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58" r:id="rId3"/>
    <p:sldId id="259" r:id="rId4"/>
    <p:sldId id="261" r:id="rId5"/>
    <p:sldId id="262" r:id="rId6"/>
    <p:sldId id="263" r:id="rId7"/>
    <p:sldId id="264" r:id="rId8"/>
    <p:sldId id="265" r:id="rId9"/>
    <p:sldId id="266" r:id="rId10"/>
    <p:sldId id="268" r:id="rId11"/>
    <p:sldId id="267" r:id="rId12"/>
    <p:sldId id="269" r:id="rId13"/>
    <p:sldId id="270" r:id="rId14"/>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srgbClr val="FF0000"/>
    </p:penClr>
  </p:showPr>
  <p:clrMru>
    <a:srgbClr val="005DAB"/>
    <a:srgbClr val="660066"/>
    <a:srgbClr val="FFFF00"/>
    <a:srgbClr val="092C23"/>
    <a:srgbClr val="80A652"/>
    <a:srgbClr val="352321"/>
    <a:srgbClr val="5C8541"/>
    <a:srgbClr val="8F7373"/>
    <a:srgbClr val="D956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24" autoAdjust="0"/>
    <p:restoredTop sz="94660"/>
  </p:normalViewPr>
  <p:slideViewPr>
    <p:cSldViewPr>
      <p:cViewPr varScale="1">
        <p:scale>
          <a:sx n="142" d="100"/>
          <a:sy n="142" d="100"/>
        </p:scale>
        <p:origin x="-120" y="-90"/>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6C61F727-13D9-4357-A69E-BD5E070ECA84}" type="datetimeFigureOut">
              <a:rPr lang="en-US"/>
              <a:pPr>
                <a:defRPr/>
              </a:pPr>
              <a:t>5/17/2010</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6672FACF-7C50-450C-AB43-370F26553324}" type="slidenum">
              <a:rPr lang="en-GB"/>
              <a:pPr>
                <a:defRPr/>
              </a:pPr>
              <a:t>‹#›</a:t>
            </a:fld>
            <a:endParaRPr lang="en-GB"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92EDF24-BFCD-4DF3-AF0F-D443E76BA818}" type="slidenum">
              <a:rPr lang="en-GB"/>
              <a:pPr fontAlgn="base">
                <a:spcBef>
                  <a:spcPct val="0"/>
                </a:spcBef>
                <a:spcAft>
                  <a:spcPct val="0"/>
                </a:spcAft>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5D70198-80A3-4D93-8309-794127C5A8D9}" type="slidenum">
              <a:rPr lang="en-GB"/>
              <a:pPr fontAlgn="base">
                <a:spcBef>
                  <a:spcPct val="0"/>
                </a:spcBef>
                <a:spcAft>
                  <a:spcPct val="0"/>
                </a:spcAft>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DAC0600-CC4B-4D49-89E0-33CBD0537222}" type="slidenum">
              <a:rPr lang="en-GB"/>
              <a:pPr fontAlgn="base">
                <a:spcBef>
                  <a:spcPct val="0"/>
                </a:spcBef>
                <a:spcAft>
                  <a:spcPct val="0"/>
                </a:spcAft>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1CD49EB-4387-4A92-B390-90F0C24BF569}" type="slidenum">
              <a:rPr lang="en-GB"/>
              <a:pPr fontAlgn="base">
                <a:spcBef>
                  <a:spcPct val="0"/>
                </a:spcBef>
                <a:spcAft>
                  <a:spcPct val="0"/>
                </a:spcAft>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2DF8CA2-DBAE-46DE-9508-9938511388B1}" type="slidenum">
              <a:rPr lang="en-GB"/>
              <a:pPr fontAlgn="base">
                <a:spcBef>
                  <a:spcPct val="0"/>
                </a:spcBef>
                <a:spcAft>
                  <a:spcPct val="0"/>
                </a:spcAft>
              </a:pPr>
              <a:t>13</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49C76FF-4D8F-42E3-A68A-5DB19EFC845E}" type="slidenum">
              <a:rPr lang="en-GB"/>
              <a:pPr fontAlgn="base">
                <a:spcBef>
                  <a:spcPct val="0"/>
                </a:spcBef>
                <a:spcAft>
                  <a:spcPct val="0"/>
                </a:spcAft>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CB5B015-9B9F-453A-9DB0-8CED9E345E38}" type="slidenum">
              <a:rPr lang="en-GB"/>
              <a:pPr fontAlgn="base">
                <a:spcBef>
                  <a:spcPct val="0"/>
                </a:spcBef>
                <a:spcAft>
                  <a:spcPct val="0"/>
                </a:spcAft>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5C50FCE-FA6A-495F-943C-F9AA1028EBB2}" type="slidenum">
              <a:rPr lang="en-GB"/>
              <a:pPr fontAlgn="base">
                <a:spcBef>
                  <a:spcPct val="0"/>
                </a:spcBef>
                <a:spcAft>
                  <a:spcPct val="0"/>
                </a:spcAft>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0ECBB8B-FE85-451D-8419-046E245C86D8}" type="slidenum">
              <a:rPr lang="en-GB"/>
              <a:pPr fontAlgn="base">
                <a:spcBef>
                  <a:spcPct val="0"/>
                </a:spcBef>
                <a:spcAft>
                  <a:spcPct val="0"/>
                </a:spcAft>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3C1C0D5-F90D-4F2B-8C04-6AF5584CA6E0}" type="slidenum">
              <a:rPr lang="en-GB"/>
              <a:pPr fontAlgn="base">
                <a:spcBef>
                  <a:spcPct val="0"/>
                </a:spcBef>
                <a:spcAft>
                  <a:spcPct val="0"/>
                </a:spcAft>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DBE8480-CF28-491A-B834-D3E7D771AFBA}" type="slidenum">
              <a:rPr lang="en-GB"/>
              <a:pPr fontAlgn="base">
                <a:spcBef>
                  <a:spcPct val="0"/>
                </a:spcBef>
                <a:spcAft>
                  <a:spcPct val="0"/>
                </a:spcAft>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1F84CE9-48A6-4649-B51C-8A99112A12BD}" type="slidenum">
              <a:rPr lang="en-GB"/>
              <a:pPr fontAlgn="base">
                <a:spcBef>
                  <a:spcPct val="0"/>
                </a:spcBef>
                <a:spcAft>
                  <a:spcPct val="0"/>
                </a:spcAft>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37E239E-EA22-49BF-B0DB-D0DDBDCDD1C9}" type="slidenum">
              <a:rPr lang="en-GB"/>
              <a:pPr fontAlgn="base">
                <a:spcBef>
                  <a:spcPct val="0"/>
                </a:spcBef>
                <a:spcAft>
                  <a:spcPct val="0"/>
                </a:spcAft>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F916F2D1-C554-4FDC-A8E2-31A1CD2F28FD}" type="datetimeFigureOut">
              <a:rPr lang="en-US"/>
              <a:pPr>
                <a:defRPr/>
              </a:pPr>
              <a:t>5/17/2010</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466F751-84C3-485C-AFB3-8EBAD241BF47}" type="slidenum">
              <a:rPr lang="en-GB"/>
              <a:pPr>
                <a:defRPr/>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EC2A34A2-3747-45FC-8186-7C0F32F5B0C1}" type="datetimeFigureOut">
              <a:rPr lang="en-US"/>
              <a:pPr>
                <a:defRPr/>
              </a:pPr>
              <a:t>5/17/2010</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D4A18AC2-DCF9-4E90-B772-C5821F21E70E}" type="slidenum">
              <a:rPr lang="en-GB"/>
              <a:pPr>
                <a:defRPr/>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43AE7AF7-DA05-48F5-955B-0B0C5C174865}" type="datetimeFigureOut">
              <a:rPr lang="en-US"/>
              <a:pPr>
                <a:defRPr/>
              </a:pPr>
              <a:t>5/17/2010</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0E42D5B-B07F-4E75-9B10-E87714E6F794}" type="slidenum">
              <a:rPr lang="en-GB"/>
              <a:pPr>
                <a:defRPr/>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0A8F3000-41F0-4A22-82CF-3EE6CFCA3885}" type="datetimeFigureOut">
              <a:rPr lang="en-US"/>
              <a:pPr>
                <a:defRPr/>
              </a:pPr>
              <a:t>5/17/2010</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D55A9083-5FDD-4F26-9BB3-48F185731EAD}" type="slidenum">
              <a:rPr lang="en-GB"/>
              <a:pPr>
                <a:defRPr/>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FD51600-FABF-4004-868B-605446A66BF5}" type="datetimeFigureOut">
              <a:rPr lang="en-US"/>
              <a:pPr>
                <a:defRPr/>
              </a:pPr>
              <a:t>5/17/2010</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AAC542F2-CA93-4CC1-BA03-2F91F072AE43}" type="slidenum">
              <a:rPr lang="en-GB"/>
              <a:pPr>
                <a:defRPr/>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9C853907-3805-4462-BEB7-7BFF886B9DA6}" type="datetimeFigureOut">
              <a:rPr lang="en-US"/>
              <a:pPr>
                <a:defRPr/>
              </a:pPr>
              <a:t>5/17/2010</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B7B7EED8-A86A-495E-AE76-64AB3349D235}" type="slidenum">
              <a:rPr lang="en-GB"/>
              <a:pPr>
                <a:defRPr/>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7E00DB2D-D2FB-475F-A199-689752AD698E}" type="datetimeFigureOut">
              <a:rPr lang="en-US"/>
              <a:pPr>
                <a:defRPr/>
              </a:pPr>
              <a:t>5/17/2010</a:t>
            </a:fld>
            <a:endParaRPr lang="en-GB" dirty="0"/>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FED5CFA2-A7B9-42CF-8E8D-F7379EE8C2DD}" type="slidenum">
              <a:rPr lang="en-GB"/>
              <a:pPr>
                <a:defRPr/>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15535FCC-F7A5-452F-8307-4DB52F0A7F1C}" type="datetimeFigureOut">
              <a:rPr lang="en-US"/>
              <a:pPr>
                <a:defRPr/>
              </a:pPr>
              <a:t>5/17/2010</a:t>
            </a:fld>
            <a:endParaRPr lang="en-GB" dirty="0"/>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A861D42A-5FA2-4596-A614-8DB39C37B080}" type="slidenum">
              <a:rPr lang="en-GB"/>
              <a:pPr>
                <a:defRPr/>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8" name="Picture 7" descr="logo watermark (2).png"/>
          <p:cNvPicPr>
            <a:picLocks noChangeAspect="1"/>
          </p:cNvPicPr>
          <p:nvPr userDrawn="1"/>
        </p:nvPicPr>
        <p:blipFill>
          <a:blip r:embed="rId2" cstate="email"/>
          <a:stretch>
            <a:fillRect/>
          </a:stretch>
        </p:blipFill>
        <p:spPr>
          <a:xfrm>
            <a:off x="1714480" y="214296"/>
            <a:ext cx="5643599" cy="4645162"/>
          </a:xfrm>
          <a:prstGeom prst="rect">
            <a:avLst/>
          </a:prstGeom>
        </p:spPr>
      </p:pic>
      <p:sp>
        <p:nvSpPr>
          <p:cNvPr id="2" name="Date Placeholder 3"/>
          <p:cNvSpPr>
            <a:spLocks noGrp="1"/>
          </p:cNvSpPr>
          <p:nvPr>
            <p:ph type="dt" sz="half" idx="10"/>
          </p:nvPr>
        </p:nvSpPr>
        <p:spPr/>
        <p:txBody>
          <a:bodyPr/>
          <a:lstStyle>
            <a:lvl1pPr>
              <a:defRPr/>
            </a:lvl1pPr>
          </a:lstStyle>
          <a:p>
            <a:pPr>
              <a:defRPr/>
            </a:pPr>
            <a:fld id="{F7258C88-E699-4563-AF7B-59E7D84F52E4}" type="datetimeFigureOut">
              <a:rPr lang="en-US"/>
              <a:pPr>
                <a:defRPr/>
              </a:pPr>
              <a:t>5/17/2010</a:t>
            </a:fld>
            <a:endParaRPr lang="en-GB" dirty="0"/>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072A9843-1DA5-4B11-B1F9-617C1E4196EF}" type="slidenum">
              <a:rPr lang="en-GB"/>
              <a:pPr>
                <a:defRPr/>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8C7A649-FE7C-420B-9E79-449024DAF482}" type="datetimeFigureOut">
              <a:rPr lang="en-US"/>
              <a:pPr>
                <a:defRPr/>
              </a:pPr>
              <a:t>5/17/2010</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CF4FC005-3E38-4A28-8E16-2D5802DE9E57}" type="slidenum">
              <a:rPr lang="en-GB"/>
              <a:pPr>
                <a:defRPr/>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EDCB116-FA06-429E-AF2B-0A7B3706311F}" type="datetimeFigureOut">
              <a:rPr lang="en-US"/>
              <a:pPr>
                <a:defRPr/>
              </a:pPr>
              <a:t>5/17/2010</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8AA88E66-DAEA-48E0-B3E9-701DF00A28DF}" type="slidenum">
              <a:rPr lang="en-GB"/>
              <a:pPr>
                <a:defRPr/>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5DAB"/>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5979"/>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200150"/>
            <a:ext cx="82296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F35B3F16-4CE3-4EF0-B2BB-4335F7391BB0}" type="datetimeFigureOut">
              <a:rPr lang="en-US"/>
              <a:pPr>
                <a:defRPr/>
              </a:pPr>
              <a:t>5/17/2010</a:t>
            </a:fld>
            <a:endParaRPr lang="en-GB" dirty="0"/>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defRPr>
            </a:lvl1pPr>
          </a:lstStyle>
          <a:p>
            <a:pPr>
              <a:defRPr/>
            </a:pPr>
            <a:endParaRPr lang="en-GB"/>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D9500F0D-4E31-41E3-9486-6D7808AD8344}" type="slidenum">
              <a:rPr lang="en-GB"/>
              <a:pPr>
                <a:defRPr/>
              </a:pPr>
              <a:t>‹#›</a:t>
            </a:fld>
            <a:endParaRPr lang="en-GB" dirty="0"/>
          </a:p>
        </p:txBody>
      </p:sp>
    </p:spTree>
  </p:cSld>
  <p:clrMap bg1="dk1" tx1="lt1" bg2="dk2" tx2="lt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slide" Target="slide10.xml"/><Relationship Id="rId3" Type="http://schemas.openxmlformats.org/officeDocument/2006/relationships/slide" Target="slide4.xml"/><Relationship Id="rId7" Type="http://schemas.openxmlformats.org/officeDocument/2006/relationships/slide" Target="slide6.xml"/><Relationship Id="rId12" Type="http://schemas.openxmlformats.org/officeDocument/2006/relationships/image" Target="../media/image7.jpeg"/><Relationship Id="rId2" Type="http://schemas.openxmlformats.org/officeDocument/2006/relationships/notesSlide" Target="../notesSlides/notesSlide1.xml"/><Relationship Id="rId16"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slide" Target="slide12.xml"/><Relationship Id="rId5" Type="http://schemas.openxmlformats.org/officeDocument/2006/relationships/image" Target="../media/image3.png"/><Relationship Id="rId15" Type="http://schemas.openxmlformats.org/officeDocument/2006/relationships/slide" Target="slide2.xml"/><Relationship Id="rId10" Type="http://schemas.openxmlformats.org/officeDocument/2006/relationships/image" Target="../media/image6.jpeg"/><Relationship Id="rId4" Type="http://schemas.openxmlformats.org/officeDocument/2006/relationships/image" Target="../media/image2.png"/><Relationship Id="rId9" Type="http://schemas.openxmlformats.org/officeDocument/2006/relationships/slide" Target="slide8.xml"/><Relationship Id="rId14" Type="http://schemas.openxmlformats.org/officeDocument/2006/relationships/image" Target="../media/image8.jpe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 Target="slide1.xml"/><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23.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 Target="slide1.xml"/><Relationship Id="rId7"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24.jpe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 Target="slide1.xml"/><Relationship Id="rId7"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 Target="slide1.xml"/><Relationship Id="rId7"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26.jpe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slide" Target="slide1.xml"/><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 Target="slide1.xml"/><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4.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 Target="slide1.xml"/><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 Target="slide1.xml"/><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4.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 Target="slide1.xml"/><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8.jpe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 Target="slide1.xml"/><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9.jpe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 Target="slide1.xml"/><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20.jpe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1.xml"/><Relationship Id="rId7"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hyperlink" Target="http://farm3.static.flickr.com/2572/4035785481" TargetMode="External"/><Relationship Id="rId5" Type="http://schemas.openxmlformats.org/officeDocument/2006/relationships/image" Target="../media/image21.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1000100" y="4620280"/>
            <a:ext cx="7183377" cy="523220"/>
          </a:xfrm>
          <a:prstGeom prst="rect">
            <a:avLst/>
          </a:prstGeom>
          <a:noFill/>
        </p:spPr>
        <p:txBody>
          <a:bodyPr wrap="none" rtlCol="0">
            <a:spAutoFit/>
          </a:bodyPr>
          <a:lstStyle/>
          <a:p>
            <a:r>
              <a:rPr lang="en-GB" sz="2800" dirty="0" smtClean="0">
                <a:latin typeface="Myriad Pro" pitchFamily="34" charset="0"/>
              </a:rPr>
              <a:t>Please tap on a picture for more information</a:t>
            </a:r>
            <a:endParaRPr lang="en-GB" sz="2800" dirty="0">
              <a:latin typeface="Myriad Pro" pitchFamily="34" charset="0"/>
            </a:endParaRPr>
          </a:p>
        </p:txBody>
      </p:sp>
      <p:pic>
        <p:nvPicPr>
          <p:cNvPr id="23" name="Picture 22" descr="lavender.png">
            <a:hlinkClick r:id="rId3" action="ppaction://hlinksldjump" highlightClick="1"/>
            <a:hlinkHover r:id="" action="ppaction://noaction" highlightClick="1"/>
          </p:cNvPr>
          <p:cNvPicPr>
            <a:picLocks noChangeAspect="1"/>
          </p:cNvPicPr>
          <p:nvPr/>
        </p:nvPicPr>
        <p:blipFill>
          <a:blip r:embed="rId4" cstate="email"/>
          <a:stretch>
            <a:fillRect/>
          </a:stretch>
        </p:blipFill>
        <p:spPr>
          <a:xfrm>
            <a:off x="1001240" y="1125131"/>
            <a:ext cx="1790368" cy="1111280"/>
          </a:xfrm>
          <a:prstGeom prst="rect">
            <a:avLst/>
          </a:prstGeom>
          <a:ln>
            <a:noFill/>
          </a:ln>
          <a:effectLst>
            <a:outerShdw blurRad="292100" dist="139700" dir="2700000" algn="tl" rotWithShape="0">
              <a:srgbClr val="333333">
                <a:alpha val="65000"/>
              </a:srgbClr>
            </a:outerShdw>
          </a:effectLst>
        </p:spPr>
      </p:pic>
      <p:pic>
        <p:nvPicPr>
          <p:cNvPr id="32" name="Picture 31" descr="hedge.png">
            <a:hlinkClick r:id="rId3" action="ppaction://hlinksldjump" highlightClick="1"/>
          </p:cNvPr>
          <p:cNvPicPr>
            <a:picLocks noChangeAspect="1"/>
          </p:cNvPicPr>
          <p:nvPr/>
        </p:nvPicPr>
        <p:blipFill>
          <a:blip r:embed="rId5" cstate="email"/>
          <a:stretch>
            <a:fillRect/>
          </a:stretch>
        </p:blipFill>
        <p:spPr>
          <a:xfrm>
            <a:off x="1001054" y="2350721"/>
            <a:ext cx="1791836" cy="365049"/>
          </a:xfrm>
          <a:prstGeom prst="rect">
            <a:avLst/>
          </a:prstGeom>
        </p:spPr>
      </p:pic>
      <p:sp>
        <p:nvSpPr>
          <p:cNvPr id="36" name="TextBox 35">
            <a:hlinkClick r:id="rId3" action="ppaction://hlinksldjump" highlightClick="1"/>
          </p:cNvPr>
          <p:cNvSpPr txBox="1"/>
          <p:nvPr/>
        </p:nvSpPr>
        <p:spPr>
          <a:xfrm>
            <a:off x="928662" y="2357437"/>
            <a:ext cx="1095172" cy="338555"/>
          </a:xfrm>
          <a:prstGeom prst="rect">
            <a:avLst/>
          </a:prstGeom>
          <a:noFill/>
        </p:spPr>
        <p:txBody>
          <a:bodyPr wrap="none" rtlCol="0">
            <a:spAutoFit/>
          </a:bodyPr>
          <a:lstStyle/>
          <a:p>
            <a:r>
              <a:rPr lang="en-GB" sz="1600" b="1" dirty="0" smtClean="0">
                <a:solidFill>
                  <a:srgbClr val="005DAB"/>
                </a:solidFill>
                <a:latin typeface="Myriad Pro" pitchFamily="34" charset="0"/>
              </a:rPr>
              <a:t>Lavender</a:t>
            </a:r>
            <a:endParaRPr lang="en-GB" sz="1600" b="1" dirty="0">
              <a:solidFill>
                <a:srgbClr val="005DAB"/>
              </a:solidFill>
              <a:latin typeface="Myriad Pro" pitchFamily="34" charset="0"/>
            </a:endParaRPr>
          </a:p>
        </p:txBody>
      </p:sp>
      <p:pic>
        <p:nvPicPr>
          <p:cNvPr id="39" name="Picture 38" descr="hedge.png"/>
          <p:cNvPicPr>
            <a:picLocks noChangeAspect="1"/>
          </p:cNvPicPr>
          <p:nvPr/>
        </p:nvPicPr>
        <p:blipFill>
          <a:blip r:embed="rId6" cstate="print"/>
          <a:stretch>
            <a:fillRect/>
          </a:stretch>
        </p:blipFill>
        <p:spPr>
          <a:xfrm>
            <a:off x="1500166" y="185210"/>
            <a:ext cx="6334526" cy="672028"/>
          </a:xfrm>
          <a:prstGeom prst="rect">
            <a:avLst/>
          </a:prstGeom>
          <a:ln>
            <a:noFill/>
          </a:ln>
          <a:effectLst>
            <a:outerShdw blurRad="292100" dist="139700" dir="2700000" algn="tl" rotWithShape="0">
              <a:srgbClr val="333333">
                <a:alpha val="65000"/>
              </a:srgbClr>
            </a:outerShdw>
          </a:effectLst>
        </p:spPr>
      </p:pic>
      <p:sp>
        <p:nvSpPr>
          <p:cNvPr id="40" name="TextBox 39"/>
          <p:cNvSpPr txBox="1"/>
          <p:nvPr/>
        </p:nvSpPr>
        <p:spPr>
          <a:xfrm>
            <a:off x="1643042" y="71420"/>
            <a:ext cx="6095488" cy="769441"/>
          </a:xfrm>
          <a:prstGeom prst="rect">
            <a:avLst/>
          </a:prstGeom>
          <a:noFill/>
        </p:spPr>
        <p:txBody>
          <a:bodyPr wrap="square" rtlCol="0">
            <a:spAutoFit/>
          </a:bodyPr>
          <a:lstStyle/>
          <a:p>
            <a:pPr algn="ctr"/>
            <a:r>
              <a:rPr lang="en-GB" sz="4400" b="1" dirty="0" smtClean="0">
                <a:solidFill>
                  <a:srgbClr val="005DAB"/>
                </a:solidFill>
                <a:latin typeface="Century Schoolbook" pitchFamily="18" charset="0"/>
              </a:rPr>
              <a:t>21</a:t>
            </a:r>
            <a:r>
              <a:rPr lang="en-GB" sz="4400" b="1" baseline="30000" dirty="0" smtClean="0">
                <a:solidFill>
                  <a:srgbClr val="005DAB"/>
                </a:solidFill>
                <a:latin typeface="Century Schoolbook" pitchFamily="18" charset="0"/>
              </a:rPr>
              <a:t>st</a:t>
            </a:r>
            <a:r>
              <a:rPr lang="en-GB" sz="4400" b="1" dirty="0" smtClean="0">
                <a:solidFill>
                  <a:srgbClr val="005DAB"/>
                </a:solidFill>
                <a:latin typeface="Century Schoolbook" pitchFamily="18" charset="0"/>
              </a:rPr>
              <a:t> Century Hedges</a:t>
            </a:r>
            <a:endParaRPr lang="en-GB" sz="4400" b="1" dirty="0">
              <a:solidFill>
                <a:srgbClr val="005DAB"/>
              </a:solidFill>
              <a:latin typeface="Century Schoolbook" pitchFamily="18" charset="0"/>
            </a:endParaRPr>
          </a:p>
        </p:txBody>
      </p:sp>
      <p:pic>
        <p:nvPicPr>
          <p:cNvPr id="24" name="Picture 23" descr="Yew.jpg">
            <a:hlinkClick r:id="rId7" action="ppaction://hlinksldjump"/>
            <a:hlinkHover r:id="" action="ppaction://noaction" highlightClick="1"/>
          </p:cNvPr>
          <p:cNvPicPr>
            <a:picLocks noChangeAspect="1"/>
          </p:cNvPicPr>
          <p:nvPr/>
        </p:nvPicPr>
        <p:blipFill>
          <a:blip r:embed="rId8" cstate="email"/>
          <a:stretch>
            <a:fillRect/>
          </a:stretch>
        </p:blipFill>
        <p:spPr>
          <a:xfrm>
            <a:off x="3715884" y="1118415"/>
            <a:ext cx="1779711" cy="1124712"/>
          </a:xfrm>
          <a:prstGeom prst="rect">
            <a:avLst/>
          </a:prstGeom>
          <a:ln>
            <a:noFill/>
          </a:ln>
          <a:effectLst>
            <a:outerShdw blurRad="292100" dist="139700" dir="2700000" algn="tl" rotWithShape="0">
              <a:srgbClr val="333333">
                <a:alpha val="65000"/>
              </a:srgbClr>
            </a:outerShdw>
          </a:effectLst>
        </p:spPr>
      </p:pic>
      <p:pic>
        <p:nvPicPr>
          <p:cNvPr id="43" name="Picture 42" descr="hedge.png">
            <a:hlinkClick r:id="rId7" action="ppaction://hlinksldjump" highlightClick="1"/>
          </p:cNvPr>
          <p:cNvPicPr>
            <a:picLocks noChangeAspect="1"/>
          </p:cNvPicPr>
          <p:nvPr/>
        </p:nvPicPr>
        <p:blipFill>
          <a:blip r:embed="rId5" cstate="email"/>
          <a:stretch>
            <a:fillRect/>
          </a:stretch>
        </p:blipFill>
        <p:spPr>
          <a:xfrm>
            <a:off x="3715697" y="2350721"/>
            <a:ext cx="1791836" cy="365049"/>
          </a:xfrm>
          <a:prstGeom prst="rect">
            <a:avLst/>
          </a:prstGeom>
        </p:spPr>
      </p:pic>
      <p:sp>
        <p:nvSpPr>
          <p:cNvPr id="44" name="TextBox 43">
            <a:hlinkClick r:id="rId7" action="ppaction://hlinksldjump" highlightClick="1"/>
          </p:cNvPr>
          <p:cNvSpPr txBox="1"/>
          <p:nvPr/>
        </p:nvSpPr>
        <p:spPr>
          <a:xfrm>
            <a:off x="3643305" y="2357434"/>
            <a:ext cx="583686" cy="338554"/>
          </a:xfrm>
          <a:prstGeom prst="rect">
            <a:avLst/>
          </a:prstGeom>
          <a:noFill/>
        </p:spPr>
        <p:txBody>
          <a:bodyPr wrap="none" rtlCol="0">
            <a:spAutoFit/>
          </a:bodyPr>
          <a:lstStyle/>
          <a:p>
            <a:r>
              <a:rPr lang="en-GB" sz="1600" b="1" dirty="0" smtClean="0">
                <a:solidFill>
                  <a:srgbClr val="005DAB"/>
                </a:solidFill>
                <a:latin typeface="Myriad Pro" pitchFamily="34" charset="0"/>
              </a:rPr>
              <a:t>Yew</a:t>
            </a:r>
            <a:endParaRPr lang="en-GB" sz="1600" b="1" dirty="0">
              <a:solidFill>
                <a:srgbClr val="005DAB"/>
              </a:solidFill>
              <a:latin typeface="Myriad Pro" pitchFamily="34" charset="0"/>
            </a:endParaRPr>
          </a:p>
        </p:txBody>
      </p:sp>
      <p:pic>
        <p:nvPicPr>
          <p:cNvPr id="25" name="Picture 24" descr="Buck.jpg">
            <a:hlinkClick r:id="rId9" action="ppaction://hlinksldjump" highlightClick="1"/>
          </p:cNvPr>
          <p:cNvPicPr>
            <a:picLocks noChangeAspect="1"/>
          </p:cNvPicPr>
          <p:nvPr/>
        </p:nvPicPr>
        <p:blipFill>
          <a:blip r:embed="rId10" cstate="email"/>
          <a:stretch>
            <a:fillRect/>
          </a:stretch>
        </p:blipFill>
        <p:spPr>
          <a:xfrm>
            <a:off x="6430528" y="1120701"/>
            <a:ext cx="1784810" cy="1120140"/>
          </a:xfrm>
          <a:prstGeom prst="rect">
            <a:avLst/>
          </a:prstGeom>
          <a:ln>
            <a:noFill/>
          </a:ln>
          <a:effectLst>
            <a:outerShdw blurRad="292100" dist="139700" dir="2700000" algn="tl" rotWithShape="0">
              <a:srgbClr val="333333">
                <a:alpha val="65000"/>
              </a:srgbClr>
            </a:outerShdw>
          </a:effectLst>
        </p:spPr>
      </p:pic>
      <p:pic>
        <p:nvPicPr>
          <p:cNvPr id="45" name="Picture 44" descr="hedge.png">
            <a:hlinkClick r:id="rId9" action="ppaction://hlinksldjump" highlightClick="1"/>
          </p:cNvPr>
          <p:cNvPicPr>
            <a:picLocks noChangeAspect="1"/>
          </p:cNvPicPr>
          <p:nvPr/>
        </p:nvPicPr>
        <p:blipFill>
          <a:blip r:embed="rId5" cstate="email"/>
          <a:stretch>
            <a:fillRect/>
          </a:stretch>
        </p:blipFill>
        <p:spPr>
          <a:xfrm>
            <a:off x="6430341" y="2350721"/>
            <a:ext cx="1791836" cy="365049"/>
          </a:xfrm>
          <a:prstGeom prst="rect">
            <a:avLst/>
          </a:prstGeom>
        </p:spPr>
      </p:pic>
      <p:sp>
        <p:nvSpPr>
          <p:cNvPr id="46" name="TextBox 45">
            <a:hlinkClick r:id="rId9" action="ppaction://hlinksldjump" highlightClick="1"/>
          </p:cNvPr>
          <p:cNvSpPr txBox="1"/>
          <p:nvPr/>
        </p:nvSpPr>
        <p:spPr>
          <a:xfrm>
            <a:off x="6357949" y="2357434"/>
            <a:ext cx="1630575" cy="338554"/>
          </a:xfrm>
          <a:prstGeom prst="rect">
            <a:avLst/>
          </a:prstGeom>
          <a:noFill/>
        </p:spPr>
        <p:txBody>
          <a:bodyPr wrap="none" rtlCol="0">
            <a:spAutoFit/>
          </a:bodyPr>
          <a:lstStyle/>
          <a:p>
            <a:r>
              <a:rPr lang="en-GB" sz="1600" b="1" dirty="0" smtClean="0">
                <a:solidFill>
                  <a:srgbClr val="005DAB"/>
                </a:solidFill>
                <a:latin typeface="Myriad Pro" pitchFamily="34" charset="0"/>
              </a:rPr>
              <a:t>Sea Buckthorn</a:t>
            </a:r>
            <a:endParaRPr lang="en-GB" sz="1600" b="1" dirty="0">
              <a:solidFill>
                <a:srgbClr val="005DAB"/>
              </a:solidFill>
              <a:latin typeface="Myriad Pro" pitchFamily="34" charset="0"/>
            </a:endParaRPr>
          </a:p>
        </p:txBody>
      </p:sp>
      <p:pic>
        <p:nvPicPr>
          <p:cNvPr id="26" name="Picture 25" descr="Choke.jpg">
            <a:hlinkClick r:id="rId11" action="ppaction://hlinksldjump" highlightClick="1"/>
          </p:cNvPr>
          <p:cNvPicPr>
            <a:picLocks noChangeAspect="1"/>
          </p:cNvPicPr>
          <p:nvPr/>
        </p:nvPicPr>
        <p:blipFill>
          <a:blip r:embed="rId12" cstate="email"/>
          <a:stretch>
            <a:fillRect/>
          </a:stretch>
        </p:blipFill>
        <p:spPr>
          <a:xfrm>
            <a:off x="1001240" y="2908048"/>
            <a:ext cx="1784810" cy="1115568"/>
          </a:xfrm>
          <a:prstGeom prst="rect">
            <a:avLst/>
          </a:prstGeom>
          <a:ln>
            <a:noFill/>
          </a:ln>
          <a:effectLst>
            <a:outerShdw blurRad="292100" dist="139700" dir="2700000" algn="tl" rotWithShape="0">
              <a:srgbClr val="333333">
                <a:alpha val="65000"/>
              </a:srgbClr>
            </a:outerShdw>
          </a:effectLst>
        </p:spPr>
      </p:pic>
      <p:pic>
        <p:nvPicPr>
          <p:cNvPr id="47" name="Picture 46" descr="hedge.png"/>
          <p:cNvPicPr>
            <a:picLocks noChangeAspect="1"/>
          </p:cNvPicPr>
          <p:nvPr/>
        </p:nvPicPr>
        <p:blipFill>
          <a:blip r:embed="rId5" cstate="email"/>
          <a:stretch>
            <a:fillRect/>
          </a:stretch>
        </p:blipFill>
        <p:spPr>
          <a:xfrm>
            <a:off x="1001240" y="4135529"/>
            <a:ext cx="1791837" cy="365049"/>
          </a:xfrm>
          <a:prstGeom prst="rect">
            <a:avLst/>
          </a:prstGeom>
        </p:spPr>
      </p:pic>
      <p:sp>
        <p:nvSpPr>
          <p:cNvPr id="48" name="TextBox 47">
            <a:hlinkClick r:id="rId11" action="ppaction://hlinksldjump" highlightClick="1"/>
          </p:cNvPr>
          <p:cNvSpPr txBox="1"/>
          <p:nvPr/>
        </p:nvSpPr>
        <p:spPr>
          <a:xfrm>
            <a:off x="928662" y="4143383"/>
            <a:ext cx="1927131" cy="338554"/>
          </a:xfrm>
          <a:prstGeom prst="rect">
            <a:avLst/>
          </a:prstGeom>
          <a:noFill/>
        </p:spPr>
        <p:txBody>
          <a:bodyPr wrap="none" rtlCol="0">
            <a:spAutoFit/>
          </a:bodyPr>
          <a:lstStyle/>
          <a:p>
            <a:r>
              <a:rPr lang="en-GB" sz="1600" b="1" dirty="0" smtClean="0">
                <a:solidFill>
                  <a:srgbClr val="005DAB"/>
                </a:solidFill>
                <a:latin typeface="Myriad Pro" pitchFamily="34" charset="0"/>
              </a:rPr>
              <a:t>Black Chokeberry</a:t>
            </a:r>
            <a:endParaRPr lang="en-GB" sz="1600" b="1" dirty="0">
              <a:solidFill>
                <a:srgbClr val="005DAB"/>
              </a:solidFill>
              <a:latin typeface="Myriad Pro" pitchFamily="34" charset="0"/>
            </a:endParaRPr>
          </a:p>
        </p:txBody>
      </p:sp>
      <p:pic>
        <p:nvPicPr>
          <p:cNvPr id="28" name="Picture 27" descr="bay.jpg">
            <a:hlinkClick r:id="rId13" action="ppaction://hlinksldjump" highlightClick="1"/>
          </p:cNvPr>
          <p:cNvPicPr>
            <a:picLocks noChangeAspect="1"/>
          </p:cNvPicPr>
          <p:nvPr/>
        </p:nvPicPr>
        <p:blipFill>
          <a:blip r:embed="rId14" cstate="email"/>
          <a:stretch>
            <a:fillRect/>
          </a:stretch>
        </p:blipFill>
        <p:spPr>
          <a:xfrm>
            <a:off x="6430528" y="2908048"/>
            <a:ext cx="1784810" cy="1115568"/>
          </a:xfrm>
          <a:prstGeom prst="rect">
            <a:avLst/>
          </a:prstGeom>
          <a:ln>
            <a:noFill/>
          </a:ln>
          <a:effectLst>
            <a:outerShdw blurRad="292100" dist="139700" dir="2700000" algn="tl" rotWithShape="0">
              <a:srgbClr val="333333">
                <a:alpha val="65000"/>
              </a:srgbClr>
            </a:outerShdw>
          </a:effectLst>
        </p:spPr>
      </p:pic>
      <p:pic>
        <p:nvPicPr>
          <p:cNvPr id="51" name="Picture 50" descr="hedge.png">
            <a:hlinkClick r:id="rId13" action="ppaction://hlinksldjump" highlightClick="1"/>
          </p:cNvPr>
          <p:cNvPicPr>
            <a:picLocks noChangeAspect="1"/>
          </p:cNvPicPr>
          <p:nvPr/>
        </p:nvPicPr>
        <p:blipFill>
          <a:blip r:embed="rId5" cstate="email"/>
          <a:stretch>
            <a:fillRect/>
          </a:stretch>
        </p:blipFill>
        <p:spPr>
          <a:xfrm>
            <a:off x="6430341" y="4118813"/>
            <a:ext cx="1791836" cy="365049"/>
          </a:xfrm>
          <a:prstGeom prst="rect">
            <a:avLst/>
          </a:prstGeom>
        </p:spPr>
      </p:pic>
      <p:sp>
        <p:nvSpPr>
          <p:cNvPr id="52" name="TextBox 51">
            <a:hlinkClick r:id="rId13" action="ppaction://hlinksldjump" highlightClick="1"/>
          </p:cNvPr>
          <p:cNvSpPr txBox="1"/>
          <p:nvPr/>
        </p:nvSpPr>
        <p:spPr>
          <a:xfrm>
            <a:off x="6357949" y="4143386"/>
            <a:ext cx="1233030" cy="338554"/>
          </a:xfrm>
          <a:prstGeom prst="rect">
            <a:avLst/>
          </a:prstGeom>
          <a:noFill/>
        </p:spPr>
        <p:txBody>
          <a:bodyPr wrap="none" rtlCol="0">
            <a:spAutoFit/>
          </a:bodyPr>
          <a:lstStyle/>
          <a:p>
            <a:r>
              <a:rPr lang="en-GB" sz="1600" b="1" dirty="0" smtClean="0">
                <a:solidFill>
                  <a:srgbClr val="005DAB"/>
                </a:solidFill>
                <a:latin typeface="Myriad Pro" pitchFamily="34" charset="0"/>
              </a:rPr>
              <a:t>Bay Laurel</a:t>
            </a:r>
            <a:endParaRPr lang="en-GB" sz="1600" b="1" dirty="0">
              <a:solidFill>
                <a:srgbClr val="005DAB"/>
              </a:solidFill>
              <a:latin typeface="Myriad Pro" pitchFamily="34" charset="0"/>
            </a:endParaRPr>
          </a:p>
        </p:txBody>
      </p:sp>
      <p:pic>
        <p:nvPicPr>
          <p:cNvPr id="49" name="Picture 48" descr="hedge.png">
            <a:hlinkClick r:id="rId15" action="ppaction://hlinksldjump"/>
          </p:cNvPr>
          <p:cNvPicPr>
            <a:picLocks noChangeAspect="1"/>
          </p:cNvPicPr>
          <p:nvPr/>
        </p:nvPicPr>
        <p:blipFill>
          <a:blip r:embed="rId5" cstate="email"/>
          <a:stretch>
            <a:fillRect/>
          </a:stretch>
        </p:blipFill>
        <p:spPr>
          <a:xfrm>
            <a:off x="3751603" y="4135529"/>
            <a:ext cx="1791837" cy="365049"/>
          </a:xfrm>
          <a:prstGeom prst="rect">
            <a:avLst/>
          </a:prstGeom>
        </p:spPr>
      </p:pic>
      <p:sp>
        <p:nvSpPr>
          <p:cNvPr id="50" name="TextBox 49">
            <a:hlinkClick r:id="rId15" action="ppaction://hlinksldjump" highlightClick="1"/>
          </p:cNvPr>
          <p:cNvSpPr txBox="1"/>
          <p:nvPr/>
        </p:nvSpPr>
        <p:spPr>
          <a:xfrm>
            <a:off x="3714744" y="4143383"/>
            <a:ext cx="1452449" cy="338554"/>
          </a:xfrm>
          <a:prstGeom prst="rect">
            <a:avLst/>
          </a:prstGeom>
          <a:noFill/>
        </p:spPr>
        <p:txBody>
          <a:bodyPr wrap="none" rtlCol="0">
            <a:spAutoFit/>
          </a:bodyPr>
          <a:lstStyle/>
          <a:p>
            <a:r>
              <a:rPr lang="en-GB" sz="1600" b="1" dirty="0" smtClean="0">
                <a:solidFill>
                  <a:srgbClr val="005DAB"/>
                </a:solidFill>
                <a:latin typeface="Myriad Pro" pitchFamily="34" charset="0"/>
              </a:rPr>
              <a:t>White Willow</a:t>
            </a:r>
            <a:endParaRPr lang="en-GB" sz="1600" b="1" dirty="0">
              <a:solidFill>
                <a:srgbClr val="005DAB"/>
              </a:solidFill>
              <a:latin typeface="Myriad Pro" pitchFamily="34" charset="0"/>
            </a:endParaRPr>
          </a:p>
        </p:txBody>
      </p:sp>
      <p:pic>
        <p:nvPicPr>
          <p:cNvPr id="65" name="Picture 64" descr="WhiteWillow.jpg">
            <a:hlinkClick r:id="rId15" action="ppaction://hlinksldjump" highlightClick="1"/>
          </p:cNvPr>
          <p:cNvPicPr>
            <a:picLocks noChangeAspect="1"/>
          </p:cNvPicPr>
          <p:nvPr/>
        </p:nvPicPr>
        <p:blipFill>
          <a:blip r:embed="rId16" cstate="email"/>
          <a:srcRect/>
          <a:stretch>
            <a:fillRect/>
          </a:stretch>
        </p:blipFill>
        <p:spPr>
          <a:xfrm>
            <a:off x="3714744" y="2908282"/>
            <a:ext cx="1792790" cy="11151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repeatCount="indefinite" fill="hold" grpId="0" nodeType="withEffect">
                                  <p:stCondLst>
                                    <p:cond delay="0"/>
                                  </p:stCondLst>
                                  <p:endCondLst>
                                    <p:cond evt="onNext" delay="0">
                                      <p:tgtEl>
                                        <p:sldTgt/>
                                      </p:tgtEl>
                                    </p:cond>
                                  </p:endCondLst>
                                  <p:iterate type="lt">
                                    <p:tmPct val="10000"/>
                                  </p:iterate>
                                  <p:childTnLst>
                                    <p:animScale>
                                      <p:cBhvr>
                                        <p:cTn id="6" dur="250" autoRev="1" fill="hold">
                                          <p:stCondLst>
                                            <p:cond delay="0"/>
                                          </p:stCondLst>
                                        </p:cTn>
                                        <p:tgtEl>
                                          <p:spTgt spid="29"/>
                                        </p:tgtEl>
                                      </p:cBhvr>
                                      <p:to x="80000" y="100000"/>
                                    </p:animScale>
                                    <p:anim by="(#ppt_w*0.10)" calcmode="lin" valueType="num">
                                      <p:cBhvr>
                                        <p:cTn id="7" dur="250" autoRev="1" fill="hold">
                                          <p:stCondLst>
                                            <p:cond delay="0"/>
                                          </p:stCondLst>
                                        </p:cTn>
                                        <p:tgtEl>
                                          <p:spTgt spid="29"/>
                                        </p:tgtEl>
                                        <p:attrNameLst>
                                          <p:attrName>ppt_x</p:attrName>
                                        </p:attrNameLst>
                                      </p:cBhvr>
                                    </p:anim>
                                    <p:anim by="(-#ppt_w*0.10)" calcmode="lin" valueType="num">
                                      <p:cBhvr>
                                        <p:cTn id="8" dur="250" autoRev="1" fill="hold">
                                          <p:stCondLst>
                                            <p:cond delay="0"/>
                                          </p:stCondLst>
                                        </p:cTn>
                                        <p:tgtEl>
                                          <p:spTgt spid="29"/>
                                        </p:tgtEl>
                                        <p:attrNameLst>
                                          <p:attrName>ppt_y</p:attrName>
                                        </p:attrNameLst>
                                      </p:cBhvr>
                                    </p:anim>
                                    <p:animRot by="-480000">
                                      <p:cBhvr>
                                        <p:cTn id="9" dur="250" autoRev="1" fill="hold">
                                          <p:stCondLst>
                                            <p:cond delay="0"/>
                                          </p:stCondLst>
                                        </p:cTn>
                                        <p:tgtEl>
                                          <p:spTgt spid="2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8596" y="1285867"/>
            <a:ext cx="4500594" cy="3170099"/>
          </a:xfrm>
          <a:prstGeom prst="rect">
            <a:avLst/>
          </a:prstGeom>
          <a:solidFill>
            <a:srgbClr val="005DAB">
              <a:alpha val="50000"/>
            </a:srgbClr>
          </a:solidFill>
        </p:spPr>
        <p:txBody>
          <a:bodyPr wrap="square">
            <a:spAutoFit/>
          </a:bodyPr>
          <a:lstStyle/>
          <a:p>
            <a:pPr fontAlgn="auto">
              <a:spcBef>
                <a:spcPts val="0"/>
              </a:spcBef>
              <a:spcAft>
                <a:spcPts val="0"/>
              </a:spcAft>
              <a:defRPr/>
            </a:pPr>
            <a:r>
              <a:rPr lang="en-GB" sz="2000" dirty="0" smtClean="0">
                <a:cs typeface="Arial" pitchFamily="34" charset="0"/>
              </a:rPr>
              <a:t>Bay Laurel (</a:t>
            </a:r>
            <a:r>
              <a:rPr lang="en-GB" sz="2000" i="1" dirty="0" err="1" smtClean="0">
                <a:cs typeface="Arial" pitchFamily="34" charset="0"/>
              </a:rPr>
              <a:t>Laurus</a:t>
            </a:r>
            <a:r>
              <a:rPr lang="en-GB" sz="2000" i="1" dirty="0" smtClean="0">
                <a:cs typeface="Arial" pitchFamily="34" charset="0"/>
              </a:rPr>
              <a:t> </a:t>
            </a:r>
            <a:r>
              <a:rPr lang="en-GB" sz="2000" i="1" dirty="0" err="1" smtClean="0">
                <a:cs typeface="Arial" pitchFamily="34" charset="0"/>
              </a:rPr>
              <a:t>nobilis</a:t>
            </a:r>
            <a:r>
              <a:rPr lang="en-GB" sz="2000" dirty="0" smtClean="0">
                <a:cs typeface="Arial" pitchFamily="34" charset="0"/>
              </a:rPr>
              <a:t>) was first introduced to the UK by the Romans. </a:t>
            </a:r>
          </a:p>
          <a:p>
            <a:pPr fontAlgn="auto">
              <a:spcBef>
                <a:spcPts val="0"/>
              </a:spcBef>
              <a:spcAft>
                <a:spcPts val="0"/>
              </a:spcAft>
              <a:defRPr/>
            </a:pPr>
            <a:endParaRPr lang="en-GB" sz="2000" dirty="0" smtClean="0">
              <a:cs typeface="Arial" pitchFamily="34" charset="0"/>
            </a:endParaRPr>
          </a:p>
          <a:p>
            <a:pPr fontAlgn="auto">
              <a:spcBef>
                <a:spcPts val="0"/>
              </a:spcBef>
              <a:spcAft>
                <a:spcPts val="0"/>
              </a:spcAft>
              <a:defRPr/>
            </a:pPr>
            <a:r>
              <a:rPr lang="en-GB" sz="2000" dirty="0" smtClean="0">
                <a:cs typeface="Arial" pitchFamily="34" charset="0"/>
              </a:rPr>
              <a:t>The leaves of the Bay Laurel can be used to manufacture a herbal capsule, which helps to settle the stomach and is good for stimulating the appetite. </a:t>
            </a:r>
          </a:p>
          <a:p>
            <a:pPr fontAlgn="auto">
              <a:spcBef>
                <a:spcPts val="0"/>
              </a:spcBef>
              <a:spcAft>
                <a:spcPts val="0"/>
              </a:spcAft>
              <a:defRPr/>
            </a:pPr>
            <a:endParaRPr lang="en-GB" sz="2000" dirty="0" smtClean="0">
              <a:cs typeface="Arial" pitchFamily="34" charset="0"/>
            </a:endParaRPr>
          </a:p>
          <a:p>
            <a:pPr fontAlgn="auto">
              <a:spcBef>
                <a:spcPts val="0"/>
              </a:spcBef>
              <a:spcAft>
                <a:spcPts val="0"/>
              </a:spcAft>
              <a:defRPr/>
            </a:pPr>
            <a:r>
              <a:rPr lang="en-GB" sz="2000" dirty="0" smtClean="0">
                <a:cs typeface="Arial" pitchFamily="34" charset="0"/>
              </a:rPr>
              <a:t>The leaves are also equally good as antiseptic or an aromatic. </a:t>
            </a:r>
            <a:endParaRPr lang="en-GB" sz="2000" dirty="0">
              <a:latin typeface="+mn-lt"/>
            </a:endParaRPr>
          </a:p>
        </p:txBody>
      </p:sp>
      <p:sp>
        <p:nvSpPr>
          <p:cNvPr id="7" name="Rounded Rectangle 6">
            <a:hlinkClick r:id="rId3" action="ppaction://hlinksldjump"/>
            <a:hlinkHover r:id="" action="ppaction://noaction" highlightClick="1"/>
          </p:cNvPr>
          <p:cNvSpPr/>
          <p:nvPr/>
        </p:nvSpPr>
        <p:spPr>
          <a:xfrm>
            <a:off x="714348" y="4661312"/>
            <a:ext cx="2214578" cy="321471"/>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GB" sz="2800" dirty="0" smtClean="0">
                <a:latin typeface="Arial" pitchFamily="34" charset="0"/>
                <a:cs typeface="Arial" pitchFamily="34" charset="0"/>
              </a:rPr>
              <a:t>Home</a:t>
            </a:r>
            <a:endParaRPr lang="en-GB" dirty="0">
              <a:latin typeface="Arial" pitchFamily="34" charset="0"/>
              <a:cs typeface="Arial" pitchFamily="34" charset="0"/>
            </a:endParaRPr>
          </a:p>
        </p:txBody>
      </p:sp>
      <p:sp>
        <p:nvSpPr>
          <p:cNvPr id="9" name="Rounded Rectangle 8">
            <a:hlinkClick r:id="" action="ppaction://hlinkshowjump?jump=nextslide"/>
            <a:hlinkHover r:id="" action="ppaction://noaction" highlightClick="1"/>
          </p:cNvPr>
          <p:cNvSpPr/>
          <p:nvPr/>
        </p:nvSpPr>
        <p:spPr>
          <a:xfrm>
            <a:off x="6143636" y="4661312"/>
            <a:ext cx="2214578" cy="321471"/>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2800" dirty="0" smtClean="0">
                <a:latin typeface="Arial" pitchFamily="34" charset="0"/>
                <a:cs typeface="Arial" pitchFamily="34" charset="0"/>
              </a:rPr>
              <a:t>Next</a:t>
            </a:r>
            <a:endParaRPr lang="en-GB" dirty="0">
              <a:latin typeface="Arial" pitchFamily="34" charset="0"/>
              <a:cs typeface="Arial" pitchFamily="34" charset="0"/>
            </a:endParaRPr>
          </a:p>
        </p:txBody>
      </p:sp>
      <p:pic>
        <p:nvPicPr>
          <p:cNvPr id="10" name="Picture 9" descr="hedge.png"/>
          <p:cNvPicPr>
            <a:picLocks noChangeAspect="1"/>
          </p:cNvPicPr>
          <p:nvPr/>
        </p:nvPicPr>
        <p:blipFill>
          <a:blip r:embed="rId4" cstate="print"/>
          <a:stretch>
            <a:fillRect/>
          </a:stretch>
        </p:blipFill>
        <p:spPr>
          <a:xfrm>
            <a:off x="214285" y="593870"/>
            <a:ext cx="4643469" cy="506769"/>
          </a:xfrm>
          <a:prstGeom prst="rect">
            <a:avLst/>
          </a:prstGeom>
          <a:ln>
            <a:noFill/>
          </a:ln>
          <a:effectLst>
            <a:outerShdw blurRad="292100" dist="139700" dir="2700000" algn="tl" rotWithShape="0">
              <a:srgbClr val="333333">
                <a:alpha val="65000"/>
              </a:srgbClr>
            </a:outerShdw>
          </a:effectLst>
        </p:spPr>
      </p:pic>
      <p:sp>
        <p:nvSpPr>
          <p:cNvPr id="13" name="TextBox 12"/>
          <p:cNvSpPr txBox="1"/>
          <p:nvPr/>
        </p:nvSpPr>
        <p:spPr>
          <a:xfrm>
            <a:off x="214282" y="500048"/>
            <a:ext cx="2552302" cy="646331"/>
          </a:xfrm>
          <a:prstGeom prst="rect">
            <a:avLst/>
          </a:prstGeom>
          <a:noFill/>
        </p:spPr>
        <p:txBody>
          <a:bodyPr wrap="none" rtlCol="0">
            <a:spAutoFit/>
          </a:bodyPr>
          <a:lstStyle/>
          <a:p>
            <a:r>
              <a:rPr lang="en-GB" sz="3600" b="1" dirty="0" smtClean="0">
                <a:solidFill>
                  <a:srgbClr val="005DAB"/>
                </a:solidFill>
                <a:latin typeface="Century Schoolbook" pitchFamily="18" charset="0"/>
              </a:rPr>
              <a:t>Bay Laurel</a:t>
            </a:r>
            <a:endParaRPr lang="en-GB" sz="3600" b="1" dirty="0">
              <a:solidFill>
                <a:srgbClr val="005DAB"/>
              </a:solidFill>
              <a:latin typeface="Century Schoolbook" pitchFamily="18" charset="0"/>
            </a:endParaRPr>
          </a:p>
        </p:txBody>
      </p:sp>
      <p:pic>
        <p:nvPicPr>
          <p:cNvPr id="17" name="Picture 16" descr="Bay TreeLg.png">
            <a:hlinkClick r:id="" action="ppaction://hlinkshowjump?jump=nextslide" highlightClick="1"/>
          </p:cNvPr>
          <p:cNvPicPr>
            <a:picLocks noChangeAspect="1"/>
          </p:cNvPicPr>
          <p:nvPr/>
        </p:nvPicPr>
        <p:blipFill>
          <a:blip r:embed="rId5" cstate="email"/>
          <a:stretch>
            <a:fillRect/>
          </a:stretch>
        </p:blipFill>
        <p:spPr>
          <a:xfrm>
            <a:off x="6000760" y="1714494"/>
            <a:ext cx="2300874" cy="1500198"/>
          </a:xfrm>
          <a:prstGeom prst="rect">
            <a:avLst/>
          </a:prstGeom>
          <a:ln>
            <a:noFill/>
          </a:ln>
          <a:effectLst>
            <a:outerShdw blurRad="292100" dist="139700" dir="2700000" algn="tl" rotWithShape="0">
              <a:srgbClr val="333333">
                <a:alpha val="65000"/>
              </a:srgbClr>
            </a:outerShdw>
          </a:effectLst>
        </p:spPr>
      </p:pic>
      <p:grpSp>
        <p:nvGrpSpPr>
          <p:cNvPr id="18" name="Group 17"/>
          <p:cNvGrpSpPr/>
          <p:nvPr/>
        </p:nvGrpSpPr>
        <p:grpSpPr>
          <a:xfrm>
            <a:off x="7858148" y="1"/>
            <a:ext cx="1285852" cy="610078"/>
            <a:chOff x="7560926" y="0"/>
            <a:chExt cx="1583074" cy="813437"/>
          </a:xfrm>
        </p:grpSpPr>
        <p:pic>
          <p:nvPicPr>
            <p:cNvPr id="19" name="Picture 18" descr="New Picture.bmp"/>
            <p:cNvPicPr>
              <a:picLocks noChangeAspect="1"/>
            </p:cNvPicPr>
            <p:nvPr/>
          </p:nvPicPr>
          <p:blipFill>
            <a:blip r:embed="rId6" cstate="print"/>
            <a:stretch>
              <a:fillRect/>
            </a:stretch>
          </p:blipFill>
          <p:spPr>
            <a:xfrm>
              <a:off x="8418181" y="0"/>
              <a:ext cx="725819" cy="810587"/>
            </a:xfrm>
            <a:prstGeom prst="rect">
              <a:avLst/>
            </a:prstGeom>
          </p:spPr>
        </p:pic>
        <p:pic>
          <p:nvPicPr>
            <p:cNvPr id="20" name="Picture 19" descr="Sparsholt_Chelsea_logo.png"/>
            <p:cNvPicPr>
              <a:picLocks noChangeAspect="1"/>
            </p:cNvPicPr>
            <p:nvPr/>
          </p:nvPicPr>
          <p:blipFill>
            <a:blip r:embed="rId7" cstate="email"/>
            <a:stretch>
              <a:fillRect/>
            </a:stretch>
          </p:blipFill>
          <p:spPr>
            <a:xfrm>
              <a:off x="7560926" y="71438"/>
              <a:ext cx="785818" cy="741999"/>
            </a:xfrm>
            <a:prstGeom prst="rect">
              <a:avLst/>
            </a:prstGeom>
          </p:spPr>
        </p:pic>
      </p:grpSp>
      <p:pic>
        <p:nvPicPr>
          <p:cNvPr id="21" name="Picture 20" descr="hedge.png"/>
          <p:cNvPicPr>
            <a:picLocks noChangeAspect="1"/>
          </p:cNvPicPr>
          <p:nvPr/>
        </p:nvPicPr>
        <p:blipFill>
          <a:blip r:embed="rId8" cstate="email"/>
          <a:stretch>
            <a:fillRect/>
          </a:stretch>
        </p:blipFill>
        <p:spPr>
          <a:xfrm>
            <a:off x="5715010" y="1125130"/>
            <a:ext cx="2880000" cy="396632"/>
          </a:xfrm>
          <a:prstGeom prst="rect">
            <a:avLst/>
          </a:prstGeom>
        </p:spPr>
      </p:pic>
      <p:sp>
        <p:nvSpPr>
          <p:cNvPr id="12" name="TextBox 11"/>
          <p:cNvSpPr txBox="1"/>
          <p:nvPr/>
        </p:nvSpPr>
        <p:spPr>
          <a:xfrm>
            <a:off x="5786446" y="1071552"/>
            <a:ext cx="1877437" cy="400110"/>
          </a:xfrm>
          <a:prstGeom prst="rect">
            <a:avLst/>
          </a:prstGeom>
          <a:noFill/>
        </p:spPr>
        <p:txBody>
          <a:bodyPr wrap="none" rtlCol="0">
            <a:spAutoFit/>
          </a:bodyPr>
          <a:lstStyle/>
          <a:p>
            <a:r>
              <a:rPr lang="en-GB" sz="2000" b="1" i="1" dirty="0" err="1" smtClean="0">
                <a:solidFill>
                  <a:srgbClr val="005DAB"/>
                </a:solidFill>
                <a:latin typeface="Century Schoolbook" pitchFamily="18" charset="0"/>
              </a:rPr>
              <a:t>Laurus</a:t>
            </a:r>
            <a:r>
              <a:rPr lang="en-GB" sz="2000" b="1" i="1" dirty="0" smtClean="0">
                <a:solidFill>
                  <a:srgbClr val="005DAB"/>
                </a:solidFill>
                <a:latin typeface="Century Schoolbook" pitchFamily="18" charset="0"/>
              </a:rPr>
              <a:t> </a:t>
            </a:r>
            <a:r>
              <a:rPr lang="en-GB" sz="2000" b="1" i="1" dirty="0" err="1" smtClean="0">
                <a:solidFill>
                  <a:srgbClr val="005DAB"/>
                </a:solidFill>
                <a:latin typeface="Century Schoolbook" pitchFamily="18" charset="0"/>
              </a:rPr>
              <a:t>nobilis</a:t>
            </a:r>
            <a:endParaRPr lang="en-GB" sz="2000" b="1" i="1" dirty="0">
              <a:solidFill>
                <a:srgbClr val="005DAB"/>
              </a:solidFill>
              <a:latin typeface="Century Schoolbook" pitchFamily="18" charset="0"/>
            </a:endParaRPr>
          </a:p>
        </p:txBody>
      </p:sp>
    </p:spTree>
  </p:cSld>
  <p:clrMapOvr>
    <a:masterClrMapping/>
  </p:clrMapOvr>
  <p:transition advClick="0">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ChangeArrowheads="1"/>
          </p:cNvSpPr>
          <p:nvPr/>
        </p:nvSpPr>
        <p:spPr bwMode="auto">
          <a:xfrm>
            <a:off x="285722" y="1553758"/>
            <a:ext cx="4429125" cy="2862322"/>
          </a:xfrm>
          <a:prstGeom prst="rect">
            <a:avLst/>
          </a:prstGeom>
          <a:solidFill>
            <a:srgbClr val="005DAB">
              <a:alpha val="50000"/>
            </a:srgbClr>
          </a:solidFill>
          <a:ln w="9525">
            <a:noFill/>
            <a:miter lim="800000"/>
            <a:headEnd/>
            <a:tailEnd/>
          </a:ln>
          <a:effectLst/>
        </p:spPr>
        <p:txBody>
          <a:bodyPr anchor="ctr">
            <a:spAutoFit/>
          </a:bodyPr>
          <a:lstStyle/>
          <a:p>
            <a:pPr fontAlgn="auto">
              <a:spcBef>
                <a:spcPts val="0"/>
              </a:spcBef>
              <a:spcAft>
                <a:spcPts val="0"/>
              </a:spcAft>
              <a:defRPr/>
            </a:pPr>
            <a:r>
              <a:rPr lang="en-GB" sz="2000" dirty="0" smtClean="0">
                <a:cs typeface="Arial" pitchFamily="34" charset="0"/>
              </a:rPr>
              <a:t>In order to make herbal capsules take fresh herb leaves and wash them, dry them thoroughly and leave them out on screens in the sunlight or indoors in non-humid conditions. </a:t>
            </a:r>
          </a:p>
          <a:p>
            <a:pPr fontAlgn="auto">
              <a:spcBef>
                <a:spcPts val="0"/>
              </a:spcBef>
              <a:spcAft>
                <a:spcPts val="0"/>
              </a:spcAft>
              <a:defRPr/>
            </a:pPr>
            <a:endParaRPr lang="en-GB" sz="2000" dirty="0" smtClean="0">
              <a:cs typeface="Arial" pitchFamily="34" charset="0"/>
            </a:endParaRPr>
          </a:p>
          <a:p>
            <a:pPr fontAlgn="auto">
              <a:spcBef>
                <a:spcPts val="0"/>
              </a:spcBef>
              <a:spcAft>
                <a:spcPts val="0"/>
              </a:spcAft>
              <a:defRPr/>
            </a:pPr>
            <a:r>
              <a:rPr lang="en-GB" sz="2000" dirty="0" smtClean="0">
                <a:cs typeface="Arial" pitchFamily="34" charset="0"/>
              </a:rPr>
              <a:t>When the leaves turn brown and dry they can be ground into a fine powder to be used medicinally.</a:t>
            </a:r>
            <a:endParaRPr lang="en-GB" sz="2000" dirty="0" smtClean="0"/>
          </a:p>
        </p:txBody>
      </p:sp>
      <p:sp>
        <p:nvSpPr>
          <p:cNvPr id="6" name="Rounded Rectangle 5">
            <a:hlinkClick r:id="rId3" action="ppaction://hlinksldjump"/>
            <a:hlinkHover r:id="" action="ppaction://noaction" highlightClick="1"/>
          </p:cNvPr>
          <p:cNvSpPr/>
          <p:nvPr/>
        </p:nvSpPr>
        <p:spPr>
          <a:xfrm>
            <a:off x="714348" y="4661312"/>
            <a:ext cx="2214578" cy="321471"/>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GB" sz="2800" dirty="0" smtClean="0">
                <a:latin typeface="Arial" pitchFamily="34" charset="0"/>
                <a:cs typeface="Arial" pitchFamily="34" charset="0"/>
              </a:rPr>
              <a:t>Home</a:t>
            </a:r>
            <a:endParaRPr lang="en-GB" dirty="0">
              <a:latin typeface="Arial" pitchFamily="34" charset="0"/>
              <a:cs typeface="Arial" pitchFamily="34" charset="0"/>
            </a:endParaRPr>
          </a:p>
        </p:txBody>
      </p:sp>
      <p:sp>
        <p:nvSpPr>
          <p:cNvPr id="7" name="Rounded Rectangle 6">
            <a:hlinkClick r:id="" action="ppaction://hlinkshowjump?jump=previousslide"/>
            <a:hlinkHover r:id="" action="ppaction://noaction" highlightClick="1"/>
          </p:cNvPr>
          <p:cNvSpPr/>
          <p:nvPr/>
        </p:nvSpPr>
        <p:spPr>
          <a:xfrm>
            <a:off x="3500430" y="4661312"/>
            <a:ext cx="2214578" cy="321471"/>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GB" sz="2800" dirty="0" smtClean="0">
                <a:latin typeface="Arial" pitchFamily="34" charset="0"/>
                <a:cs typeface="Arial" pitchFamily="34" charset="0"/>
              </a:rPr>
              <a:t>Previous</a:t>
            </a:r>
            <a:endParaRPr lang="en-GB" dirty="0">
              <a:latin typeface="Arial" pitchFamily="34" charset="0"/>
              <a:cs typeface="Arial" pitchFamily="34" charset="0"/>
            </a:endParaRPr>
          </a:p>
        </p:txBody>
      </p:sp>
      <p:pic>
        <p:nvPicPr>
          <p:cNvPr id="15" name="Picture 14" descr="hedge.png"/>
          <p:cNvPicPr>
            <a:picLocks noChangeAspect="1"/>
          </p:cNvPicPr>
          <p:nvPr/>
        </p:nvPicPr>
        <p:blipFill>
          <a:blip r:embed="rId4" cstate="print"/>
          <a:stretch>
            <a:fillRect/>
          </a:stretch>
        </p:blipFill>
        <p:spPr>
          <a:xfrm>
            <a:off x="214285" y="593870"/>
            <a:ext cx="4643469" cy="506769"/>
          </a:xfrm>
          <a:prstGeom prst="rect">
            <a:avLst/>
          </a:prstGeom>
        </p:spPr>
      </p:pic>
      <p:sp>
        <p:nvSpPr>
          <p:cNvPr id="18" name="TextBox 17"/>
          <p:cNvSpPr txBox="1"/>
          <p:nvPr/>
        </p:nvSpPr>
        <p:spPr>
          <a:xfrm>
            <a:off x="214282" y="500048"/>
            <a:ext cx="2552302" cy="646331"/>
          </a:xfrm>
          <a:prstGeom prst="rect">
            <a:avLst/>
          </a:prstGeom>
          <a:noFill/>
        </p:spPr>
        <p:txBody>
          <a:bodyPr wrap="none" rtlCol="0">
            <a:spAutoFit/>
          </a:bodyPr>
          <a:lstStyle/>
          <a:p>
            <a:r>
              <a:rPr lang="en-GB" sz="3600" b="1" dirty="0" smtClean="0">
                <a:solidFill>
                  <a:srgbClr val="005DAB"/>
                </a:solidFill>
                <a:latin typeface="Century Schoolbook" pitchFamily="18" charset="0"/>
              </a:rPr>
              <a:t>Bay Laurel</a:t>
            </a:r>
            <a:endParaRPr lang="en-GB" sz="3600" b="1" dirty="0">
              <a:solidFill>
                <a:srgbClr val="005DAB"/>
              </a:solidFill>
              <a:latin typeface="Century Schoolbook" pitchFamily="18" charset="0"/>
            </a:endParaRPr>
          </a:p>
        </p:txBody>
      </p:sp>
      <p:pic>
        <p:nvPicPr>
          <p:cNvPr id="22" name="Picture 21" descr="bay laurel.jpg">
            <a:hlinkClick r:id="" action="ppaction://hlinkshowjump?jump=firstslide" highlightClick="1"/>
          </p:cNvPr>
          <p:cNvPicPr>
            <a:picLocks noChangeAspect="1"/>
          </p:cNvPicPr>
          <p:nvPr/>
        </p:nvPicPr>
        <p:blipFill>
          <a:blip r:embed="rId5" cstate="email"/>
          <a:stretch>
            <a:fillRect/>
          </a:stretch>
        </p:blipFill>
        <p:spPr>
          <a:xfrm>
            <a:off x="5857884" y="1821651"/>
            <a:ext cx="2746372" cy="1626466"/>
          </a:xfrm>
          <a:prstGeom prst="rect">
            <a:avLst/>
          </a:prstGeom>
          <a:ln>
            <a:noFill/>
          </a:ln>
          <a:effectLst>
            <a:outerShdw blurRad="292100" dist="139700" dir="2700000" algn="tl" rotWithShape="0">
              <a:srgbClr val="333333">
                <a:alpha val="65000"/>
              </a:srgbClr>
            </a:outerShdw>
          </a:effectLst>
        </p:spPr>
      </p:pic>
      <p:grpSp>
        <p:nvGrpSpPr>
          <p:cNvPr id="13" name="Group 12"/>
          <p:cNvGrpSpPr/>
          <p:nvPr/>
        </p:nvGrpSpPr>
        <p:grpSpPr>
          <a:xfrm>
            <a:off x="7858148" y="1"/>
            <a:ext cx="1285852" cy="610078"/>
            <a:chOff x="7560926" y="0"/>
            <a:chExt cx="1583074" cy="813437"/>
          </a:xfrm>
        </p:grpSpPr>
        <p:pic>
          <p:nvPicPr>
            <p:cNvPr id="14" name="Picture 13" descr="New Picture.bmp"/>
            <p:cNvPicPr>
              <a:picLocks noChangeAspect="1"/>
            </p:cNvPicPr>
            <p:nvPr/>
          </p:nvPicPr>
          <p:blipFill>
            <a:blip r:embed="rId6" cstate="print"/>
            <a:stretch>
              <a:fillRect/>
            </a:stretch>
          </p:blipFill>
          <p:spPr>
            <a:xfrm>
              <a:off x="8418181" y="0"/>
              <a:ext cx="725819" cy="810587"/>
            </a:xfrm>
            <a:prstGeom prst="rect">
              <a:avLst/>
            </a:prstGeom>
          </p:spPr>
        </p:pic>
        <p:pic>
          <p:nvPicPr>
            <p:cNvPr id="23" name="Picture 22" descr="Sparsholt_Chelsea_logo.png"/>
            <p:cNvPicPr>
              <a:picLocks noChangeAspect="1"/>
            </p:cNvPicPr>
            <p:nvPr/>
          </p:nvPicPr>
          <p:blipFill>
            <a:blip r:embed="rId7" cstate="email"/>
            <a:stretch>
              <a:fillRect/>
            </a:stretch>
          </p:blipFill>
          <p:spPr>
            <a:xfrm>
              <a:off x="7560926" y="71438"/>
              <a:ext cx="785818" cy="741999"/>
            </a:xfrm>
            <a:prstGeom prst="rect">
              <a:avLst/>
            </a:prstGeom>
          </p:spPr>
        </p:pic>
      </p:grpSp>
      <p:pic>
        <p:nvPicPr>
          <p:cNvPr id="26" name="Picture 25" descr="hedge.png"/>
          <p:cNvPicPr>
            <a:picLocks noChangeAspect="1"/>
          </p:cNvPicPr>
          <p:nvPr/>
        </p:nvPicPr>
        <p:blipFill>
          <a:blip r:embed="rId8" cstate="email"/>
          <a:stretch>
            <a:fillRect/>
          </a:stretch>
        </p:blipFill>
        <p:spPr>
          <a:xfrm>
            <a:off x="5715010" y="1125130"/>
            <a:ext cx="2880000" cy="396632"/>
          </a:xfrm>
          <a:prstGeom prst="rect">
            <a:avLst/>
          </a:prstGeom>
        </p:spPr>
      </p:pic>
      <p:sp>
        <p:nvSpPr>
          <p:cNvPr id="27" name="TextBox 26"/>
          <p:cNvSpPr txBox="1"/>
          <p:nvPr/>
        </p:nvSpPr>
        <p:spPr>
          <a:xfrm>
            <a:off x="5786446" y="1071552"/>
            <a:ext cx="1877437" cy="400110"/>
          </a:xfrm>
          <a:prstGeom prst="rect">
            <a:avLst/>
          </a:prstGeom>
          <a:noFill/>
        </p:spPr>
        <p:txBody>
          <a:bodyPr wrap="none" rtlCol="0">
            <a:spAutoFit/>
          </a:bodyPr>
          <a:lstStyle/>
          <a:p>
            <a:r>
              <a:rPr lang="en-GB" sz="2000" b="1" i="1" dirty="0" err="1" smtClean="0">
                <a:solidFill>
                  <a:srgbClr val="005DAB"/>
                </a:solidFill>
                <a:latin typeface="Century Schoolbook" pitchFamily="18" charset="0"/>
              </a:rPr>
              <a:t>Laurus</a:t>
            </a:r>
            <a:r>
              <a:rPr lang="en-GB" sz="2000" b="1" i="1" dirty="0" smtClean="0">
                <a:solidFill>
                  <a:srgbClr val="005DAB"/>
                </a:solidFill>
                <a:latin typeface="Century Schoolbook" pitchFamily="18" charset="0"/>
              </a:rPr>
              <a:t> </a:t>
            </a:r>
            <a:r>
              <a:rPr lang="en-GB" sz="2000" b="1" i="1" dirty="0" err="1" smtClean="0">
                <a:solidFill>
                  <a:srgbClr val="005DAB"/>
                </a:solidFill>
                <a:latin typeface="Century Schoolbook" pitchFamily="18" charset="0"/>
              </a:rPr>
              <a:t>nobilis</a:t>
            </a:r>
            <a:endParaRPr lang="en-GB" sz="2000" b="1" i="1" dirty="0">
              <a:solidFill>
                <a:srgbClr val="005DAB"/>
              </a:solidFill>
              <a:latin typeface="Century Schoolbook" pitchFamily="18" charset="0"/>
            </a:endParaRPr>
          </a:p>
        </p:txBody>
      </p:sp>
    </p:spTree>
  </p:cSld>
  <p:clrMapOvr>
    <a:masterClrMapping/>
  </p:clrMapOvr>
  <p:transition advClick="0">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ChangeArrowheads="1"/>
          </p:cNvSpPr>
          <p:nvPr/>
        </p:nvSpPr>
        <p:spPr bwMode="auto">
          <a:xfrm>
            <a:off x="214282" y="1405941"/>
            <a:ext cx="4714908" cy="2554545"/>
          </a:xfrm>
          <a:prstGeom prst="rect">
            <a:avLst/>
          </a:prstGeom>
          <a:solidFill>
            <a:srgbClr val="005DAB">
              <a:alpha val="50000"/>
            </a:srgbClr>
          </a:solidFill>
          <a:ln w="9525">
            <a:noFill/>
            <a:miter lim="800000"/>
            <a:headEnd/>
            <a:tailEnd/>
          </a:ln>
        </p:spPr>
        <p:txBody>
          <a:bodyPr wrap="square">
            <a:spAutoFit/>
          </a:bodyPr>
          <a:lstStyle/>
          <a:p>
            <a:r>
              <a:rPr lang="en-GB" sz="2000" dirty="0" smtClean="0"/>
              <a:t>Black Chokeberry </a:t>
            </a:r>
            <a:r>
              <a:rPr lang="en-GB" sz="2000" i="1" dirty="0" smtClean="0"/>
              <a:t>(</a:t>
            </a:r>
            <a:r>
              <a:rPr lang="en-GB" sz="2000" i="1" dirty="0" err="1" smtClean="0"/>
              <a:t>Aronia</a:t>
            </a:r>
            <a:r>
              <a:rPr lang="en-GB" sz="2000" i="1" dirty="0" smtClean="0"/>
              <a:t> </a:t>
            </a:r>
            <a:r>
              <a:rPr lang="en-GB" sz="2000" i="1" dirty="0" err="1" smtClean="0"/>
              <a:t>melanocarpa</a:t>
            </a:r>
            <a:r>
              <a:rPr lang="en-GB" sz="2000" i="1" dirty="0" smtClean="0"/>
              <a:t>) </a:t>
            </a:r>
            <a:r>
              <a:rPr lang="en-GB" sz="2000" dirty="0" smtClean="0"/>
              <a:t>berries contain a high level of Vitamin C and antioxidants. It was introduced to the UK around 1789</a:t>
            </a:r>
            <a:r>
              <a:rPr lang="en-GB" sz="2000" i="1" dirty="0" smtClean="0"/>
              <a:t>. </a:t>
            </a:r>
          </a:p>
          <a:p>
            <a:endParaRPr lang="en-GB" sz="2000" i="1" dirty="0" smtClean="0"/>
          </a:p>
          <a:p>
            <a:r>
              <a:rPr lang="en-GB" sz="2000" i="1" dirty="0" smtClean="0"/>
              <a:t>The berries of the </a:t>
            </a:r>
            <a:r>
              <a:rPr lang="en-GB" sz="2000" i="1" dirty="0" err="1" smtClean="0"/>
              <a:t>Aronia</a:t>
            </a:r>
            <a:r>
              <a:rPr lang="en-GB" sz="2000" i="1" dirty="0" smtClean="0"/>
              <a:t> can be used </a:t>
            </a:r>
            <a:r>
              <a:rPr lang="en-GB" sz="2000" dirty="0" smtClean="0"/>
              <a:t>in a variety of products that include wine, jam, syrup, juice and soft spreads. </a:t>
            </a:r>
          </a:p>
        </p:txBody>
      </p:sp>
      <p:sp>
        <p:nvSpPr>
          <p:cNvPr id="5" name="Rounded Rectangle 4">
            <a:hlinkClick r:id="rId3" action="ppaction://hlinksldjump"/>
            <a:hlinkHover r:id="" action="ppaction://noaction" highlightClick="1"/>
          </p:cNvPr>
          <p:cNvSpPr/>
          <p:nvPr/>
        </p:nvSpPr>
        <p:spPr>
          <a:xfrm>
            <a:off x="714348" y="4661312"/>
            <a:ext cx="2214578" cy="321471"/>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GB" sz="2800" dirty="0" smtClean="0">
                <a:latin typeface="Arial" pitchFamily="34" charset="0"/>
                <a:cs typeface="Arial" pitchFamily="34" charset="0"/>
              </a:rPr>
              <a:t>Home</a:t>
            </a:r>
            <a:endParaRPr lang="en-GB" dirty="0">
              <a:latin typeface="Arial" pitchFamily="34" charset="0"/>
              <a:cs typeface="Arial" pitchFamily="34" charset="0"/>
            </a:endParaRPr>
          </a:p>
        </p:txBody>
      </p:sp>
      <p:sp>
        <p:nvSpPr>
          <p:cNvPr id="7" name="Rounded Rectangle 6">
            <a:hlinkClick r:id="" action="ppaction://hlinkshowjump?jump=nextslide"/>
            <a:hlinkHover r:id="" action="ppaction://noaction" highlightClick="1"/>
          </p:cNvPr>
          <p:cNvSpPr/>
          <p:nvPr/>
        </p:nvSpPr>
        <p:spPr>
          <a:xfrm>
            <a:off x="6143636" y="4661312"/>
            <a:ext cx="2214578" cy="321471"/>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2800" dirty="0" smtClean="0">
                <a:latin typeface="Arial" pitchFamily="34" charset="0"/>
                <a:cs typeface="Arial" pitchFamily="34" charset="0"/>
              </a:rPr>
              <a:t>Next</a:t>
            </a:r>
            <a:endParaRPr lang="en-GB" dirty="0">
              <a:latin typeface="Arial" pitchFamily="34" charset="0"/>
              <a:cs typeface="Arial" pitchFamily="34" charset="0"/>
            </a:endParaRPr>
          </a:p>
        </p:txBody>
      </p:sp>
      <p:pic>
        <p:nvPicPr>
          <p:cNvPr id="9" name="Picture 8" descr="ChokeLg.png">
            <a:hlinkClick r:id="" action="ppaction://hlinkshowjump?jump=nextslide" highlightClick="1"/>
          </p:cNvPr>
          <p:cNvPicPr>
            <a:picLocks noChangeAspect="1"/>
          </p:cNvPicPr>
          <p:nvPr/>
        </p:nvPicPr>
        <p:blipFill>
          <a:blip r:embed="rId4" cstate="email"/>
          <a:stretch>
            <a:fillRect/>
          </a:stretch>
        </p:blipFill>
        <p:spPr>
          <a:xfrm>
            <a:off x="5857884" y="1857370"/>
            <a:ext cx="2428892" cy="1757121"/>
          </a:xfrm>
          <a:prstGeom prst="rect">
            <a:avLst/>
          </a:prstGeom>
          <a:ln>
            <a:noFill/>
          </a:ln>
          <a:effectLst>
            <a:outerShdw blurRad="292100" dist="139700" dir="2700000" algn="tl" rotWithShape="0">
              <a:srgbClr val="333333">
                <a:alpha val="65000"/>
              </a:srgbClr>
            </a:outerShdw>
          </a:effectLst>
        </p:spPr>
      </p:pic>
      <p:pic>
        <p:nvPicPr>
          <p:cNvPr id="10" name="Picture 9" descr="hedge.png"/>
          <p:cNvPicPr>
            <a:picLocks noChangeAspect="1"/>
          </p:cNvPicPr>
          <p:nvPr/>
        </p:nvPicPr>
        <p:blipFill>
          <a:blip r:embed="rId5" cstate="print"/>
          <a:stretch>
            <a:fillRect/>
          </a:stretch>
        </p:blipFill>
        <p:spPr>
          <a:xfrm>
            <a:off x="214285" y="593870"/>
            <a:ext cx="4643469" cy="506769"/>
          </a:xfrm>
          <a:prstGeom prst="rect">
            <a:avLst/>
          </a:prstGeom>
          <a:ln>
            <a:noFill/>
          </a:ln>
          <a:effectLst>
            <a:outerShdw blurRad="292100" dist="139700" dir="2700000" algn="tl" rotWithShape="0">
              <a:srgbClr val="333333">
                <a:alpha val="65000"/>
              </a:srgbClr>
            </a:outerShdw>
          </a:effectLst>
        </p:spPr>
      </p:pic>
      <p:sp>
        <p:nvSpPr>
          <p:cNvPr id="13" name="TextBox 12"/>
          <p:cNvSpPr txBox="1"/>
          <p:nvPr/>
        </p:nvSpPr>
        <p:spPr>
          <a:xfrm>
            <a:off x="214283" y="500048"/>
            <a:ext cx="4092787" cy="646331"/>
          </a:xfrm>
          <a:prstGeom prst="rect">
            <a:avLst/>
          </a:prstGeom>
          <a:noFill/>
        </p:spPr>
        <p:txBody>
          <a:bodyPr wrap="none" rtlCol="0">
            <a:spAutoFit/>
          </a:bodyPr>
          <a:lstStyle/>
          <a:p>
            <a:r>
              <a:rPr lang="en-GB" sz="3600" b="1" dirty="0" smtClean="0">
                <a:solidFill>
                  <a:srgbClr val="005DAB"/>
                </a:solidFill>
                <a:latin typeface="Century Schoolbook" pitchFamily="18" charset="0"/>
              </a:rPr>
              <a:t>Black Chokeberry</a:t>
            </a:r>
            <a:endParaRPr lang="en-GB" sz="3600" b="1" dirty="0">
              <a:solidFill>
                <a:srgbClr val="005DAB"/>
              </a:solidFill>
              <a:latin typeface="Century Schoolbook" pitchFamily="18" charset="0"/>
            </a:endParaRPr>
          </a:p>
        </p:txBody>
      </p:sp>
      <p:grpSp>
        <p:nvGrpSpPr>
          <p:cNvPr id="17" name="Group 16"/>
          <p:cNvGrpSpPr/>
          <p:nvPr/>
        </p:nvGrpSpPr>
        <p:grpSpPr>
          <a:xfrm>
            <a:off x="7858148" y="1"/>
            <a:ext cx="1285852" cy="610078"/>
            <a:chOff x="7560926" y="0"/>
            <a:chExt cx="1583074" cy="813437"/>
          </a:xfrm>
        </p:grpSpPr>
        <p:pic>
          <p:nvPicPr>
            <p:cNvPr id="18" name="Picture 17" descr="New Picture.bmp"/>
            <p:cNvPicPr>
              <a:picLocks noChangeAspect="1"/>
            </p:cNvPicPr>
            <p:nvPr/>
          </p:nvPicPr>
          <p:blipFill>
            <a:blip r:embed="rId6" cstate="print"/>
            <a:stretch>
              <a:fillRect/>
            </a:stretch>
          </p:blipFill>
          <p:spPr>
            <a:xfrm>
              <a:off x="8418181" y="0"/>
              <a:ext cx="725819" cy="810587"/>
            </a:xfrm>
            <a:prstGeom prst="rect">
              <a:avLst/>
            </a:prstGeom>
          </p:spPr>
        </p:pic>
        <p:pic>
          <p:nvPicPr>
            <p:cNvPr id="19" name="Picture 18" descr="Sparsholt_Chelsea_logo.png"/>
            <p:cNvPicPr>
              <a:picLocks noChangeAspect="1"/>
            </p:cNvPicPr>
            <p:nvPr/>
          </p:nvPicPr>
          <p:blipFill>
            <a:blip r:embed="rId7" cstate="email"/>
            <a:stretch>
              <a:fillRect/>
            </a:stretch>
          </p:blipFill>
          <p:spPr>
            <a:xfrm>
              <a:off x="7560926" y="71438"/>
              <a:ext cx="785818" cy="741999"/>
            </a:xfrm>
            <a:prstGeom prst="rect">
              <a:avLst/>
            </a:prstGeom>
          </p:spPr>
        </p:pic>
      </p:grpSp>
      <p:pic>
        <p:nvPicPr>
          <p:cNvPr id="20" name="Picture 19" descr="hedge.png"/>
          <p:cNvPicPr>
            <a:picLocks noChangeAspect="1"/>
          </p:cNvPicPr>
          <p:nvPr/>
        </p:nvPicPr>
        <p:blipFill>
          <a:blip r:embed="rId8" cstate="email"/>
          <a:stretch>
            <a:fillRect/>
          </a:stretch>
        </p:blipFill>
        <p:spPr>
          <a:xfrm>
            <a:off x="5715010" y="1125130"/>
            <a:ext cx="2880000" cy="396632"/>
          </a:xfrm>
          <a:prstGeom prst="rect">
            <a:avLst/>
          </a:prstGeom>
        </p:spPr>
      </p:pic>
      <p:sp>
        <p:nvSpPr>
          <p:cNvPr id="12" name="TextBox 11"/>
          <p:cNvSpPr txBox="1"/>
          <p:nvPr/>
        </p:nvSpPr>
        <p:spPr>
          <a:xfrm>
            <a:off x="5786446" y="1071552"/>
            <a:ext cx="2587568" cy="400110"/>
          </a:xfrm>
          <a:prstGeom prst="rect">
            <a:avLst/>
          </a:prstGeom>
          <a:noFill/>
        </p:spPr>
        <p:txBody>
          <a:bodyPr wrap="none" rtlCol="0">
            <a:spAutoFit/>
          </a:bodyPr>
          <a:lstStyle/>
          <a:p>
            <a:r>
              <a:rPr lang="en-GB" sz="2000" b="1" i="1" dirty="0" err="1" smtClean="0">
                <a:solidFill>
                  <a:srgbClr val="005DAB"/>
                </a:solidFill>
                <a:latin typeface="Century Schoolbook" pitchFamily="18" charset="0"/>
              </a:rPr>
              <a:t>Aronia</a:t>
            </a:r>
            <a:r>
              <a:rPr lang="en-GB" sz="2000" b="1" i="1" dirty="0" smtClean="0">
                <a:solidFill>
                  <a:srgbClr val="005DAB"/>
                </a:solidFill>
                <a:latin typeface="Century Schoolbook" pitchFamily="18" charset="0"/>
              </a:rPr>
              <a:t> </a:t>
            </a:r>
            <a:r>
              <a:rPr lang="en-GB" sz="2000" b="1" i="1" dirty="0" err="1" smtClean="0">
                <a:solidFill>
                  <a:srgbClr val="005DAB"/>
                </a:solidFill>
                <a:latin typeface="Century Schoolbook" pitchFamily="18" charset="0"/>
              </a:rPr>
              <a:t>melanocarpa</a:t>
            </a:r>
            <a:endParaRPr lang="en-GB" sz="2000" b="1" i="1" dirty="0">
              <a:solidFill>
                <a:srgbClr val="005DAB"/>
              </a:solidFill>
              <a:latin typeface="Century Schoolbook" pitchFamily="18" charset="0"/>
            </a:endParaRPr>
          </a:p>
        </p:txBody>
      </p:sp>
    </p:spTree>
  </p:cSld>
  <p:clrMapOvr>
    <a:masterClrMapping/>
  </p:clrMapOvr>
  <p:transition advClick="0">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rot="10800000" flipV="1">
            <a:off x="357158" y="1165577"/>
            <a:ext cx="3786188" cy="3477875"/>
          </a:xfrm>
          <a:prstGeom prst="rect">
            <a:avLst/>
          </a:prstGeom>
          <a:noFill/>
          <a:ln w="9525">
            <a:noFill/>
            <a:miter lim="800000"/>
            <a:headEnd/>
            <a:tailEnd/>
          </a:ln>
          <a:effectLst/>
        </p:spPr>
        <p:txBody>
          <a:bodyPr anchor="ctr">
            <a:spAutoFit/>
          </a:bodyPr>
          <a:lstStyle/>
          <a:p>
            <a:pPr eaLnBrk="0" hangingPunct="0">
              <a:defRPr/>
            </a:pPr>
            <a:r>
              <a:rPr lang="en-GB" sz="2000" dirty="0" smtClean="0"/>
              <a:t>A herbal tea can be made with the use of dried leaves; usually two or three leaves, which are used in the same way as a tea bag. </a:t>
            </a:r>
          </a:p>
          <a:p>
            <a:pPr eaLnBrk="0" hangingPunct="0">
              <a:defRPr/>
            </a:pPr>
            <a:endParaRPr lang="en-GB" sz="2000" dirty="0" smtClean="0"/>
          </a:p>
          <a:p>
            <a:pPr eaLnBrk="0" hangingPunct="0">
              <a:defRPr/>
            </a:pPr>
            <a:r>
              <a:rPr lang="en-GB" sz="2000" dirty="0" smtClean="0"/>
              <a:t>The tea usually contains other ingredients such as blackcurrant and can be used to relieve the symptoms of hay fever.</a:t>
            </a:r>
            <a:endParaRPr lang="en-GB" sz="2000" dirty="0">
              <a:solidFill>
                <a:schemeClr val="bg1">
                  <a:lumMod val="95000"/>
                  <a:lumOff val="5000"/>
                </a:schemeClr>
              </a:solidFill>
              <a:cs typeface="Arial" pitchFamily="34" charset="0"/>
            </a:endParaRPr>
          </a:p>
        </p:txBody>
      </p:sp>
      <p:sp>
        <p:nvSpPr>
          <p:cNvPr id="5" name="Rounded Rectangle 4">
            <a:hlinkClick r:id="rId3" action="ppaction://hlinksldjump"/>
            <a:hlinkHover r:id="" action="ppaction://noaction" highlightClick="1"/>
          </p:cNvPr>
          <p:cNvSpPr/>
          <p:nvPr/>
        </p:nvSpPr>
        <p:spPr>
          <a:xfrm>
            <a:off x="714348" y="4661312"/>
            <a:ext cx="2214578" cy="321471"/>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GB" sz="2800" dirty="0" smtClean="0">
                <a:latin typeface="Arial" pitchFamily="34" charset="0"/>
                <a:cs typeface="Arial" pitchFamily="34" charset="0"/>
              </a:rPr>
              <a:t>Home</a:t>
            </a:r>
            <a:endParaRPr lang="en-GB" dirty="0">
              <a:latin typeface="Arial" pitchFamily="34" charset="0"/>
              <a:cs typeface="Arial" pitchFamily="34" charset="0"/>
            </a:endParaRPr>
          </a:p>
        </p:txBody>
      </p:sp>
      <p:sp>
        <p:nvSpPr>
          <p:cNvPr id="6" name="Rounded Rectangle 5">
            <a:hlinkClick r:id="" action="ppaction://hlinkshowjump?jump=previousslide"/>
            <a:hlinkHover r:id="" action="ppaction://noaction" highlightClick="1"/>
          </p:cNvPr>
          <p:cNvSpPr/>
          <p:nvPr/>
        </p:nvSpPr>
        <p:spPr>
          <a:xfrm>
            <a:off x="3500430" y="4661312"/>
            <a:ext cx="2214578" cy="321471"/>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GB" sz="2800" dirty="0" smtClean="0">
                <a:latin typeface="Arial" pitchFamily="34" charset="0"/>
                <a:cs typeface="Arial" pitchFamily="34" charset="0"/>
              </a:rPr>
              <a:t>Previous</a:t>
            </a:r>
            <a:endParaRPr lang="en-GB" dirty="0">
              <a:latin typeface="Arial" pitchFamily="34" charset="0"/>
              <a:cs typeface="Arial" pitchFamily="34" charset="0"/>
            </a:endParaRPr>
          </a:p>
        </p:txBody>
      </p:sp>
      <p:pic>
        <p:nvPicPr>
          <p:cNvPr id="7" name="Picture 6" descr="hedge.png"/>
          <p:cNvPicPr>
            <a:picLocks noChangeAspect="1"/>
          </p:cNvPicPr>
          <p:nvPr/>
        </p:nvPicPr>
        <p:blipFill>
          <a:blip r:embed="rId4" cstate="print"/>
          <a:stretch>
            <a:fillRect/>
          </a:stretch>
        </p:blipFill>
        <p:spPr>
          <a:xfrm>
            <a:off x="214285" y="593870"/>
            <a:ext cx="4643469" cy="506769"/>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214283" y="500048"/>
            <a:ext cx="4092787" cy="646331"/>
          </a:xfrm>
          <a:prstGeom prst="rect">
            <a:avLst/>
          </a:prstGeom>
          <a:noFill/>
        </p:spPr>
        <p:txBody>
          <a:bodyPr wrap="none" rtlCol="0">
            <a:spAutoFit/>
          </a:bodyPr>
          <a:lstStyle/>
          <a:p>
            <a:r>
              <a:rPr lang="en-GB" sz="3600" b="1" dirty="0" smtClean="0">
                <a:solidFill>
                  <a:srgbClr val="005DAB"/>
                </a:solidFill>
                <a:latin typeface="Century Schoolbook" pitchFamily="18" charset="0"/>
              </a:rPr>
              <a:t>Black Chokeberry</a:t>
            </a:r>
            <a:endParaRPr lang="en-GB" sz="3600" b="1" dirty="0">
              <a:solidFill>
                <a:srgbClr val="005DAB"/>
              </a:solidFill>
              <a:latin typeface="Century Schoolbook" pitchFamily="18" charset="0"/>
            </a:endParaRPr>
          </a:p>
        </p:txBody>
      </p:sp>
      <p:pic>
        <p:nvPicPr>
          <p:cNvPr id="14" name="Picture 13" descr="Chokeberry.jpg">
            <a:hlinkClick r:id="" action="ppaction://hlinkshowjump?jump=firstslide" highlightClick="1"/>
          </p:cNvPr>
          <p:cNvPicPr>
            <a:picLocks noChangeAspect="1"/>
          </p:cNvPicPr>
          <p:nvPr/>
        </p:nvPicPr>
        <p:blipFill>
          <a:blip r:embed="rId5" cstate="email"/>
          <a:srcRect/>
          <a:stretch>
            <a:fillRect/>
          </a:stretch>
        </p:blipFill>
        <p:spPr>
          <a:xfrm>
            <a:off x="6072198" y="1643056"/>
            <a:ext cx="2000264" cy="2242299"/>
          </a:xfrm>
          <a:prstGeom prst="rect">
            <a:avLst/>
          </a:prstGeom>
          <a:ln>
            <a:noFill/>
          </a:ln>
          <a:effectLst>
            <a:outerShdw blurRad="292100" dist="139700" dir="2700000" algn="tl" rotWithShape="0">
              <a:srgbClr val="333333">
                <a:alpha val="65000"/>
              </a:srgbClr>
            </a:outerShdw>
          </a:effectLst>
        </p:spPr>
      </p:pic>
      <p:grpSp>
        <p:nvGrpSpPr>
          <p:cNvPr id="15" name="Group 14"/>
          <p:cNvGrpSpPr/>
          <p:nvPr/>
        </p:nvGrpSpPr>
        <p:grpSpPr>
          <a:xfrm>
            <a:off x="7858148" y="1"/>
            <a:ext cx="1285852" cy="610078"/>
            <a:chOff x="7560926" y="0"/>
            <a:chExt cx="1583074" cy="813437"/>
          </a:xfrm>
        </p:grpSpPr>
        <p:pic>
          <p:nvPicPr>
            <p:cNvPr id="16" name="Picture 15" descr="New Picture.bmp"/>
            <p:cNvPicPr>
              <a:picLocks noChangeAspect="1"/>
            </p:cNvPicPr>
            <p:nvPr/>
          </p:nvPicPr>
          <p:blipFill>
            <a:blip r:embed="rId6" cstate="print"/>
            <a:stretch>
              <a:fillRect/>
            </a:stretch>
          </p:blipFill>
          <p:spPr>
            <a:xfrm>
              <a:off x="8418181" y="0"/>
              <a:ext cx="725819" cy="810587"/>
            </a:xfrm>
            <a:prstGeom prst="rect">
              <a:avLst/>
            </a:prstGeom>
          </p:spPr>
        </p:pic>
        <p:pic>
          <p:nvPicPr>
            <p:cNvPr id="17" name="Picture 16" descr="Sparsholt_Chelsea_logo.png"/>
            <p:cNvPicPr>
              <a:picLocks noChangeAspect="1"/>
            </p:cNvPicPr>
            <p:nvPr/>
          </p:nvPicPr>
          <p:blipFill>
            <a:blip r:embed="rId7" cstate="email"/>
            <a:stretch>
              <a:fillRect/>
            </a:stretch>
          </p:blipFill>
          <p:spPr>
            <a:xfrm>
              <a:off x="7560926" y="71438"/>
              <a:ext cx="785818" cy="741999"/>
            </a:xfrm>
            <a:prstGeom prst="rect">
              <a:avLst/>
            </a:prstGeom>
          </p:spPr>
        </p:pic>
      </p:grpSp>
      <p:pic>
        <p:nvPicPr>
          <p:cNvPr id="18" name="Picture 17" descr="hedge.png"/>
          <p:cNvPicPr>
            <a:picLocks noChangeAspect="1"/>
          </p:cNvPicPr>
          <p:nvPr/>
        </p:nvPicPr>
        <p:blipFill>
          <a:blip r:embed="rId8" cstate="email"/>
          <a:stretch>
            <a:fillRect/>
          </a:stretch>
        </p:blipFill>
        <p:spPr>
          <a:xfrm>
            <a:off x="5715010" y="1125130"/>
            <a:ext cx="2880000" cy="396632"/>
          </a:xfrm>
          <a:prstGeom prst="rect">
            <a:avLst/>
          </a:prstGeom>
        </p:spPr>
      </p:pic>
      <p:sp>
        <p:nvSpPr>
          <p:cNvPr id="19" name="TextBox 18"/>
          <p:cNvSpPr txBox="1"/>
          <p:nvPr/>
        </p:nvSpPr>
        <p:spPr>
          <a:xfrm>
            <a:off x="5786446" y="1071552"/>
            <a:ext cx="2587568" cy="400110"/>
          </a:xfrm>
          <a:prstGeom prst="rect">
            <a:avLst/>
          </a:prstGeom>
          <a:noFill/>
        </p:spPr>
        <p:txBody>
          <a:bodyPr wrap="none" rtlCol="0">
            <a:spAutoFit/>
          </a:bodyPr>
          <a:lstStyle/>
          <a:p>
            <a:r>
              <a:rPr lang="en-GB" sz="2000" b="1" i="1" dirty="0" err="1" smtClean="0">
                <a:solidFill>
                  <a:srgbClr val="005DAB"/>
                </a:solidFill>
                <a:latin typeface="Century Schoolbook" pitchFamily="18" charset="0"/>
              </a:rPr>
              <a:t>Aronia</a:t>
            </a:r>
            <a:r>
              <a:rPr lang="en-GB" sz="2000" b="1" i="1" dirty="0" smtClean="0">
                <a:solidFill>
                  <a:srgbClr val="005DAB"/>
                </a:solidFill>
                <a:latin typeface="Century Schoolbook" pitchFamily="18" charset="0"/>
              </a:rPr>
              <a:t> </a:t>
            </a:r>
            <a:r>
              <a:rPr lang="en-GB" sz="2000" b="1" i="1" dirty="0" err="1" smtClean="0">
                <a:solidFill>
                  <a:srgbClr val="005DAB"/>
                </a:solidFill>
                <a:latin typeface="Century Schoolbook" pitchFamily="18" charset="0"/>
              </a:rPr>
              <a:t>melanocarpa</a:t>
            </a:r>
            <a:endParaRPr lang="en-GB" sz="2000" b="1" i="1" dirty="0">
              <a:solidFill>
                <a:srgbClr val="005DAB"/>
              </a:solidFill>
              <a:latin typeface="Century Schoolbook" pitchFamily="18" charset="0"/>
            </a:endParaRPr>
          </a:p>
        </p:txBody>
      </p:sp>
    </p:spTree>
  </p:cSld>
  <p:clrMapOvr>
    <a:masterClrMapping/>
  </p:clrMapOvr>
  <p:transition advClick="0">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hlinkClick r:id="rId3" action="ppaction://hlinksldjump"/>
            <a:hlinkHover r:id="" action="ppaction://noaction" highlightClick="1"/>
          </p:cNvPr>
          <p:cNvSpPr/>
          <p:nvPr/>
        </p:nvSpPr>
        <p:spPr>
          <a:xfrm>
            <a:off x="714348" y="4661312"/>
            <a:ext cx="2214578" cy="321471"/>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GB" sz="2800" dirty="0" smtClean="0">
                <a:latin typeface="Arial" pitchFamily="34" charset="0"/>
                <a:cs typeface="Arial" pitchFamily="34" charset="0"/>
              </a:rPr>
              <a:t>Home</a:t>
            </a:r>
            <a:endParaRPr lang="en-GB" dirty="0">
              <a:latin typeface="Arial" pitchFamily="34" charset="0"/>
              <a:cs typeface="Arial" pitchFamily="34" charset="0"/>
            </a:endParaRPr>
          </a:p>
        </p:txBody>
      </p:sp>
      <p:sp>
        <p:nvSpPr>
          <p:cNvPr id="11" name="Rounded Rectangle 10">
            <a:hlinkClick r:id="" action="ppaction://hlinkshowjump?jump=nextslide"/>
            <a:hlinkHover r:id="" action="ppaction://noaction" highlightClick="1"/>
          </p:cNvPr>
          <p:cNvSpPr/>
          <p:nvPr/>
        </p:nvSpPr>
        <p:spPr>
          <a:xfrm>
            <a:off x="6143636" y="4661312"/>
            <a:ext cx="2214578" cy="321471"/>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2800" dirty="0" smtClean="0">
                <a:latin typeface="Arial" pitchFamily="34" charset="0"/>
                <a:cs typeface="Arial" pitchFamily="34" charset="0"/>
              </a:rPr>
              <a:t>Next</a:t>
            </a:r>
            <a:endParaRPr lang="en-GB" dirty="0">
              <a:latin typeface="Arial" pitchFamily="34" charset="0"/>
              <a:cs typeface="Arial" pitchFamily="34" charset="0"/>
            </a:endParaRPr>
          </a:p>
        </p:txBody>
      </p:sp>
      <p:pic>
        <p:nvPicPr>
          <p:cNvPr id="12" name="Picture 11" descr="hedge.png"/>
          <p:cNvPicPr>
            <a:picLocks noChangeAspect="1"/>
          </p:cNvPicPr>
          <p:nvPr/>
        </p:nvPicPr>
        <p:blipFill>
          <a:blip r:embed="rId4" cstate="print"/>
          <a:stretch>
            <a:fillRect/>
          </a:stretch>
        </p:blipFill>
        <p:spPr>
          <a:xfrm>
            <a:off x="214285" y="593870"/>
            <a:ext cx="4643469" cy="506769"/>
          </a:xfrm>
          <a:prstGeom prst="rect">
            <a:avLst/>
          </a:prstGeom>
          <a:ln>
            <a:noFill/>
          </a:ln>
          <a:effectLst>
            <a:outerShdw blurRad="292100" dist="139700" dir="2700000" algn="tl" rotWithShape="0">
              <a:srgbClr val="333333">
                <a:alpha val="65000"/>
              </a:srgbClr>
            </a:outerShdw>
          </a:effectLst>
        </p:spPr>
      </p:pic>
      <p:sp>
        <p:nvSpPr>
          <p:cNvPr id="13" name="TextBox 12"/>
          <p:cNvSpPr txBox="1"/>
          <p:nvPr/>
        </p:nvSpPr>
        <p:spPr>
          <a:xfrm>
            <a:off x="214283" y="500048"/>
            <a:ext cx="3038011" cy="646331"/>
          </a:xfrm>
          <a:prstGeom prst="rect">
            <a:avLst/>
          </a:prstGeom>
          <a:noFill/>
        </p:spPr>
        <p:txBody>
          <a:bodyPr wrap="none" rtlCol="0">
            <a:spAutoFit/>
          </a:bodyPr>
          <a:lstStyle/>
          <a:p>
            <a:r>
              <a:rPr lang="en-GB" sz="3600" b="1" dirty="0" smtClean="0">
                <a:solidFill>
                  <a:srgbClr val="005DAB"/>
                </a:solidFill>
                <a:latin typeface="Century Schoolbook" pitchFamily="18" charset="0"/>
              </a:rPr>
              <a:t>White Willow</a:t>
            </a:r>
            <a:endParaRPr lang="en-GB" sz="3600" b="1" dirty="0">
              <a:solidFill>
                <a:srgbClr val="005DAB"/>
              </a:solidFill>
              <a:latin typeface="Century Schoolbook" pitchFamily="18" charset="0"/>
            </a:endParaRPr>
          </a:p>
        </p:txBody>
      </p:sp>
      <p:sp>
        <p:nvSpPr>
          <p:cNvPr id="9" name="TextBox 8"/>
          <p:cNvSpPr txBox="1"/>
          <p:nvPr/>
        </p:nvSpPr>
        <p:spPr>
          <a:xfrm>
            <a:off x="214284" y="1285866"/>
            <a:ext cx="4500561" cy="2862322"/>
          </a:xfrm>
          <a:prstGeom prst="rect">
            <a:avLst/>
          </a:prstGeom>
          <a:solidFill>
            <a:srgbClr val="005DAB">
              <a:alpha val="56000"/>
            </a:srgbClr>
          </a:solidFill>
        </p:spPr>
        <p:txBody>
          <a:bodyPr wrap="square">
            <a:spAutoFit/>
          </a:bodyPr>
          <a:lstStyle/>
          <a:p>
            <a:pPr fontAlgn="auto">
              <a:spcBef>
                <a:spcPts val="0"/>
              </a:spcBef>
              <a:spcAft>
                <a:spcPts val="0"/>
              </a:spcAft>
              <a:defRPr/>
            </a:pPr>
            <a:r>
              <a:rPr lang="en-GB" sz="2000" dirty="0" smtClean="0">
                <a:cs typeface="Arial" pitchFamily="34" charset="0"/>
              </a:rPr>
              <a:t>Bark from the White Willow (</a:t>
            </a:r>
            <a:r>
              <a:rPr lang="en-GB" sz="2000" i="1" dirty="0" smtClean="0">
                <a:cs typeface="Arial" pitchFamily="34" charset="0"/>
              </a:rPr>
              <a:t>Salix alba</a:t>
            </a:r>
            <a:r>
              <a:rPr lang="en-GB" sz="2000" dirty="0" smtClean="0">
                <a:cs typeface="Arial" pitchFamily="34" charset="0"/>
              </a:rPr>
              <a:t>) provides raw material used in the commonly known pain relieving drug Aspirin. </a:t>
            </a:r>
          </a:p>
          <a:p>
            <a:pPr fontAlgn="auto">
              <a:spcBef>
                <a:spcPts val="0"/>
              </a:spcBef>
              <a:spcAft>
                <a:spcPts val="0"/>
              </a:spcAft>
              <a:defRPr/>
            </a:pPr>
            <a:endParaRPr lang="en-GB" sz="2000" dirty="0" smtClean="0">
              <a:cs typeface="Arial" pitchFamily="34" charset="0"/>
            </a:endParaRPr>
          </a:p>
          <a:p>
            <a:pPr fontAlgn="auto">
              <a:spcBef>
                <a:spcPts val="0"/>
              </a:spcBef>
              <a:spcAft>
                <a:spcPts val="0"/>
              </a:spcAft>
              <a:defRPr/>
            </a:pPr>
            <a:r>
              <a:rPr lang="en-GB" sz="2000" dirty="0" smtClean="0">
                <a:cs typeface="Arial" pitchFamily="34" charset="0"/>
              </a:rPr>
              <a:t>The active ingredient is the extract salicylic acid which, mixed with corn starch and water, is used to produce a tablet. </a:t>
            </a:r>
            <a:endParaRPr lang="en-GB" sz="2000" dirty="0">
              <a:cs typeface="Arial" pitchFamily="34" charset="0"/>
            </a:endParaRPr>
          </a:p>
        </p:txBody>
      </p:sp>
      <p:pic>
        <p:nvPicPr>
          <p:cNvPr id="18" name="Picture 17" descr="hedge.png"/>
          <p:cNvPicPr>
            <a:picLocks noChangeAspect="1"/>
          </p:cNvPicPr>
          <p:nvPr/>
        </p:nvPicPr>
        <p:blipFill>
          <a:blip r:embed="rId5" cstate="email"/>
          <a:stretch>
            <a:fillRect/>
          </a:stretch>
        </p:blipFill>
        <p:spPr>
          <a:xfrm>
            <a:off x="5715010" y="1125130"/>
            <a:ext cx="2880000" cy="396632"/>
          </a:xfrm>
          <a:prstGeom prst="rect">
            <a:avLst/>
          </a:prstGeom>
        </p:spPr>
      </p:pic>
      <p:sp>
        <p:nvSpPr>
          <p:cNvPr id="19" name="TextBox 18"/>
          <p:cNvSpPr txBox="1"/>
          <p:nvPr/>
        </p:nvSpPr>
        <p:spPr>
          <a:xfrm>
            <a:off x="5699350" y="1071552"/>
            <a:ext cx="1587294" cy="461665"/>
          </a:xfrm>
          <a:prstGeom prst="rect">
            <a:avLst/>
          </a:prstGeom>
          <a:noFill/>
        </p:spPr>
        <p:txBody>
          <a:bodyPr wrap="none" rtlCol="0">
            <a:spAutoFit/>
          </a:bodyPr>
          <a:lstStyle/>
          <a:p>
            <a:r>
              <a:rPr lang="en-GB" sz="2400" b="1" i="1" dirty="0" smtClean="0">
                <a:solidFill>
                  <a:srgbClr val="005DAB"/>
                </a:solidFill>
                <a:latin typeface="Century Schoolbook" pitchFamily="18" charset="0"/>
              </a:rPr>
              <a:t>Salix alba</a:t>
            </a:r>
            <a:endParaRPr lang="en-GB" sz="2400" b="1" i="1" dirty="0">
              <a:solidFill>
                <a:srgbClr val="005DAB"/>
              </a:solidFill>
              <a:latin typeface="Century Schoolbook" pitchFamily="18" charset="0"/>
            </a:endParaRPr>
          </a:p>
        </p:txBody>
      </p:sp>
      <p:grpSp>
        <p:nvGrpSpPr>
          <p:cNvPr id="22" name="Group 21"/>
          <p:cNvGrpSpPr/>
          <p:nvPr/>
        </p:nvGrpSpPr>
        <p:grpSpPr>
          <a:xfrm>
            <a:off x="7858148" y="1"/>
            <a:ext cx="1285852" cy="610078"/>
            <a:chOff x="7560926" y="0"/>
            <a:chExt cx="1583074" cy="813437"/>
          </a:xfrm>
        </p:grpSpPr>
        <p:pic>
          <p:nvPicPr>
            <p:cNvPr id="20" name="Picture 19" descr="New Picture.bmp"/>
            <p:cNvPicPr>
              <a:picLocks noChangeAspect="1"/>
            </p:cNvPicPr>
            <p:nvPr/>
          </p:nvPicPr>
          <p:blipFill>
            <a:blip r:embed="rId6" cstate="print"/>
            <a:stretch>
              <a:fillRect/>
            </a:stretch>
          </p:blipFill>
          <p:spPr>
            <a:xfrm>
              <a:off x="8418181" y="0"/>
              <a:ext cx="725819" cy="810587"/>
            </a:xfrm>
            <a:prstGeom prst="rect">
              <a:avLst/>
            </a:prstGeom>
          </p:spPr>
        </p:pic>
        <p:pic>
          <p:nvPicPr>
            <p:cNvPr id="21" name="Picture 20" descr="Sparsholt_Chelsea_logo.png"/>
            <p:cNvPicPr>
              <a:picLocks noChangeAspect="1"/>
            </p:cNvPicPr>
            <p:nvPr/>
          </p:nvPicPr>
          <p:blipFill>
            <a:blip r:embed="rId7" cstate="email"/>
            <a:stretch>
              <a:fillRect/>
            </a:stretch>
          </p:blipFill>
          <p:spPr>
            <a:xfrm>
              <a:off x="7560926" y="71438"/>
              <a:ext cx="785818" cy="741999"/>
            </a:xfrm>
            <a:prstGeom prst="rect">
              <a:avLst/>
            </a:prstGeom>
          </p:spPr>
        </p:pic>
      </p:grpSp>
      <p:pic>
        <p:nvPicPr>
          <p:cNvPr id="23" name="Picture 22" descr="WhiteWillow.jpg">
            <a:hlinkClick r:id="" action="ppaction://hlinkshowjump?jump=nextslide" highlightClick="1"/>
          </p:cNvPr>
          <p:cNvPicPr>
            <a:picLocks noChangeAspect="1"/>
          </p:cNvPicPr>
          <p:nvPr/>
        </p:nvPicPr>
        <p:blipFill>
          <a:blip r:embed="rId8" cstate="email"/>
          <a:stretch>
            <a:fillRect/>
          </a:stretch>
        </p:blipFill>
        <p:spPr>
          <a:xfrm>
            <a:off x="5715008" y="1768073"/>
            <a:ext cx="2864507" cy="1607355"/>
          </a:xfrm>
          <a:prstGeom prst="rect">
            <a:avLst/>
          </a:prstGeom>
          <a:ln>
            <a:noFill/>
          </a:ln>
          <a:effectLst>
            <a:outerShdw blurRad="292100" dist="139700" dir="2700000" algn="tl" rotWithShape="0">
              <a:srgbClr val="333333">
                <a:alpha val="65000"/>
              </a:srgbClr>
            </a:outerShdw>
          </a:effectLst>
        </p:spPr>
      </p:pic>
      <p:sp>
        <p:nvSpPr>
          <p:cNvPr id="24" name="TextBox 23"/>
          <p:cNvSpPr txBox="1"/>
          <p:nvPr/>
        </p:nvSpPr>
        <p:spPr>
          <a:xfrm>
            <a:off x="5715009" y="3375427"/>
            <a:ext cx="2010487" cy="215444"/>
          </a:xfrm>
          <a:prstGeom prst="rect">
            <a:avLst/>
          </a:prstGeom>
          <a:noFill/>
        </p:spPr>
        <p:txBody>
          <a:bodyPr wrap="none" rtlCol="0">
            <a:spAutoFit/>
          </a:bodyPr>
          <a:lstStyle/>
          <a:p>
            <a:r>
              <a:rPr lang="en-GB" sz="800" dirty="0" smtClean="0"/>
              <a:t>http://www.ryenats.org.uk/trips/wtwill.jpg</a:t>
            </a:r>
            <a:endParaRPr lang="en-GB" sz="800" dirty="0"/>
          </a:p>
        </p:txBody>
      </p:sp>
    </p:spTree>
  </p:cSld>
  <p:clrMapOvr>
    <a:masterClrMapping/>
  </p:clrMapOvr>
  <p:transition advClick="0">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14284" y="1339445"/>
            <a:ext cx="4429125" cy="3170099"/>
          </a:xfrm>
          <a:prstGeom prst="rect">
            <a:avLst/>
          </a:prstGeom>
          <a:solidFill>
            <a:srgbClr val="005DAB">
              <a:alpha val="56000"/>
            </a:srgbClr>
          </a:solidFill>
        </p:spPr>
        <p:txBody>
          <a:bodyPr>
            <a:spAutoFit/>
          </a:bodyPr>
          <a:lstStyle/>
          <a:p>
            <a:pPr fontAlgn="auto">
              <a:spcBef>
                <a:spcPts val="0"/>
              </a:spcBef>
              <a:spcAft>
                <a:spcPts val="0"/>
              </a:spcAft>
              <a:defRPr/>
            </a:pPr>
            <a:r>
              <a:rPr lang="en-GB" sz="2000" dirty="0" smtClean="0">
                <a:cs typeface="Arial" pitchFamily="34" charset="0"/>
              </a:rPr>
              <a:t>This method was first implemented in 1828, with White Willow being the oldest recorded painkiller used since 500 BC.</a:t>
            </a:r>
          </a:p>
          <a:p>
            <a:pPr fontAlgn="auto">
              <a:spcBef>
                <a:spcPts val="0"/>
              </a:spcBef>
              <a:spcAft>
                <a:spcPts val="0"/>
              </a:spcAft>
              <a:defRPr/>
            </a:pPr>
            <a:endParaRPr lang="en-GB" sz="2000" dirty="0">
              <a:cs typeface="Arial" pitchFamily="34" charset="0"/>
            </a:endParaRPr>
          </a:p>
          <a:p>
            <a:pPr fontAlgn="auto">
              <a:spcBef>
                <a:spcPts val="0"/>
              </a:spcBef>
              <a:spcAft>
                <a:spcPts val="0"/>
              </a:spcAft>
              <a:defRPr/>
            </a:pPr>
            <a:r>
              <a:rPr lang="en-GB" sz="2000" dirty="0">
                <a:cs typeface="Arial" pitchFamily="34" charset="0"/>
              </a:rPr>
              <a:t>In 1828, European chemists extracted the constituent Salicin from white willow bark and converted it to Salicylic acid, the active ingredient in aspirin.</a:t>
            </a:r>
          </a:p>
        </p:txBody>
      </p:sp>
      <p:sp>
        <p:nvSpPr>
          <p:cNvPr id="9" name="Rounded Rectangle 8">
            <a:hlinkClick r:id="rId3" action="ppaction://hlinksldjump"/>
            <a:hlinkHover r:id="" action="ppaction://noaction" highlightClick="1"/>
          </p:cNvPr>
          <p:cNvSpPr/>
          <p:nvPr/>
        </p:nvSpPr>
        <p:spPr>
          <a:xfrm>
            <a:off x="714348" y="4661312"/>
            <a:ext cx="2214578" cy="321471"/>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GB" sz="2800" dirty="0" smtClean="0">
                <a:latin typeface="Arial" pitchFamily="34" charset="0"/>
                <a:cs typeface="Arial" pitchFamily="34" charset="0"/>
              </a:rPr>
              <a:t>Home</a:t>
            </a:r>
            <a:endParaRPr lang="en-GB" dirty="0">
              <a:latin typeface="Arial" pitchFamily="34" charset="0"/>
              <a:cs typeface="Arial" pitchFamily="34" charset="0"/>
            </a:endParaRPr>
          </a:p>
        </p:txBody>
      </p:sp>
      <p:sp>
        <p:nvSpPr>
          <p:cNvPr id="10" name="Rounded Rectangle 9">
            <a:hlinkClick r:id="" action="ppaction://hlinkshowjump?jump=previousslide"/>
            <a:hlinkHover r:id="" action="ppaction://noaction" highlightClick="1"/>
          </p:cNvPr>
          <p:cNvSpPr/>
          <p:nvPr/>
        </p:nvSpPr>
        <p:spPr>
          <a:xfrm>
            <a:off x="3500430" y="4661312"/>
            <a:ext cx="2214578" cy="321471"/>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GB" sz="2800" dirty="0" smtClean="0">
                <a:latin typeface="Arial" pitchFamily="34" charset="0"/>
                <a:cs typeface="Arial" pitchFamily="34" charset="0"/>
              </a:rPr>
              <a:t>Previous</a:t>
            </a:r>
            <a:endParaRPr lang="en-GB" dirty="0">
              <a:latin typeface="Arial" pitchFamily="34" charset="0"/>
              <a:cs typeface="Arial" pitchFamily="34" charset="0"/>
            </a:endParaRPr>
          </a:p>
        </p:txBody>
      </p:sp>
      <p:pic>
        <p:nvPicPr>
          <p:cNvPr id="11" name="Picture 10" descr="hedge.png"/>
          <p:cNvPicPr>
            <a:picLocks noChangeAspect="1"/>
          </p:cNvPicPr>
          <p:nvPr/>
        </p:nvPicPr>
        <p:blipFill>
          <a:blip r:embed="rId4" cstate="print"/>
          <a:stretch>
            <a:fillRect/>
          </a:stretch>
        </p:blipFill>
        <p:spPr>
          <a:xfrm>
            <a:off x="214285" y="593870"/>
            <a:ext cx="4643469" cy="506769"/>
          </a:xfrm>
          <a:prstGeom prst="rect">
            <a:avLst/>
          </a:prstGeom>
          <a:ln>
            <a:noFill/>
          </a:ln>
          <a:effectLst>
            <a:outerShdw blurRad="292100" dist="139700" dir="2700000" algn="tl" rotWithShape="0">
              <a:srgbClr val="333333">
                <a:alpha val="65000"/>
              </a:srgbClr>
            </a:outerShdw>
          </a:effectLst>
        </p:spPr>
      </p:pic>
      <p:sp>
        <p:nvSpPr>
          <p:cNvPr id="14" name="TextBox 13"/>
          <p:cNvSpPr txBox="1"/>
          <p:nvPr/>
        </p:nvSpPr>
        <p:spPr>
          <a:xfrm>
            <a:off x="214282" y="428610"/>
            <a:ext cx="1734770" cy="646331"/>
          </a:xfrm>
          <a:prstGeom prst="rect">
            <a:avLst/>
          </a:prstGeom>
          <a:noFill/>
        </p:spPr>
        <p:txBody>
          <a:bodyPr wrap="none" rtlCol="0">
            <a:spAutoFit/>
          </a:bodyPr>
          <a:lstStyle/>
          <a:p>
            <a:r>
              <a:rPr lang="en-GB" sz="3600" b="1" dirty="0" smtClean="0">
                <a:solidFill>
                  <a:srgbClr val="005DAB"/>
                </a:solidFill>
                <a:latin typeface="Century Schoolbook" pitchFamily="18" charset="0"/>
              </a:rPr>
              <a:t>Aspirin</a:t>
            </a:r>
            <a:endParaRPr lang="en-GB" sz="3600" b="1" dirty="0">
              <a:solidFill>
                <a:srgbClr val="005DAB"/>
              </a:solidFill>
              <a:latin typeface="Century Schoolbook" pitchFamily="18" charset="0"/>
            </a:endParaRPr>
          </a:p>
        </p:txBody>
      </p:sp>
      <p:pic>
        <p:nvPicPr>
          <p:cNvPr id="19" name="Picture 18" descr="Aspirin.jpg">
            <a:hlinkClick r:id="" action="ppaction://hlinkshowjump?jump=firstslide" highlightClick="1"/>
          </p:cNvPr>
          <p:cNvPicPr>
            <a:picLocks noChangeAspect="1"/>
          </p:cNvPicPr>
          <p:nvPr/>
        </p:nvPicPr>
        <p:blipFill>
          <a:blip r:embed="rId5" cstate="email"/>
          <a:stretch>
            <a:fillRect/>
          </a:stretch>
        </p:blipFill>
        <p:spPr>
          <a:xfrm>
            <a:off x="5715008" y="1714494"/>
            <a:ext cx="2928958" cy="1768091"/>
          </a:xfrm>
          <a:prstGeom prst="rect">
            <a:avLst/>
          </a:prstGeom>
          <a:ln>
            <a:noFill/>
          </a:ln>
          <a:effectLst>
            <a:outerShdw blurRad="292100" dist="139700" dir="2700000" algn="tl" rotWithShape="0">
              <a:srgbClr val="333333">
                <a:alpha val="65000"/>
              </a:srgbClr>
            </a:outerShdw>
          </a:effectLst>
        </p:spPr>
      </p:pic>
      <p:grpSp>
        <p:nvGrpSpPr>
          <p:cNvPr id="15" name="Group 14"/>
          <p:cNvGrpSpPr/>
          <p:nvPr/>
        </p:nvGrpSpPr>
        <p:grpSpPr>
          <a:xfrm>
            <a:off x="7858148" y="1"/>
            <a:ext cx="1285852" cy="610078"/>
            <a:chOff x="7560926" y="0"/>
            <a:chExt cx="1583074" cy="813437"/>
          </a:xfrm>
        </p:grpSpPr>
        <p:pic>
          <p:nvPicPr>
            <p:cNvPr id="20" name="Picture 19" descr="New Picture.bmp"/>
            <p:cNvPicPr>
              <a:picLocks noChangeAspect="1"/>
            </p:cNvPicPr>
            <p:nvPr/>
          </p:nvPicPr>
          <p:blipFill>
            <a:blip r:embed="rId6" cstate="print"/>
            <a:stretch>
              <a:fillRect/>
            </a:stretch>
          </p:blipFill>
          <p:spPr>
            <a:xfrm>
              <a:off x="8418181" y="0"/>
              <a:ext cx="725819" cy="810587"/>
            </a:xfrm>
            <a:prstGeom prst="rect">
              <a:avLst/>
            </a:prstGeom>
          </p:spPr>
        </p:pic>
        <p:pic>
          <p:nvPicPr>
            <p:cNvPr id="21" name="Picture 20" descr="Sparsholt_Chelsea_logo.png"/>
            <p:cNvPicPr>
              <a:picLocks noChangeAspect="1"/>
            </p:cNvPicPr>
            <p:nvPr/>
          </p:nvPicPr>
          <p:blipFill>
            <a:blip r:embed="rId7" cstate="email"/>
            <a:stretch>
              <a:fillRect/>
            </a:stretch>
          </p:blipFill>
          <p:spPr>
            <a:xfrm>
              <a:off x="7560926" y="71438"/>
              <a:ext cx="785818" cy="741999"/>
            </a:xfrm>
            <a:prstGeom prst="rect">
              <a:avLst/>
            </a:prstGeom>
          </p:spPr>
        </p:pic>
      </p:grpSp>
      <p:pic>
        <p:nvPicPr>
          <p:cNvPr id="22" name="Picture 21" descr="hedge.png"/>
          <p:cNvPicPr>
            <a:picLocks noChangeAspect="1"/>
          </p:cNvPicPr>
          <p:nvPr/>
        </p:nvPicPr>
        <p:blipFill>
          <a:blip r:embed="rId8" cstate="email"/>
          <a:stretch>
            <a:fillRect/>
          </a:stretch>
        </p:blipFill>
        <p:spPr>
          <a:xfrm>
            <a:off x="5715010" y="1125130"/>
            <a:ext cx="2880000" cy="396632"/>
          </a:xfrm>
          <a:prstGeom prst="rect">
            <a:avLst/>
          </a:prstGeom>
        </p:spPr>
      </p:pic>
      <p:sp>
        <p:nvSpPr>
          <p:cNvPr id="23" name="TextBox 22"/>
          <p:cNvSpPr txBox="1"/>
          <p:nvPr/>
        </p:nvSpPr>
        <p:spPr>
          <a:xfrm>
            <a:off x="5699350" y="1071552"/>
            <a:ext cx="1587294" cy="461665"/>
          </a:xfrm>
          <a:prstGeom prst="rect">
            <a:avLst/>
          </a:prstGeom>
          <a:noFill/>
        </p:spPr>
        <p:txBody>
          <a:bodyPr wrap="none" rtlCol="0">
            <a:spAutoFit/>
          </a:bodyPr>
          <a:lstStyle/>
          <a:p>
            <a:r>
              <a:rPr lang="en-GB" sz="2400" b="1" i="1" dirty="0" smtClean="0">
                <a:solidFill>
                  <a:srgbClr val="005DAB"/>
                </a:solidFill>
                <a:latin typeface="Century Schoolbook" pitchFamily="18" charset="0"/>
              </a:rPr>
              <a:t>Salix alba</a:t>
            </a:r>
            <a:endParaRPr lang="en-GB" sz="2400" b="1" i="1" dirty="0">
              <a:solidFill>
                <a:srgbClr val="005DAB"/>
              </a:solidFill>
              <a:latin typeface="Century Schoolbook" pitchFamily="18" charset="0"/>
            </a:endParaRPr>
          </a:p>
        </p:txBody>
      </p:sp>
    </p:spTree>
  </p:cSld>
  <p:clrMapOvr>
    <a:masterClrMapping/>
  </p:clrMapOvr>
  <p:transition advClick="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5720" y="1214428"/>
            <a:ext cx="4714908" cy="2862322"/>
          </a:xfrm>
          <a:prstGeom prst="rect">
            <a:avLst/>
          </a:prstGeom>
          <a:solidFill>
            <a:srgbClr val="005DAB">
              <a:alpha val="49000"/>
            </a:srgbClr>
          </a:solidFill>
        </p:spPr>
        <p:txBody>
          <a:bodyPr wrap="square">
            <a:spAutoFit/>
          </a:bodyPr>
          <a:lstStyle/>
          <a:p>
            <a:r>
              <a:rPr lang="en-GB" sz="2000" dirty="0" smtClean="0"/>
              <a:t>The main use of Lavender is the production of an essential oil. This can be used in the manufacture of perfume, but also can be used medicinally. The oil can assist healing, act as an antiseptic, and be a calming product. </a:t>
            </a:r>
          </a:p>
          <a:p>
            <a:endParaRPr lang="en-GB" sz="2000" dirty="0" smtClean="0">
              <a:latin typeface="+mn-lt"/>
            </a:endParaRPr>
          </a:p>
          <a:p>
            <a:r>
              <a:rPr lang="en-GB" sz="2000" dirty="0" smtClean="0"/>
              <a:t>It was first used during the second century AD as a soother for headaches. </a:t>
            </a:r>
            <a:endParaRPr lang="en-GB" sz="2000" dirty="0">
              <a:latin typeface="+mn-lt"/>
            </a:endParaRPr>
          </a:p>
        </p:txBody>
      </p:sp>
      <p:sp>
        <p:nvSpPr>
          <p:cNvPr id="6" name="Rounded Rectangle 5">
            <a:hlinkClick r:id="rId3" action="ppaction://hlinksldjump"/>
            <a:hlinkHover r:id="" action="ppaction://noaction" highlightClick="1"/>
          </p:cNvPr>
          <p:cNvSpPr/>
          <p:nvPr/>
        </p:nvSpPr>
        <p:spPr>
          <a:xfrm>
            <a:off x="714348" y="4661312"/>
            <a:ext cx="2214578" cy="321471"/>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GB" sz="2800" dirty="0" smtClean="0">
                <a:latin typeface="Arial" pitchFamily="34" charset="0"/>
                <a:cs typeface="Arial" pitchFamily="34" charset="0"/>
              </a:rPr>
              <a:t>Home</a:t>
            </a:r>
            <a:endParaRPr lang="en-GB" dirty="0">
              <a:latin typeface="Arial" pitchFamily="34" charset="0"/>
              <a:cs typeface="Arial" pitchFamily="34" charset="0"/>
            </a:endParaRPr>
          </a:p>
        </p:txBody>
      </p:sp>
      <p:sp>
        <p:nvSpPr>
          <p:cNvPr id="8" name="Rounded Rectangle 7">
            <a:hlinkClick r:id="" action="ppaction://hlinkshowjump?jump=nextslide"/>
            <a:hlinkHover r:id="" action="ppaction://noaction" highlightClick="1"/>
          </p:cNvPr>
          <p:cNvSpPr/>
          <p:nvPr/>
        </p:nvSpPr>
        <p:spPr>
          <a:xfrm>
            <a:off x="6143636" y="4661312"/>
            <a:ext cx="2214578" cy="321471"/>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2800" dirty="0" smtClean="0">
                <a:latin typeface="Arial" pitchFamily="34" charset="0"/>
                <a:cs typeface="Arial" pitchFamily="34" charset="0"/>
              </a:rPr>
              <a:t>Next</a:t>
            </a:r>
            <a:endParaRPr lang="en-GB" dirty="0">
              <a:latin typeface="Arial" pitchFamily="34" charset="0"/>
              <a:cs typeface="Arial" pitchFamily="34" charset="0"/>
            </a:endParaRPr>
          </a:p>
        </p:txBody>
      </p:sp>
      <p:pic>
        <p:nvPicPr>
          <p:cNvPr id="10" name="Picture 9" descr="lavender.png">
            <a:hlinkClick r:id="" action="ppaction://hlinkshowjump?jump=nextslide" highlightClick="1"/>
          </p:cNvPr>
          <p:cNvPicPr>
            <a:picLocks noChangeAspect="1"/>
          </p:cNvPicPr>
          <p:nvPr/>
        </p:nvPicPr>
        <p:blipFill>
          <a:blip r:embed="rId4" cstate="email"/>
          <a:stretch>
            <a:fillRect/>
          </a:stretch>
        </p:blipFill>
        <p:spPr>
          <a:xfrm>
            <a:off x="5929322" y="1768073"/>
            <a:ext cx="2571768" cy="1669176"/>
          </a:xfrm>
          <a:prstGeom prst="rect">
            <a:avLst/>
          </a:prstGeom>
          <a:ln>
            <a:noFill/>
          </a:ln>
          <a:effectLst>
            <a:outerShdw blurRad="292100" dist="139700" dir="2700000" algn="tl" rotWithShape="0">
              <a:srgbClr val="333333">
                <a:alpha val="65000"/>
              </a:srgbClr>
            </a:outerShdw>
          </a:effectLst>
        </p:spPr>
      </p:pic>
      <p:pic>
        <p:nvPicPr>
          <p:cNvPr id="11" name="Picture 10" descr="hedge.png"/>
          <p:cNvPicPr>
            <a:picLocks noChangeAspect="1"/>
          </p:cNvPicPr>
          <p:nvPr/>
        </p:nvPicPr>
        <p:blipFill>
          <a:blip r:embed="rId5" cstate="print"/>
          <a:stretch>
            <a:fillRect/>
          </a:stretch>
        </p:blipFill>
        <p:spPr>
          <a:xfrm>
            <a:off x="214285" y="593870"/>
            <a:ext cx="4643469" cy="506769"/>
          </a:xfrm>
          <a:prstGeom prst="rect">
            <a:avLst/>
          </a:prstGeom>
          <a:ln>
            <a:noFill/>
          </a:ln>
          <a:effectLst>
            <a:outerShdw blurRad="292100" dist="139700" dir="2700000" algn="tl" rotWithShape="0">
              <a:srgbClr val="333333">
                <a:alpha val="65000"/>
              </a:srgbClr>
            </a:outerShdw>
          </a:effectLst>
        </p:spPr>
      </p:pic>
      <p:sp>
        <p:nvSpPr>
          <p:cNvPr id="14" name="TextBox 13"/>
          <p:cNvSpPr txBox="1"/>
          <p:nvPr/>
        </p:nvSpPr>
        <p:spPr>
          <a:xfrm>
            <a:off x="214282" y="496659"/>
            <a:ext cx="2220480" cy="646331"/>
          </a:xfrm>
          <a:prstGeom prst="rect">
            <a:avLst/>
          </a:prstGeom>
          <a:noFill/>
        </p:spPr>
        <p:txBody>
          <a:bodyPr wrap="none" rtlCol="0">
            <a:spAutoFit/>
          </a:bodyPr>
          <a:lstStyle/>
          <a:p>
            <a:r>
              <a:rPr lang="en-GB" sz="3600" b="1" dirty="0" smtClean="0">
                <a:solidFill>
                  <a:srgbClr val="005DAB"/>
                </a:solidFill>
                <a:latin typeface="Century Schoolbook" pitchFamily="18" charset="0"/>
              </a:rPr>
              <a:t>Lavender</a:t>
            </a:r>
            <a:endParaRPr lang="en-GB" sz="3600" b="1" dirty="0">
              <a:solidFill>
                <a:srgbClr val="005DAB"/>
              </a:solidFill>
              <a:latin typeface="Century Schoolbook" pitchFamily="18" charset="0"/>
            </a:endParaRPr>
          </a:p>
        </p:txBody>
      </p:sp>
      <p:grpSp>
        <p:nvGrpSpPr>
          <p:cNvPr id="18" name="Group 17"/>
          <p:cNvGrpSpPr/>
          <p:nvPr/>
        </p:nvGrpSpPr>
        <p:grpSpPr>
          <a:xfrm>
            <a:off x="7858148" y="1"/>
            <a:ext cx="1285852" cy="610078"/>
            <a:chOff x="7560926" y="0"/>
            <a:chExt cx="1583074" cy="813437"/>
          </a:xfrm>
        </p:grpSpPr>
        <p:pic>
          <p:nvPicPr>
            <p:cNvPr id="19" name="Picture 18" descr="New Picture.bmp"/>
            <p:cNvPicPr>
              <a:picLocks noChangeAspect="1"/>
            </p:cNvPicPr>
            <p:nvPr/>
          </p:nvPicPr>
          <p:blipFill>
            <a:blip r:embed="rId6" cstate="print"/>
            <a:stretch>
              <a:fillRect/>
            </a:stretch>
          </p:blipFill>
          <p:spPr>
            <a:xfrm>
              <a:off x="8418181" y="0"/>
              <a:ext cx="725819" cy="810587"/>
            </a:xfrm>
            <a:prstGeom prst="rect">
              <a:avLst/>
            </a:prstGeom>
          </p:spPr>
        </p:pic>
        <p:pic>
          <p:nvPicPr>
            <p:cNvPr id="20" name="Picture 19" descr="Sparsholt_Chelsea_logo.png"/>
            <p:cNvPicPr>
              <a:picLocks noChangeAspect="1"/>
            </p:cNvPicPr>
            <p:nvPr/>
          </p:nvPicPr>
          <p:blipFill>
            <a:blip r:embed="rId7" cstate="email"/>
            <a:stretch>
              <a:fillRect/>
            </a:stretch>
          </p:blipFill>
          <p:spPr>
            <a:xfrm>
              <a:off x="7560926" y="71438"/>
              <a:ext cx="785818" cy="741999"/>
            </a:xfrm>
            <a:prstGeom prst="rect">
              <a:avLst/>
            </a:prstGeom>
          </p:spPr>
        </p:pic>
      </p:grpSp>
      <p:pic>
        <p:nvPicPr>
          <p:cNvPr id="21" name="Picture 20" descr="hedge.png"/>
          <p:cNvPicPr>
            <a:picLocks noChangeAspect="1"/>
          </p:cNvPicPr>
          <p:nvPr/>
        </p:nvPicPr>
        <p:blipFill>
          <a:blip r:embed="rId8" cstate="email"/>
          <a:stretch>
            <a:fillRect/>
          </a:stretch>
        </p:blipFill>
        <p:spPr>
          <a:xfrm>
            <a:off x="5715010" y="1125130"/>
            <a:ext cx="2880000" cy="396632"/>
          </a:xfrm>
          <a:prstGeom prst="rect">
            <a:avLst/>
          </a:prstGeom>
        </p:spPr>
      </p:pic>
      <p:sp>
        <p:nvSpPr>
          <p:cNvPr id="13" name="TextBox 12"/>
          <p:cNvSpPr txBox="1"/>
          <p:nvPr/>
        </p:nvSpPr>
        <p:spPr>
          <a:xfrm>
            <a:off x="5698023" y="1071552"/>
            <a:ext cx="2874505" cy="400110"/>
          </a:xfrm>
          <a:prstGeom prst="rect">
            <a:avLst/>
          </a:prstGeom>
          <a:noFill/>
        </p:spPr>
        <p:txBody>
          <a:bodyPr wrap="none" rtlCol="0">
            <a:spAutoFit/>
          </a:bodyPr>
          <a:lstStyle/>
          <a:p>
            <a:r>
              <a:rPr lang="en-GB" sz="2000" b="1" i="1" dirty="0" err="1" smtClean="0">
                <a:solidFill>
                  <a:srgbClr val="005DAB"/>
                </a:solidFill>
                <a:latin typeface="Century Schoolbook" pitchFamily="18" charset="0"/>
              </a:rPr>
              <a:t>Lavandula</a:t>
            </a:r>
            <a:r>
              <a:rPr lang="en-GB" sz="2000" b="1" i="1" dirty="0" smtClean="0">
                <a:solidFill>
                  <a:srgbClr val="005DAB"/>
                </a:solidFill>
                <a:latin typeface="Century Schoolbook" pitchFamily="18" charset="0"/>
              </a:rPr>
              <a:t> </a:t>
            </a:r>
            <a:r>
              <a:rPr lang="en-GB" sz="2000" b="1" i="1" dirty="0" err="1" smtClean="0">
                <a:solidFill>
                  <a:srgbClr val="005DAB"/>
                </a:solidFill>
                <a:latin typeface="Century Schoolbook" pitchFamily="18" charset="0"/>
              </a:rPr>
              <a:t>angustifolia</a:t>
            </a:r>
            <a:endParaRPr lang="en-GB" sz="2000" b="1" i="1" dirty="0">
              <a:solidFill>
                <a:srgbClr val="005DAB"/>
              </a:solidFill>
              <a:latin typeface="Century Schoolbook" pitchFamily="18" charset="0"/>
            </a:endParaRPr>
          </a:p>
        </p:txBody>
      </p:sp>
    </p:spTree>
  </p:cSld>
  <p:clrMapOvr>
    <a:masterClrMapping/>
  </p:clrMapOvr>
  <p:transition advClick="0">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4284" y="1178709"/>
            <a:ext cx="5286375" cy="2862322"/>
          </a:xfrm>
          <a:prstGeom prst="rect">
            <a:avLst/>
          </a:prstGeom>
          <a:solidFill>
            <a:srgbClr val="005DAB">
              <a:alpha val="50000"/>
            </a:srgbClr>
          </a:solidFill>
        </p:spPr>
        <p:txBody>
          <a:bodyPr>
            <a:spAutoFit/>
          </a:bodyPr>
          <a:lstStyle/>
          <a:p>
            <a:pPr fontAlgn="auto">
              <a:spcBef>
                <a:spcPts val="0"/>
              </a:spcBef>
              <a:spcAft>
                <a:spcPts val="0"/>
              </a:spcAft>
              <a:defRPr/>
            </a:pPr>
            <a:r>
              <a:rPr lang="en-GB" sz="2000" dirty="0">
                <a:cs typeface="Arial" pitchFamily="34" charset="0"/>
              </a:rPr>
              <a:t>This process works by subjecting the whole or part of the plant to a steady flow of steam, which penetrates through </a:t>
            </a:r>
            <a:r>
              <a:rPr lang="en-GB" sz="2000" dirty="0" smtClean="0">
                <a:cs typeface="Arial" pitchFamily="34" charset="0"/>
              </a:rPr>
              <a:t>the plant. As </a:t>
            </a:r>
            <a:r>
              <a:rPr lang="en-GB" sz="2000" dirty="0">
                <a:cs typeface="Arial" pitchFamily="34" charset="0"/>
              </a:rPr>
              <a:t>it does </a:t>
            </a:r>
            <a:r>
              <a:rPr lang="en-GB" sz="2000" dirty="0" smtClean="0">
                <a:cs typeface="Arial" pitchFamily="34" charset="0"/>
              </a:rPr>
              <a:t>this, </a:t>
            </a:r>
            <a:r>
              <a:rPr lang="en-GB" sz="2000" dirty="0">
                <a:cs typeface="Arial" pitchFamily="34" charset="0"/>
              </a:rPr>
              <a:t>it collects the </a:t>
            </a:r>
            <a:r>
              <a:rPr lang="en-GB" sz="2000" dirty="0" smtClean="0">
                <a:cs typeface="Arial" pitchFamily="34" charset="0"/>
              </a:rPr>
              <a:t>oils, from </a:t>
            </a:r>
            <a:r>
              <a:rPr lang="en-GB" sz="2000" dirty="0">
                <a:cs typeface="Arial" pitchFamily="34" charset="0"/>
              </a:rPr>
              <a:t>in the plant and turns them into vapour. </a:t>
            </a:r>
            <a:endParaRPr lang="en-GB" sz="2000" dirty="0" smtClean="0">
              <a:cs typeface="Arial" pitchFamily="34" charset="0"/>
            </a:endParaRPr>
          </a:p>
          <a:p>
            <a:pPr fontAlgn="auto">
              <a:spcBef>
                <a:spcPts val="0"/>
              </a:spcBef>
              <a:spcAft>
                <a:spcPts val="0"/>
              </a:spcAft>
              <a:defRPr/>
            </a:pPr>
            <a:endParaRPr lang="en-GB" sz="2000" dirty="0" smtClean="0">
              <a:cs typeface="Arial" pitchFamily="34" charset="0"/>
            </a:endParaRPr>
          </a:p>
          <a:p>
            <a:pPr fontAlgn="auto">
              <a:spcBef>
                <a:spcPts val="0"/>
              </a:spcBef>
              <a:spcAft>
                <a:spcPts val="0"/>
              </a:spcAft>
              <a:defRPr/>
            </a:pPr>
            <a:r>
              <a:rPr lang="en-GB" sz="2000" dirty="0" smtClean="0">
                <a:cs typeface="Arial" pitchFamily="34" charset="0"/>
              </a:rPr>
              <a:t>When vapour leaves </a:t>
            </a:r>
            <a:r>
              <a:rPr lang="en-GB" sz="2000" dirty="0">
                <a:cs typeface="Arial" pitchFamily="34" charset="0"/>
              </a:rPr>
              <a:t>the plant it takes the oil with it. The vapour </a:t>
            </a:r>
            <a:r>
              <a:rPr lang="en-GB" sz="2000" dirty="0" smtClean="0">
                <a:cs typeface="Arial" pitchFamily="34" charset="0"/>
              </a:rPr>
              <a:t>is then cooled</a:t>
            </a:r>
            <a:r>
              <a:rPr lang="en-GB" sz="2000" dirty="0">
                <a:cs typeface="Arial" pitchFamily="34" charset="0"/>
              </a:rPr>
              <a:t>, </a:t>
            </a:r>
            <a:r>
              <a:rPr lang="en-GB" sz="2000" dirty="0" smtClean="0">
                <a:cs typeface="Arial" pitchFamily="34" charset="0"/>
              </a:rPr>
              <a:t>taking the </a:t>
            </a:r>
            <a:r>
              <a:rPr lang="en-GB" sz="2000" dirty="0">
                <a:cs typeface="Arial" pitchFamily="34" charset="0"/>
              </a:rPr>
              <a:t>oil back to its original liquid state</a:t>
            </a:r>
            <a:r>
              <a:rPr lang="en-GB" sz="2000" dirty="0" smtClean="0">
                <a:cs typeface="Arial" pitchFamily="34" charset="0"/>
              </a:rPr>
              <a:t>.</a:t>
            </a:r>
            <a:endParaRPr lang="en-GB" sz="2000" dirty="0" smtClean="0"/>
          </a:p>
        </p:txBody>
      </p:sp>
      <p:sp>
        <p:nvSpPr>
          <p:cNvPr id="5" name="Rounded Rectangle 4">
            <a:hlinkClick r:id="rId3" action="ppaction://hlinksldjump"/>
            <a:hlinkHover r:id="" action="ppaction://noaction" highlightClick="1"/>
          </p:cNvPr>
          <p:cNvSpPr/>
          <p:nvPr/>
        </p:nvSpPr>
        <p:spPr>
          <a:xfrm>
            <a:off x="714348" y="4661312"/>
            <a:ext cx="2214578" cy="321471"/>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GB" sz="2800" dirty="0" smtClean="0">
                <a:latin typeface="Arial" pitchFamily="34" charset="0"/>
                <a:cs typeface="Arial" pitchFamily="34" charset="0"/>
              </a:rPr>
              <a:t>Home</a:t>
            </a:r>
            <a:endParaRPr lang="en-GB" dirty="0">
              <a:latin typeface="Arial" pitchFamily="34" charset="0"/>
              <a:cs typeface="Arial" pitchFamily="34" charset="0"/>
            </a:endParaRPr>
          </a:p>
        </p:txBody>
      </p:sp>
      <p:sp>
        <p:nvSpPr>
          <p:cNvPr id="6" name="Rounded Rectangle 5">
            <a:hlinkClick r:id="" action="ppaction://hlinkshowjump?jump=previousslide"/>
            <a:hlinkHover r:id="" action="ppaction://noaction" highlightClick="1"/>
          </p:cNvPr>
          <p:cNvSpPr/>
          <p:nvPr/>
        </p:nvSpPr>
        <p:spPr>
          <a:xfrm>
            <a:off x="3500430" y="4661312"/>
            <a:ext cx="2214578" cy="321471"/>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GB" sz="2800" dirty="0" smtClean="0">
                <a:latin typeface="Arial" pitchFamily="34" charset="0"/>
                <a:cs typeface="Arial" pitchFamily="34" charset="0"/>
              </a:rPr>
              <a:t>Previous</a:t>
            </a:r>
            <a:endParaRPr lang="en-GB" dirty="0">
              <a:latin typeface="Arial" pitchFamily="34" charset="0"/>
              <a:cs typeface="Arial" pitchFamily="34" charset="0"/>
            </a:endParaRPr>
          </a:p>
        </p:txBody>
      </p:sp>
      <p:pic>
        <p:nvPicPr>
          <p:cNvPr id="8" name="Picture 7" descr="hedge.png"/>
          <p:cNvPicPr>
            <a:picLocks noChangeAspect="1"/>
          </p:cNvPicPr>
          <p:nvPr/>
        </p:nvPicPr>
        <p:blipFill>
          <a:blip r:embed="rId4" cstate="print"/>
          <a:stretch>
            <a:fillRect/>
          </a:stretch>
        </p:blipFill>
        <p:spPr>
          <a:xfrm>
            <a:off x="214285" y="593870"/>
            <a:ext cx="4643469" cy="506769"/>
          </a:xfrm>
          <a:prstGeom prst="rect">
            <a:avLst/>
          </a:prstGeom>
          <a:ln>
            <a:noFill/>
          </a:ln>
          <a:effectLst>
            <a:outerShdw blurRad="292100" dist="139700" dir="2700000" algn="tl" rotWithShape="0">
              <a:srgbClr val="333333">
                <a:alpha val="65000"/>
              </a:srgbClr>
            </a:outerShdw>
          </a:effectLst>
        </p:spPr>
      </p:pic>
      <p:sp>
        <p:nvSpPr>
          <p:cNvPr id="11" name="TextBox 10"/>
          <p:cNvSpPr txBox="1"/>
          <p:nvPr/>
        </p:nvSpPr>
        <p:spPr>
          <a:xfrm>
            <a:off x="214283" y="500048"/>
            <a:ext cx="2969083" cy="646331"/>
          </a:xfrm>
          <a:prstGeom prst="rect">
            <a:avLst/>
          </a:prstGeom>
          <a:noFill/>
        </p:spPr>
        <p:txBody>
          <a:bodyPr wrap="none" rtlCol="0">
            <a:spAutoFit/>
          </a:bodyPr>
          <a:lstStyle/>
          <a:p>
            <a:r>
              <a:rPr lang="en-GB" sz="3600" b="1" dirty="0" smtClean="0">
                <a:solidFill>
                  <a:srgbClr val="005DAB"/>
                </a:solidFill>
                <a:latin typeface="Century Schoolbook" pitchFamily="18" charset="0"/>
              </a:rPr>
              <a:t>Lavender Oil</a:t>
            </a:r>
            <a:endParaRPr lang="en-GB" sz="3600" b="1" dirty="0">
              <a:solidFill>
                <a:srgbClr val="005DAB"/>
              </a:solidFill>
              <a:latin typeface="Century Schoolbook" pitchFamily="18" charset="0"/>
            </a:endParaRPr>
          </a:p>
        </p:txBody>
      </p:sp>
      <p:pic>
        <p:nvPicPr>
          <p:cNvPr id="15" name="Picture 14" descr="Lavender 2.jpg">
            <a:hlinkClick r:id="" action="ppaction://hlinkshowjump?jump=firstslide" highlightClick="1"/>
          </p:cNvPr>
          <p:cNvPicPr>
            <a:picLocks noChangeAspect="1"/>
          </p:cNvPicPr>
          <p:nvPr/>
        </p:nvPicPr>
        <p:blipFill>
          <a:blip r:embed="rId5" cstate="email"/>
          <a:stretch>
            <a:fillRect/>
          </a:stretch>
        </p:blipFill>
        <p:spPr>
          <a:xfrm>
            <a:off x="5786446" y="1660916"/>
            <a:ext cx="2390906" cy="1223961"/>
          </a:xfrm>
          <a:prstGeom prst="rect">
            <a:avLst/>
          </a:prstGeom>
          <a:ln>
            <a:noFill/>
          </a:ln>
          <a:effectLst>
            <a:outerShdw blurRad="292100" dist="139700" dir="2700000" algn="tl" rotWithShape="0">
              <a:srgbClr val="333333">
                <a:alpha val="65000"/>
              </a:srgbClr>
            </a:outerShdw>
          </a:effectLst>
        </p:spPr>
      </p:pic>
      <p:pic>
        <p:nvPicPr>
          <p:cNvPr id="16" name="Picture 15" descr="Lavender 3.jpg">
            <a:hlinkClick r:id="" action="ppaction://hlinkshowjump?jump=firstslide" highlightClick="1"/>
          </p:cNvPr>
          <p:cNvPicPr>
            <a:picLocks noChangeAspect="1"/>
          </p:cNvPicPr>
          <p:nvPr/>
        </p:nvPicPr>
        <p:blipFill>
          <a:blip r:embed="rId6" cstate="email"/>
          <a:srcRect/>
          <a:stretch>
            <a:fillRect/>
          </a:stretch>
        </p:blipFill>
        <p:spPr>
          <a:xfrm>
            <a:off x="6861106" y="2839643"/>
            <a:ext cx="1854298" cy="1434969"/>
          </a:xfrm>
          <a:prstGeom prst="rect">
            <a:avLst/>
          </a:prstGeom>
          <a:ln>
            <a:noFill/>
          </a:ln>
          <a:effectLst>
            <a:outerShdw blurRad="292100" dist="139700" dir="2700000" algn="tl" rotWithShape="0">
              <a:srgbClr val="333333">
                <a:alpha val="65000"/>
              </a:srgbClr>
            </a:outerShdw>
          </a:effectLst>
        </p:spPr>
      </p:pic>
      <p:grpSp>
        <p:nvGrpSpPr>
          <p:cNvPr id="18" name="Group 17"/>
          <p:cNvGrpSpPr/>
          <p:nvPr/>
        </p:nvGrpSpPr>
        <p:grpSpPr>
          <a:xfrm>
            <a:off x="7858148" y="1"/>
            <a:ext cx="1285852" cy="610078"/>
            <a:chOff x="7560926" y="0"/>
            <a:chExt cx="1583074" cy="813437"/>
          </a:xfrm>
        </p:grpSpPr>
        <p:pic>
          <p:nvPicPr>
            <p:cNvPr id="19" name="Picture 18" descr="New Picture.bmp"/>
            <p:cNvPicPr>
              <a:picLocks noChangeAspect="1"/>
            </p:cNvPicPr>
            <p:nvPr/>
          </p:nvPicPr>
          <p:blipFill>
            <a:blip r:embed="rId7" cstate="print"/>
            <a:stretch>
              <a:fillRect/>
            </a:stretch>
          </p:blipFill>
          <p:spPr>
            <a:xfrm>
              <a:off x="8418181" y="0"/>
              <a:ext cx="725819" cy="810587"/>
            </a:xfrm>
            <a:prstGeom prst="rect">
              <a:avLst/>
            </a:prstGeom>
          </p:spPr>
        </p:pic>
        <p:pic>
          <p:nvPicPr>
            <p:cNvPr id="20" name="Picture 19" descr="Sparsholt_Chelsea_logo.png"/>
            <p:cNvPicPr>
              <a:picLocks noChangeAspect="1"/>
            </p:cNvPicPr>
            <p:nvPr/>
          </p:nvPicPr>
          <p:blipFill>
            <a:blip r:embed="rId8" cstate="email"/>
            <a:stretch>
              <a:fillRect/>
            </a:stretch>
          </p:blipFill>
          <p:spPr>
            <a:xfrm>
              <a:off x="7560926" y="71438"/>
              <a:ext cx="785818" cy="741999"/>
            </a:xfrm>
            <a:prstGeom prst="rect">
              <a:avLst/>
            </a:prstGeom>
          </p:spPr>
        </p:pic>
      </p:grpSp>
      <p:pic>
        <p:nvPicPr>
          <p:cNvPr id="21" name="Picture 20" descr="hedge.png"/>
          <p:cNvPicPr>
            <a:picLocks noChangeAspect="1"/>
          </p:cNvPicPr>
          <p:nvPr/>
        </p:nvPicPr>
        <p:blipFill>
          <a:blip r:embed="rId9" cstate="email"/>
          <a:stretch>
            <a:fillRect/>
          </a:stretch>
        </p:blipFill>
        <p:spPr>
          <a:xfrm>
            <a:off x="5715010" y="1125130"/>
            <a:ext cx="2880000" cy="396632"/>
          </a:xfrm>
          <a:prstGeom prst="rect">
            <a:avLst/>
          </a:prstGeom>
        </p:spPr>
      </p:pic>
      <p:sp>
        <p:nvSpPr>
          <p:cNvPr id="22" name="TextBox 21"/>
          <p:cNvSpPr txBox="1"/>
          <p:nvPr/>
        </p:nvSpPr>
        <p:spPr>
          <a:xfrm>
            <a:off x="5698023" y="1071552"/>
            <a:ext cx="2874505" cy="400110"/>
          </a:xfrm>
          <a:prstGeom prst="rect">
            <a:avLst/>
          </a:prstGeom>
          <a:noFill/>
        </p:spPr>
        <p:txBody>
          <a:bodyPr wrap="none" rtlCol="0">
            <a:spAutoFit/>
          </a:bodyPr>
          <a:lstStyle/>
          <a:p>
            <a:r>
              <a:rPr lang="en-GB" sz="2000" b="1" i="1" dirty="0" err="1" smtClean="0">
                <a:solidFill>
                  <a:srgbClr val="005DAB"/>
                </a:solidFill>
                <a:latin typeface="Century Schoolbook" pitchFamily="18" charset="0"/>
              </a:rPr>
              <a:t>Lavandula</a:t>
            </a:r>
            <a:r>
              <a:rPr lang="en-GB" sz="2000" b="1" i="1" dirty="0" smtClean="0">
                <a:solidFill>
                  <a:srgbClr val="005DAB"/>
                </a:solidFill>
                <a:latin typeface="Century Schoolbook" pitchFamily="18" charset="0"/>
              </a:rPr>
              <a:t> </a:t>
            </a:r>
            <a:r>
              <a:rPr lang="en-GB" sz="2000" b="1" i="1" dirty="0" err="1" smtClean="0">
                <a:solidFill>
                  <a:srgbClr val="005DAB"/>
                </a:solidFill>
                <a:latin typeface="Century Schoolbook" pitchFamily="18" charset="0"/>
              </a:rPr>
              <a:t>angustifolia</a:t>
            </a:r>
            <a:endParaRPr lang="en-GB" sz="2000" b="1" i="1" dirty="0">
              <a:solidFill>
                <a:srgbClr val="005DAB"/>
              </a:solidFill>
              <a:latin typeface="Century Schoolbook" pitchFamily="18" charset="0"/>
            </a:endParaRPr>
          </a:p>
        </p:txBody>
      </p:sp>
    </p:spTree>
  </p:cSld>
  <p:clrMapOvr>
    <a:masterClrMapping/>
  </p:clrMapOvr>
  <p:transition advClick="0">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ChangeArrowheads="1"/>
          </p:cNvSpPr>
          <p:nvPr/>
        </p:nvSpPr>
        <p:spPr bwMode="auto">
          <a:xfrm>
            <a:off x="1071565" y="482204"/>
            <a:ext cx="4046537" cy="369332"/>
          </a:xfrm>
          <a:prstGeom prst="rect">
            <a:avLst/>
          </a:prstGeom>
          <a:noFill/>
          <a:ln w="9525">
            <a:noFill/>
            <a:miter lim="800000"/>
            <a:headEnd/>
            <a:tailEnd/>
          </a:ln>
        </p:spPr>
        <p:txBody>
          <a:bodyPr>
            <a:spAutoFit/>
          </a:bodyPr>
          <a:lstStyle/>
          <a:p>
            <a:r>
              <a:rPr lang="en-GB">
                <a:latin typeface="Calibri" pitchFamily="34" charset="0"/>
              </a:rPr>
              <a:t> </a:t>
            </a:r>
          </a:p>
        </p:txBody>
      </p:sp>
      <p:sp>
        <p:nvSpPr>
          <p:cNvPr id="16385" name="Rectangle 1"/>
          <p:cNvSpPr>
            <a:spLocks noChangeArrowheads="1"/>
          </p:cNvSpPr>
          <p:nvPr/>
        </p:nvSpPr>
        <p:spPr bwMode="auto">
          <a:xfrm rot="10800000" flipV="1">
            <a:off x="357158" y="1180862"/>
            <a:ext cx="4286280" cy="2554545"/>
          </a:xfrm>
          <a:prstGeom prst="rect">
            <a:avLst/>
          </a:prstGeom>
          <a:noFill/>
          <a:ln w="9525">
            <a:noFill/>
            <a:miter lim="800000"/>
            <a:headEnd/>
            <a:tailEnd/>
          </a:ln>
          <a:effectLst/>
        </p:spPr>
        <p:txBody>
          <a:bodyPr wrap="square" anchor="ctr">
            <a:spAutoFit/>
          </a:bodyPr>
          <a:lstStyle/>
          <a:p>
            <a:r>
              <a:rPr lang="en-GB" sz="2000" dirty="0" smtClean="0"/>
              <a:t>The main product that is derived from Yew (Taxus </a:t>
            </a:r>
            <a:r>
              <a:rPr lang="en-GB" sz="2000" dirty="0" err="1" smtClean="0"/>
              <a:t>baccata</a:t>
            </a:r>
            <a:r>
              <a:rPr lang="en-GB" sz="2000" dirty="0" smtClean="0"/>
              <a:t>) is Taxol. Taxol is used as a chemotherapy treatment. </a:t>
            </a:r>
          </a:p>
          <a:p>
            <a:endParaRPr lang="en-GB" sz="2000" dirty="0" smtClean="0"/>
          </a:p>
          <a:p>
            <a:r>
              <a:rPr lang="en-GB" sz="2000" dirty="0" smtClean="0"/>
              <a:t>It was discovered in 1989 after a compound known as </a:t>
            </a:r>
            <a:r>
              <a:rPr lang="en-GB" sz="2000" dirty="0" err="1" smtClean="0"/>
              <a:t>Paclitaxel</a:t>
            </a:r>
            <a:r>
              <a:rPr lang="en-GB" sz="2000" dirty="0" smtClean="0"/>
              <a:t> was isolated from Taxus </a:t>
            </a:r>
            <a:r>
              <a:rPr lang="en-GB" sz="2000" dirty="0" err="1" smtClean="0"/>
              <a:t>baccata</a:t>
            </a:r>
            <a:r>
              <a:rPr lang="en-GB" sz="2000" dirty="0" smtClean="0"/>
              <a:t>. </a:t>
            </a:r>
          </a:p>
        </p:txBody>
      </p:sp>
      <p:sp>
        <p:nvSpPr>
          <p:cNvPr id="8" name="Rounded Rectangle 7">
            <a:hlinkClick r:id="rId3" action="ppaction://hlinksldjump"/>
            <a:hlinkHover r:id="" action="ppaction://noaction" highlightClick="1"/>
          </p:cNvPr>
          <p:cNvSpPr/>
          <p:nvPr/>
        </p:nvSpPr>
        <p:spPr>
          <a:xfrm>
            <a:off x="714348" y="4661312"/>
            <a:ext cx="2214578" cy="321471"/>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GB" sz="2800" dirty="0" smtClean="0">
                <a:latin typeface="Arial" pitchFamily="34" charset="0"/>
                <a:cs typeface="Arial" pitchFamily="34" charset="0"/>
              </a:rPr>
              <a:t>Home</a:t>
            </a:r>
            <a:endParaRPr lang="en-GB" dirty="0">
              <a:latin typeface="Arial" pitchFamily="34" charset="0"/>
              <a:cs typeface="Arial" pitchFamily="34" charset="0"/>
            </a:endParaRPr>
          </a:p>
        </p:txBody>
      </p:sp>
      <p:sp>
        <p:nvSpPr>
          <p:cNvPr id="10" name="Rounded Rectangle 9">
            <a:hlinkClick r:id="" action="ppaction://hlinkshowjump?jump=nextslide"/>
            <a:hlinkHover r:id="" action="ppaction://noaction" highlightClick="1"/>
          </p:cNvPr>
          <p:cNvSpPr/>
          <p:nvPr/>
        </p:nvSpPr>
        <p:spPr>
          <a:xfrm>
            <a:off x="6143636" y="4661312"/>
            <a:ext cx="2214578" cy="321471"/>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2800" dirty="0" smtClean="0">
                <a:latin typeface="Arial" pitchFamily="34" charset="0"/>
                <a:cs typeface="Arial" pitchFamily="34" charset="0"/>
              </a:rPr>
              <a:t>Next</a:t>
            </a:r>
            <a:endParaRPr lang="en-GB" dirty="0">
              <a:latin typeface="Arial" pitchFamily="34" charset="0"/>
              <a:cs typeface="Arial" pitchFamily="34" charset="0"/>
            </a:endParaRPr>
          </a:p>
        </p:txBody>
      </p:sp>
      <p:pic>
        <p:nvPicPr>
          <p:cNvPr id="11" name="Picture 10" descr="hedge.png"/>
          <p:cNvPicPr>
            <a:picLocks noChangeAspect="1"/>
          </p:cNvPicPr>
          <p:nvPr/>
        </p:nvPicPr>
        <p:blipFill>
          <a:blip r:embed="rId4" cstate="print"/>
          <a:stretch>
            <a:fillRect/>
          </a:stretch>
        </p:blipFill>
        <p:spPr>
          <a:xfrm>
            <a:off x="214285" y="593870"/>
            <a:ext cx="4643469" cy="506769"/>
          </a:xfrm>
          <a:prstGeom prst="rect">
            <a:avLst/>
          </a:prstGeom>
          <a:ln>
            <a:noFill/>
          </a:ln>
          <a:effectLst>
            <a:outerShdw blurRad="292100" dist="139700" dir="2700000" algn="tl" rotWithShape="0">
              <a:srgbClr val="333333">
                <a:alpha val="65000"/>
              </a:srgbClr>
            </a:outerShdw>
          </a:effectLst>
        </p:spPr>
      </p:pic>
      <p:sp>
        <p:nvSpPr>
          <p:cNvPr id="14" name="TextBox 13"/>
          <p:cNvSpPr txBox="1"/>
          <p:nvPr/>
        </p:nvSpPr>
        <p:spPr>
          <a:xfrm>
            <a:off x="214282" y="500048"/>
            <a:ext cx="2335896" cy="646331"/>
          </a:xfrm>
          <a:prstGeom prst="rect">
            <a:avLst/>
          </a:prstGeom>
          <a:noFill/>
        </p:spPr>
        <p:txBody>
          <a:bodyPr wrap="none" rtlCol="0">
            <a:spAutoFit/>
          </a:bodyPr>
          <a:lstStyle/>
          <a:p>
            <a:r>
              <a:rPr lang="en-GB" sz="3600" b="1" dirty="0" smtClean="0">
                <a:solidFill>
                  <a:srgbClr val="005DAB"/>
                </a:solidFill>
                <a:latin typeface="Century Schoolbook" pitchFamily="18" charset="0"/>
              </a:rPr>
              <a:t>Yew Tree</a:t>
            </a:r>
            <a:endParaRPr lang="en-GB" sz="3600" b="1" dirty="0">
              <a:solidFill>
                <a:srgbClr val="005DAB"/>
              </a:solidFill>
              <a:latin typeface="Century Schoolbook" pitchFamily="18" charset="0"/>
            </a:endParaRPr>
          </a:p>
        </p:txBody>
      </p:sp>
      <p:pic>
        <p:nvPicPr>
          <p:cNvPr id="19" name="Picture 18" descr="YewLg.jpg">
            <a:hlinkClick r:id="" action="ppaction://hlinkshowjump?jump=nextslide" highlightClick="1"/>
          </p:cNvPr>
          <p:cNvPicPr>
            <a:picLocks noChangeAspect="1"/>
          </p:cNvPicPr>
          <p:nvPr/>
        </p:nvPicPr>
        <p:blipFill>
          <a:blip r:embed="rId5" cstate="email"/>
          <a:stretch>
            <a:fillRect/>
          </a:stretch>
        </p:blipFill>
        <p:spPr>
          <a:xfrm>
            <a:off x="5857884" y="1714494"/>
            <a:ext cx="2638905" cy="1607355"/>
          </a:xfrm>
          <a:prstGeom prst="rect">
            <a:avLst/>
          </a:prstGeom>
          <a:ln>
            <a:noFill/>
          </a:ln>
          <a:effectLst>
            <a:outerShdw blurRad="292100" dist="139700" dir="2700000" algn="tl" rotWithShape="0">
              <a:srgbClr val="333333">
                <a:alpha val="65000"/>
              </a:srgbClr>
            </a:outerShdw>
          </a:effectLst>
        </p:spPr>
      </p:pic>
      <p:grpSp>
        <p:nvGrpSpPr>
          <p:cNvPr id="18" name="Group 17"/>
          <p:cNvGrpSpPr/>
          <p:nvPr/>
        </p:nvGrpSpPr>
        <p:grpSpPr>
          <a:xfrm>
            <a:off x="7858148" y="1"/>
            <a:ext cx="1285852" cy="610078"/>
            <a:chOff x="7560926" y="0"/>
            <a:chExt cx="1583074" cy="813437"/>
          </a:xfrm>
        </p:grpSpPr>
        <p:pic>
          <p:nvPicPr>
            <p:cNvPr id="20" name="Picture 19" descr="New Picture.bmp"/>
            <p:cNvPicPr>
              <a:picLocks noChangeAspect="1"/>
            </p:cNvPicPr>
            <p:nvPr/>
          </p:nvPicPr>
          <p:blipFill>
            <a:blip r:embed="rId6" cstate="print"/>
            <a:stretch>
              <a:fillRect/>
            </a:stretch>
          </p:blipFill>
          <p:spPr>
            <a:xfrm>
              <a:off x="8418181" y="0"/>
              <a:ext cx="725819" cy="810587"/>
            </a:xfrm>
            <a:prstGeom prst="rect">
              <a:avLst/>
            </a:prstGeom>
          </p:spPr>
        </p:pic>
        <p:pic>
          <p:nvPicPr>
            <p:cNvPr id="21" name="Picture 20" descr="Sparsholt_Chelsea_logo.png"/>
            <p:cNvPicPr>
              <a:picLocks noChangeAspect="1"/>
            </p:cNvPicPr>
            <p:nvPr/>
          </p:nvPicPr>
          <p:blipFill>
            <a:blip r:embed="rId7" cstate="email"/>
            <a:stretch>
              <a:fillRect/>
            </a:stretch>
          </p:blipFill>
          <p:spPr>
            <a:xfrm>
              <a:off x="7560926" y="71438"/>
              <a:ext cx="785818" cy="741999"/>
            </a:xfrm>
            <a:prstGeom prst="rect">
              <a:avLst/>
            </a:prstGeom>
          </p:spPr>
        </p:pic>
      </p:grpSp>
      <p:pic>
        <p:nvPicPr>
          <p:cNvPr id="22" name="Picture 21" descr="hedge.png"/>
          <p:cNvPicPr>
            <a:picLocks noChangeAspect="1"/>
          </p:cNvPicPr>
          <p:nvPr/>
        </p:nvPicPr>
        <p:blipFill>
          <a:blip r:embed="rId8" cstate="email"/>
          <a:stretch>
            <a:fillRect/>
          </a:stretch>
        </p:blipFill>
        <p:spPr>
          <a:xfrm>
            <a:off x="5715010" y="1125130"/>
            <a:ext cx="2880000" cy="396632"/>
          </a:xfrm>
          <a:prstGeom prst="rect">
            <a:avLst/>
          </a:prstGeom>
        </p:spPr>
      </p:pic>
      <p:sp>
        <p:nvSpPr>
          <p:cNvPr id="13" name="TextBox 12"/>
          <p:cNvSpPr txBox="1"/>
          <p:nvPr/>
        </p:nvSpPr>
        <p:spPr>
          <a:xfrm>
            <a:off x="5786446" y="1071552"/>
            <a:ext cx="1936749" cy="400110"/>
          </a:xfrm>
          <a:prstGeom prst="rect">
            <a:avLst/>
          </a:prstGeom>
          <a:noFill/>
        </p:spPr>
        <p:txBody>
          <a:bodyPr wrap="none" rtlCol="0">
            <a:spAutoFit/>
          </a:bodyPr>
          <a:lstStyle/>
          <a:p>
            <a:r>
              <a:rPr lang="en-GB" sz="2000" b="1" i="1" dirty="0" smtClean="0">
                <a:solidFill>
                  <a:srgbClr val="005DAB"/>
                </a:solidFill>
                <a:latin typeface="Century Schoolbook" pitchFamily="18" charset="0"/>
              </a:rPr>
              <a:t>Taxus </a:t>
            </a:r>
            <a:r>
              <a:rPr lang="en-GB" sz="2000" b="1" i="1" dirty="0" err="1" smtClean="0">
                <a:solidFill>
                  <a:srgbClr val="005DAB"/>
                </a:solidFill>
                <a:latin typeface="Century Schoolbook" pitchFamily="18" charset="0"/>
              </a:rPr>
              <a:t>baccata</a:t>
            </a:r>
            <a:endParaRPr lang="en-GB" sz="2000" b="1" i="1" dirty="0">
              <a:solidFill>
                <a:srgbClr val="005DAB"/>
              </a:solidFill>
              <a:latin typeface="Century Schoolbook" pitchFamily="18" charset="0"/>
            </a:endParaRPr>
          </a:p>
        </p:txBody>
      </p:sp>
    </p:spTree>
  </p:cSld>
  <p:clrMapOvr>
    <a:masterClrMapping/>
  </p:clrMapOvr>
  <p:transition advClick="0">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5720" y="1142990"/>
            <a:ext cx="5143536" cy="3477875"/>
          </a:xfrm>
          <a:prstGeom prst="rect">
            <a:avLst/>
          </a:prstGeom>
          <a:solidFill>
            <a:srgbClr val="005DAB">
              <a:alpha val="52000"/>
            </a:srgbClr>
          </a:solidFill>
        </p:spPr>
        <p:txBody>
          <a:bodyPr wrap="square">
            <a:spAutoFit/>
          </a:bodyPr>
          <a:lstStyle/>
          <a:p>
            <a:pPr fontAlgn="auto">
              <a:spcBef>
                <a:spcPts val="0"/>
              </a:spcBef>
              <a:spcAft>
                <a:spcPts val="0"/>
              </a:spcAft>
              <a:defRPr/>
            </a:pPr>
            <a:r>
              <a:rPr lang="en-GB" sz="2000" dirty="0" smtClean="0"/>
              <a:t>Taxol is used to prevent cell division, to inhibit cell growth and to aid killing cancer cells. This is widely used for lung, ovarian, neck and breast cancer as well as brain tumours. </a:t>
            </a:r>
          </a:p>
          <a:p>
            <a:pPr fontAlgn="auto">
              <a:spcBef>
                <a:spcPts val="0"/>
              </a:spcBef>
              <a:spcAft>
                <a:spcPts val="0"/>
              </a:spcAft>
              <a:defRPr/>
            </a:pPr>
            <a:endParaRPr lang="en-GB" sz="2000" dirty="0" smtClean="0"/>
          </a:p>
          <a:p>
            <a:pPr fontAlgn="auto">
              <a:spcBef>
                <a:spcPts val="0"/>
              </a:spcBef>
              <a:spcAft>
                <a:spcPts val="0"/>
              </a:spcAft>
              <a:defRPr/>
            </a:pPr>
            <a:r>
              <a:rPr lang="en-GB" sz="2000" dirty="0" smtClean="0"/>
              <a:t>In order to harvest 1kg of the Taxol, 9 tonnes of bark are required. This amounts to between 2,000 to 3,000 trees which is equal to the bark of six 100 year old trees for the treatment of one patient.</a:t>
            </a:r>
            <a:endParaRPr lang="en-GB" sz="2000" dirty="0">
              <a:cs typeface="Arial" pitchFamily="34" charset="0"/>
            </a:endParaRPr>
          </a:p>
        </p:txBody>
      </p:sp>
      <p:sp>
        <p:nvSpPr>
          <p:cNvPr id="6" name="Rounded Rectangle 5">
            <a:hlinkClick r:id="rId3" action="ppaction://hlinksldjump"/>
            <a:hlinkHover r:id="" action="ppaction://noaction" highlightClick="1"/>
          </p:cNvPr>
          <p:cNvSpPr/>
          <p:nvPr/>
        </p:nvSpPr>
        <p:spPr>
          <a:xfrm>
            <a:off x="714348" y="4661312"/>
            <a:ext cx="2214578" cy="321471"/>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GB" sz="2800" dirty="0" smtClean="0">
                <a:latin typeface="Arial" pitchFamily="34" charset="0"/>
                <a:cs typeface="Arial" pitchFamily="34" charset="0"/>
              </a:rPr>
              <a:t>Home</a:t>
            </a:r>
            <a:endParaRPr lang="en-GB" dirty="0">
              <a:latin typeface="Arial" pitchFamily="34" charset="0"/>
              <a:cs typeface="Arial" pitchFamily="34" charset="0"/>
            </a:endParaRPr>
          </a:p>
        </p:txBody>
      </p:sp>
      <p:sp>
        <p:nvSpPr>
          <p:cNvPr id="7" name="Rounded Rectangle 6">
            <a:hlinkClick r:id="" action="ppaction://hlinkshowjump?jump=previousslide"/>
            <a:hlinkHover r:id="" action="ppaction://noaction" highlightClick="1"/>
          </p:cNvPr>
          <p:cNvSpPr/>
          <p:nvPr/>
        </p:nvSpPr>
        <p:spPr>
          <a:xfrm>
            <a:off x="3500430" y="4661312"/>
            <a:ext cx="2214578" cy="321471"/>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GB" sz="2800" dirty="0" smtClean="0">
                <a:latin typeface="Arial" pitchFamily="34" charset="0"/>
                <a:cs typeface="Arial" pitchFamily="34" charset="0"/>
              </a:rPr>
              <a:t>Previous</a:t>
            </a:r>
            <a:endParaRPr lang="en-GB" dirty="0">
              <a:latin typeface="Arial" pitchFamily="34" charset="0"/>
              <a:cs typeface="Arial" pitchFamily="34" charset="0"/>
            </a:endParaRPr>
          </a:p>
        </p:txBody>
      </p:sp>
      <p:pic>
        <p:nvPicPr>
          <p:cNvPr id="17" name="Picture 16" descr="hedge.png"/>
          <p:cNvPicPr>
            <a:picLocks noChangeAspect="1"/>
          </p:cNvPicPr>
          <p:nvPr/>
        </p:nvPicPr>
        <p:blipFill>
          <a:blip r:embed="rId4" cstate="print"/>
          <a:stretch>
            <a:fillRect/>
          </a:stretch>
        </p:blipFill>
        <p:spPr>
          <a:xfrm>
            <a:off x="214285" y="593870"/>
            <a:ext cx="4643469" cy="506769"/>
          </a:xfrm>
          <a:prstGeom prst="rect">
            <a:avLst/>
          </a:prstGeom>
          <a:ln>
            <a:noFill/>
          </a:ln>
          <a:effectLst>
            <a:outerShdw blurRad="292100" dist="139700" dir="2700000" algn="tl" rotWithShape="0">
              <a:srgbClr val="333333">
                <a:alpha val="65000"/>
              </a:srgbClr>
            </a:outerShdw>
          </a:effectLst>
        </p:spPr>
      </p:pic>
      <p:sp>
        <p:nvSpPr>
          <p:cNvPr id="20" name="TextBox 19"/>
          <p:cNvSpPr txBox="1"/>
          <p:nvPr/>
        </p:nvSpPr>
        <p:spPr>
          <a:xfrm>
            <a:off x="214282" y="500048"/>
            <a:ext cx="1441420" cy="646331"/>
          </a:xfrm>
          <a:prstGeom prst="rect">
            <a:avLst/>
          </a:prstGeom>
          <a:noFill/>
        </p:spPr>
        <p:txBody>
          <a:bodyPr wrap="none" rtlCol="0">
            <a:spAutoFit/>
          </a:bodyPr>
          <a:lstStyle/>
          <a:p>
            <a:r>
              <a:rPr lang="en-GB" sz="3600" b="1" dirty="0" smtClean="0">
                <a:solidFill>
                  <a:srgbClr val="005DAB"/>
                </a:solidFill>
                <a:latin typeface="Century Schoolbook" pitchFamily="18" charset="0"/>
              </a:rPr>
              <a:t>Taxol</a:t>
            </a:r>
            <a:endParaRPr lang="en-GB" sz="3600" b="1" dirty="0">
              <a:solidFill>
                <a:srgbClr val="005DAB"/>
              </a:solidFill>
              <a:latin typeface="Century Schoolbook" pitchFamily="18" charset="0"/>
            </a:endParaRPr>
          </a:p>
        </p:txBody>
      </p:sp>
      <p:pic>
        <p:nvPicPr>
          <p:cNvPr id="24" name="Picture 23" descr="Taxol.jpg">
            <a:hlinkClick r:id="" action="ppaction://hlinkshowjump?jump=firstslide" highlightClick="1"/>
          </p:cNvPr>
          <p:cNvPicPr>
            <a:picLocks noChangeAspect="1"/>
          </p:cNvPicPr>
          <p:nvPr/>
        </p:nvPicPr>
        <p:blipFill>
          <a:blip r:embed="rId5" cstate="email"/>
          <a:stretch>
            <a:fillRect/>
          </a:stretch>
        </p:blipFill>
        <p:spPr>
          <a:xfrm>
            <a:off x="6286512" y="1875229"/>
            <a:ext cx="1571636" cy="2000250"/>
          </a:xfrm>
          <a:prstGeom prst="rect">
            <a:avLst/>
          </a:prstGeom>
          <a:ln>
            <a:noFill/>
          </a:ln>
          <a:effectLst>
            <a:outerShdw blurRad="292100" dist="139700" dir="2700000" algn="tl" rotWithShape="0">
              <a:srgbClr val="333333">
                <a:alpha val="65000"/>
              </a:srgbClr>
            </a:outerShdw>
          </a:effectLst>
        </p:spPr>
      </p:pic>
      <p:sp>
        <p:nvSpPr>
          <p:cNvPr id="25" name="TextBox 24"/>
          <p:cNvSpPr txBox="1"/>
          <p:nvPr/>
        </p:nvSpPr>
        <p:spPr>
          <a:xfrm>
            <a:off x="6286514" y="3911213"/>
            <a:ext cx="1614545" cy="230832"/>
          </a:xfrm>
          <a:prstGeom prst="rect">
            <a:avLst/>
          </a:prstGeom>
          <a:noFill/>
        </p:spPr>
        <p:txBody>
          <a:bodyPr wrap="none" rtlCol="0">
            <a:spAutoFit/>
          </a:bodyPr>
          <a:lstStyle/>
          <a:p>
            <a:r>
              <a:rPr lang="en-GB" sz="900" dirty="0" smtClean="0"/>
              <a:t>http://www.research.fsu.edu</a:t>
            </a:r>
          </a:p>
        </p:txBody>
      </p:sp>
      <p:grpSp>
        <p:nvGrpSpPr>
          <p:cNvPr id="14" name="Group 13"/>
          <p:cNvGrpSpPr/>
          <p:nvPr/>
        </p:nvGrpSpPr>
        <p:grpSpPr>
          <a:xfrm>
            <a:off x="7858148" y="1"/>
            <a:ext cx="1285852" cy="610078"/>
            <a:chOff x="7560926" y="0"/>
            <a:chExt cx="1583074" cy="813437"/>
          </a:xfrm>
        </p:grpSpPr>
        <p:pic>
          <p:nvPicPr>
            <p:cNvPr id="15" name="Picture 14" descr="New Picture.bmp"/>
            <p:cNvPicPr>
              <a:picLocks noChangeAspect="1"/>
            </p:cNvPicPr>
            <p:nvPr/>
          </p:nvPicPr>
          <p:blipFill>
            <a:blip r:embed="rId6" cstate="print"/>
            <a:stretch>
              <a:fillRect/>
            </a:stretch>
          </p:blipFill>
          <p:spPr>
            <a:xfrm>
              <a:off x="8418181" y="0"/>
              <a:ext cx="725819" cy="810587"/>
            </a:xfrm>
            <a:prstGeom prst="rect">
              <a:avLst/>
            </a:prstGeom>
          </p:spPr>
        </p:pic>
        <p:pic>
          <p:nvPicPr>
            <p:cNvPr id="16" name="Picture 15" descr="Sparsholt_Chelsea_logo.png"/>
            <p:cNvPicPr>
              <a:picLocks noChangeAspect="1"/>
            </p:cNvPicPr>
            <p:nvPr/>
          </p:nvPicPr>
          <p:blipFill>
            <a:blip r:embed="rId7" cstate="email"/>
            <a:stretch>
              <a:fillRect/>
            </a:stretch>
          </p:blipFill>
          <p:spPr>
            <a:xfrm>
              <a:off x="7560926" y="71438"/>
              <a:ext cx="785818" cy="741999"/>
            </a:xfrm>
            <a:prstGeom prst="rect">
              <a:avLst/>
            </a:prstGeom>
          </p:spPr>
        </p:pic>
      </p:grpSp>
      <p:pic>
        <p:nvPicPr>
          <p:cNvPr id="26" name="Picture 25" descr="hedge.png"/>
          <p:cNvPicPr>
            <a:picLocks noChangeAspect="1"/>
          </p:cNvPicPr>
          <p:nvPr/>
        </p:nvPicPr>
        <p:blipFill>
          <a:blip r:embed="rId8" cstate="email"/>
          <a:stretch>
            <a:fillRect/>
          </a:stretch>
        </p:blipFill>
        <p:spPr>
          <a:xfrm>
            <a:off x="5715010" y="1125130"/>
            <a:ext cx="2880000" cy="396632"/>
          </a:xfrm>
          <a:prstGeom prst="rect">
            <a:avLst/>
          </a:prstGeom>
        </p:spPr>
      </p:pic>
      <p:sp>
        <p:nvSpPr>
          <p:cNvPr id="27" name="TextBox 26"/>
          <p:cNvSpPr txBox="1"/>
          <p:nvPr/>
        </p:nvSpPr>
        <p:spPr>
          <a:xfrm>
            <a:off x="5786446" y="1071552"/>
            <a:ext cx="1936749" cy="400110"/>
          </a:xfrm>
          <a:prstGeom prst="rect">
            <a:avLst/>
          </a:prstGeom>
          <a:noFill/>
        </p:spPr>
        <p:txBody>
          <a:bodyPr wrap="none" rtlCol="0">
            <a:spAutoFit/>
          </a:bodyPr>
          <a:lstStyle/>
          <a:p>
            <a:r>
              <a:rPr lang="en-GB" sz="2000" b="1" i="1" dirty="0" smtClean="0">
                <a:solidFill>
                  <a:srgbClr val="005DAB"/>
                </a:solidFill>
                <a:latin typeface="Century Schoolbook" pitchFamily="18" charset="0"/>
              </a:rPr>
              <a:t>Taxus </a:t>
            </a:r>
            <a:r>
              <a:rPr lang="en-GB" sz="2000" b="1" i="1" dirty="0" err="1" smtClean="0">
                <a:solidFill>
                  <a:srgbClr val="005DAB"/>
                </a:solidFill>
                <a:latin typeface="Century Schoolbook" pitchFamily="18" charset="0"/>
              </a:rPr>
              <a:t>baccata</a:t>
            </a:r>
            <a:endParaRPr lang="en-GB" sz="2000" b="1" i="1" dirty="0">
              <a:solidFill>
                <a:srgbClr val="005DAB"/>
              </a:solidFill>
              <a:latin typeface="Century Schoolbook" pitchFamily="18" charset="0"/>
            </a:endParaRPr>
          </a:p>
        </p:txBody>
      </p:sp>
    </p:spTree>
  </p:cSld>
  <p:clrMapOvr>
    <a:masterClrMapping/>
  </p:clrMapOvr>
  <p:transition advClick="0">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42844" y="1282266"/>
            <a:ext cx="4857750" cy="3170099"/>
          </a:xfrm>
          <a:prstGeom prst="rect">
            <a:avLst/>
          </a:prstGeom>
          <a:solidFill>
            <a:srgbClr val="005DAB">
              <a:alpha val="50000"/>
            </a:srgbClr>
          </a:solidFill>
        </p:spPr>
        <p:txBody>
          <a:bodyPr>
            <a:spAutoFit/>
          </a:bodyPr>
          <a:lstStyle/>
          <a:p>
            <a:pPr fontAlgn="auto">
              <a:spcBef>
                <a:spcPts val="0"/>
              </a:spcBef>
              <a:spcAft>
                <a:spcPts val="0"/>
              </a:spcAft>
              <a:defRPr/>
            </a:pPr>
            <a:r>
              <a:rPr lang="en-GB" sz="2000" dirty="0" smtClean="0">
                <a:cs typeface="Arial" pitchFamily="34" charset="0"/>
              </a:rPr>
              <a:t>Sea Buckthorn (</a:t>
            </a:r>
            <a:r>
              <a:rPr lang="en-GB" sz="2000" i="1" dirty="0" err="1" smtClean="0">
                <a:cs typeface="Arial" pitchFamily="34" charset="0"/>
              </a:rPr>
              <a:t>Hippophae</a:t>
            </a:r>
            <a:r>
              <a:rPr lang="en-GB" sz="2000" i="1" dirty="0" smtClean="0">
                <a:cs typeface="Arial" pitchFamily="34" charset="0"/>
              </a:rPr>
              <a:t> </a:t>
            </a:r>
            <a:r>
              <a:rPr lang="en-GB" sz="2000" i="1" dirty="0" err="1" smtClean="0">
                <a:cs typeface="Arial" pitchFamily="34" charset="0"/>
              </a:rPr>
              <a:t>rhamnoides</a:t>
            </a:r>
            <a:r>
              <a:rPr lang="en-GB" sz="2000" dirty="0" smtClean="0">
                <a:cs typeface="Arial" pitchFamily="34" charset="0"/>
              </a:rPr>
              <a:t>) is enriched with high levels of Vitamin C. The oil may have potential as an antioxidant affecting inflammatory disorders, cancer and other  diseases.</a:t>
            </a:r>
          </a:p>
          <a:p>
            <a:pPr fontAlgn="auto">
              <a:spcBef>
                <a:spcPts val="0"/>
              </a:spcBef>
              <a:spcAft>
                <a:spcPts val="0"/>
              </a:spcAft>
              <a:defRPr/>
            </a:pPr>
            <a:endParaRPr lang="en-GB" sz="2000" dirty="0" smtClean="0">
              <a:cs typeface="Arial" pitchFamily="34" charset="0"/>
            </a:endParaRPr>
          </a:p>
          <a:p>
            <a:pPr fontAlgn="auto">
              <a:spcBef>
                <a:spcPts val="0"/>
              </a:spcBef>
              <a:spcAft>
                <a:spcPts val="0"/>
              </a:spcAft>
              <a:defRPr/>
            </a:pPr>
            <a:r>
              <a:rPr lang="en-GB" sz="2000" dirty="0" smtClean="0">
                <a:cs typeface="Arial" pitchFamily="34" charset="0"/>
              </a:rPr>
              <a:t>The Sea Buckthorn was introduced to the UK during the 1930s and the berries were used for medicinal purposes around the same time.</a:t>
            </a:r>
          </a:p>
        </p:txBody>
      </p:sp>
      <p:sp>
        <p:nvSpPr>
          <p:cNvPr id="9" name="Rounded Rectangle 8">
            <a:hlinkClick r:id="rId3" action="ppaction://hlinksldjump"/>
            <a:hlinkHover r:id="" action="ppaction://noaction" highlightClick="1"/>
          </p:cNvPr>
          <p:cNvSpPr/>
          <p:nvPr/>
        </p:nvSpPr>
        <p:spPr>
          <a:xfrm>
            <a:off x="714348" y="4661312"/>
            <a:ext cx="2214578" cy="321471"/>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GB" sz="2800" dirty="0" smtClean="0">
                <a:latin typeface="Arial" pitchFamily="34" charset="0"/>
                <a:cs typeface="Arial" pitchFamily="34" charset="0"/>
              </a:rPr>
              <a:t>Home</a:t>
            </a:r>
            <a:endParaRPr lang="en-GB" dirty="0">
              <a:latin typeface="Arial" pitchFamily="34" charset="0"/>
              <a:cs typeface="Arial" pitchFamily="34" charset="0"/>
            </a:endParaRPr>
          </a:p>
        </p:txBody>
      </p:sp>
      <p:sp>
        <p:nvSpPr>
          <p:cNvPr id="12" name="Rounded Rectangle 11">
            <a:hlinkClick r:id="" action="ppaction://hlinkshowjump?jump=nextslide"/>
            <a:hlinkHover r:id="" action="ppaction://noaction" highlightClick="1"/>
          </p:cNvPr>
          <p:cNvSpPr/>
          <p:nvPr/>
        </p:nvSpPr>
        <p:spPr>
          <a:xfrm>
            <a:off x="6215074" y="4661312"/>
            <a:ext cx="2214578" cy="321471"/>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2800" dirty="0" smtClean="0">
                <a:latin typeface="Arial" pitchFamily="34" charset="0"/>
                <a:cs typeface="Arial" pitchFamily="34" charset="0"/>
              </a:rPr>
              <a:t>Next</a:t>
            </a:r>
            <a:endParaRPr lang="en-GB" dirty="0">
              <a:latin typeface="Arial" pitchFamily="34" charset="0"/>
              <a:cs typeface="Arial" pitchFamily="34" charset="0"/>
            </a:endParaRPr>
          </a:p>
        </p:txBody>
      </p:sp>
      <p:pic>
        <p:nvPicPr>
          <p:cNvPr id="11" name="Picture 10" descr="hedge.png"/>
          <p:cNvPicPr>
            <a:picLocks noChangeAspect="1"/>
          </p:cNvPicPr>
          <p:nvPr/>
        </p:nvPicPr>
        <p:blipFill>
          <a:blip r:embed="rId4" cstate="print"/>
          <a:stretch>
            <a:fillRect/>
          </a:stretch>
        </p:blipFill>
        <p:spPr>
          <a:xfrm>
            <a:off x="214285" y="593870"/>
            <a:ext cx="4643469" cy="506769"/>
          </a:xfrm>
          <a:prstGeom prst="rect">
            <a:avLst/>
          </a:prstGeom>
          <a:ln>
            <a:noFill/>
          </a:ln>
          <a:effectLst>
            <a:outerShdw blurRad="292100" dist="139700" dir="2700000" algn="tl" rotWithShape="0">
              <a:srgbClr val="333333">
                <a:alpha val="65000"/>
              </a:srgbClr>
            </a:outerShdw>
          </a:effectLst>
        </p:spPr>
      </p:pic>
      <p:sp>
        <p:nvSpPr>
          <p:cNvPr id="15" name="TextBox 14"/>
          <p:cNvSpPr txBox="1"/>
          <p:nvPr/>
        </p:nvSpPr>
        <p:spPr>
          <a:xfrm>
            <a:off x="214283" y="500048"/>
            <a:ext cx="3353803" cy="646331"/>
          </a:xfrm>
          <a:prstGeom prst="rect">
            <a:avLst/>
          </a:prstGeom>
          <a:noFill/>
        </p:spPr>
        <p:txBody>
          <a:bodyPr wrap="none" rtlCol="0">
            <a:spAutoFit/>
          </a:bodyPr>
          <a:lstStyle/>
          <a:p>
            <a:r>
              <a:rPr lang="en-GB" sz="3600" b="1" dirty="0" smtClean="0">
                <a:solidFill>
                  <a:srgbClr val="005DAB"/>
                </a:solidFill>
                <a:latin typeface="Century Schoolbook" pitchFamily="18" charset="0"/>
              </a:rPr>
              <a:t>Sea Buckthorn</a:t>
            </a:r>
            <a:endParaRPr lang="en-GB" sz="3600" b="1" dirty="0">
              <a:solidFill>
                <a:srgbClr val="005DAB"/>
              </a:solidFill>
              <a:latin typeface="Century Schoolbook" pitchFamily="18" charset="0"/>
            </a:endParaRPr>
          </a:p>
        </p:txBody>
      </p:sp>
      <p:pic>
        <p:nvPicPr>
          <p:cNvPr id="19" name="Picture 18" descr="BuckLg.jpg">
            <a:hlinkClick r:id="" action="ppaction://hlinkshowjump?jump=nextslide" highlightClick="1"/>
          </p:cNvPr>
          <p:cNvPicPr>
            <a:picLocks noChangeAspect="1"/>
          </p:cNvPicPr>
          <p:nvPr/>
        </p:nvPicPr>
        <p:blipFill>
          <a:blip r:embed="rId5" cstate="email"/>
          <a:stretch>
            <a:fillRect/>
          </a:stretch>
        </p:blipFill>
        <p:spPr>
          <a:xfrm>
            <a:off x="5857884" y="1875230"/>
            <a:ext cx="2714644" cy="1821669"/>
          </a:xfrm>
          <a:prstGeom prst="rect">
            <a:avLst/>
          </a:prstGeom>
          <a:ln>
            <a:noFill/>
          </a:ln>
          <a:effectLst>
            <a:outerShdw blurRad="292100" dist="139700" dir="2700000" algn="tl" rotWithShape="0">
              <a:srgbClr val="333333">
                <a:alpha val="65000"/>
              </a:srgbClr>
            </a:outerShdw>
          </a:effectLst>
        </p:spPr>
      </p:pic>
      <p:grpSp>
        <p:nvGrpSpPr>
          <p:cNvPr id="20" name="Group 19"/>
          <p:cNvGrpSpPr/>
          <p:nvPr/>
        </p:nvGrpSpPr>
        <p:grpSpPr>
          <a:xfrm>
            <a:off x="7858148" y="1"/>
            <a:ext cx="1285852" cy="610078"/>
            <a:chOff x="7560926" y="0"/>
            <a:chExt cx="1583074" cy="813437"/>
          </a:xfrm>
        </p:grpSpPr>
        <p:pic>
          <p:nvPicPr>
            <p:cNvPr id="21" name="Picture 20" descr="New Picture.bmp"/>
            <p:cNvPicPr>
              <a:picLocks noChangeAspect="1"/>
            </p:cNvPicPr>
            <p:nvPr/>
          </p:nvPicPr>
          <p:blipFill>
            <a:blip r:embed="rId6" cstate="print"/>
            <a:stretch>
              <a:fillRect/>
            </a:stretch>
          </p:blipFill>
          <p:spPr>
            <a:xfrm>
              <a:off x="8418181" y="0"/>
              <a:ext cx="725819" cy="810587"/>
            </a:xfrm>
            <a:prstGeom prst="rect">
              <a:avLst/>
            </a:prstGeom>
          </p:spPr>
        </p:pic>
        <p:pic>
          <p:nvPicPr>
            <p:cNvPr id="22" name="Picture 21" descr="Sparsholt_Chelsea_logo.png"/>
            <p:cNvPicPr>
              <a:picLocks noChangeAspect="1"/>
            </p:cNvPicPr>
            <p:nvPr/>
          </p:nvPicPr>
          <p:blipFill>
            <a:blip r:embed="rId7" cstate="email"/>
            <a:stretch>
              <a:fillRect/>
            </a:stretch>
          </p:blipFill>
          <p:spPr>
            <a:xfrm>
              <a:off x="7560926" y="71438"/>
              <a:ext cx="785818" cy="741999"/>
            </a:xfrm>
            <a:prstGeom prst="rect">
              <a:avLst/>
            </a:prstGeom>
          </p:spPr>
        </p:pic>
      </p:grpSp>
      <p:pic>
        <p:nvPicPr>
          <p:cNvPr id="23" name="Picture 22" descr="hedge.png"/>
          <p:cNvPicPr>
            <a:picLocks noChangeAspect="1"/>
          </p:cNvPicPr>
          <p:nvPr/>
        </p:nvPicPr>
        <p:blipFill>
          <a:blip r:embed="rId8" cstate="email"/>
          <a:stretch>
            <a:fillRect/>
          </a:stretch>
        </p:blipFill>
        <p:spPr>
          <a:xfrm>
            <a:off x="5715010" y="1125130"/>
            <a:ext cx="2880000" cy="396632"/>
          </a:xfrm>
          <a:prstGeom prst="rect">
            <a:avLst/>
          </a:prstGeom>
        </p:spPr>
      </p:pic>
      <p:sp>
        <p:nvSpPr>
          <p:cNvPr id="14" name="TextBox 13"/>
          <p:cNvSpPr txBox="1"/>
          <p:nvPr/>
        </p:nvSpPr>
        <p:spPr>
          <a:xfrm>
            <a:off x="5715008" y="1071552"/>
            <a:ext cx="2925801" cy="400110"/>
          </a:xfrm>
          <a:prstGeom prst="rect">
            <a:avLst/>
          </a:prstGeom>
          <a:noFill/>
        </p:spPr>
        <p:txBody>
          <a:bodyPr wrap="none" rtlCol="0">
            <a:spAutoFit/>
          </a:bodyPr>
          <a:lstStyle/>
          <a:p>
            <a:r>
              <a:rPr lang="en-GB" sz="2000" b="1" i="1" dirty="0" err="1" smtClean="0">
                <a:solidFill>
                  <a:srgbClr val="005DAB"/>
                </a:solidFill>
                <a:latin typeface="Century Schoolbook" pitchFamily="18" charset="0"/>
              </a:rPr>
              <a:t>Hippophae</a:t>
            </a:r>
            <a:r>
              <a:rPr lang="en-GB" sz="2000" b="1" i="1" dirty="0" smtClean="0">
                <a:solidFill>
                  <a:srgbClr val="005DAB"/>
                </a:solidFill>
                <a:latin typeface="Century Schoolbook" pitchFamily="18" charset="0"/>
              </a:rPr>
              <a:t> </a:t>
            </a:r>
            <a:r>
              <a:rPr lang="en-GB" sz="2000" b="1" i="1" dirty="0" err="1" smtClean="0">
                <a:solidFill>
                  <a:srgbClr val="005DAB"/>
                </a:solidFill>
                <a:latin typeface="Century Schoolbook" pitchFamily="18" charset="0"/>
              </a:rPr>
              <a:t>rhamnoides</a:t>
            </a:r>
            <a:endParaRPr lang="en-GB" sz="2000" b="1" i="1" dirty="0">
              <a:solidFill>
                <a:srgbClr val="005DAB"/>
              </a:solidFill>
              <a:latin typeface="Century Schoolbook" pitchFamily="18" charset="0"/>
            </a:endParaRPr>
          </a:p>
        </p:txBody>
      </p:sp>
    </p:spTree>
  </p:cSld>
  <p:clrMapOvr>
    <a:masterClrMapping/>
  </p:clrMapOvr>
  <p:transition advClick="0">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4282" y="1214428"/>
            <a:ext cx="4857750" cy="3170099"/>
          </a:xfrm>
          <a:prstGeom prst="rect">
            <a:avLst/>
          </a:prstGeom>
          <a:solidFill>
            <a:srgbClr val="005DAB">
              <a:alpha val="50000"/>
            </a:srgbClr>
          </a:solidFill>
        </p:spPr>
        <p:txBody>
          <a:bodyPr>
            <a:spAutoFit/>
          </a:bodyPr>
          <a:lstStyle/>
          <a:p>
            <a:pPr fontAlgn="auto">
              <a:spcBef>
                <a:spcPts val="0"/>
              </a:spcBef>
              <a:spcAft>
                <a:spcPts val="0"/>
              </a:spcAft>
              <a:defRPr/>
            </a:pPr>
            <a:r>
              <a:rPr lang="en-GB" sz="2000" dirty="0" smtClean="0">
                <a:cs typeface="Arial" pitchFamily="34" charset="0"/>
              </a:rPr>
              <a:t>Oil is produced by removing a branch of berries from the plant, then freezing the branch at -32°C. The berries are then shaken from the plant, crushed into a pulp and refrozen for later use. </a:t>
            </a:r>
          </a:p>
          <a:p>
            <a:pPr fontAlgn="auto">
              <a:spcBef>
                <a:spcPts val="0"/>
              </a:spcBef>
              <a:spcAft>
                <a:spcPts val="0"/>
              </a:spcAft>
              <a:defRPr/>
            </a:pPr>
            <a:endParaRPr lang="en-GB" sz="2000" dirty="0" smtClean="0">
              <a:cs typeface="Arial" pitchFamily="34" charset="0"/>
            </a:endParaRPr>
          </a:p>
          <a:p>
            <a:pPr fontAlgn="auto">
              <a:spcBef>
                <a:spcPts val="0"/>
              </a:spcBef>
              <a:spcAft>
                <a:spcPts val="0"/>
              </a:spcAft>
              <a:defRPr/>
            </a:pPr>
            <a:r>
              <a:rPr lang="en-GB" sz="2000" dirty="0" smtClean="0">
                <a:cs typeface="Arial" pitchFamily="34" charset="0"/>
              </a:rPr>
              <a:t>The oil can be applied directly to the skin and sometimes used in skin products. It can also be digested as a juice or syrup to boost Vitamin C and E levels</a:t>
            </a:r>
            <a:endParaRPr lang="en-GB" sz="2000" dirty="0">
              <a:cs typeface="Arial" pitchFamily="34" charset="0"/>
            </a:endParaRPr>
          </a:p>
        </p:txBody>
      </p:sp>
      <p:sp>
        <p:nvSpPr>
          <p:cNvPr id="8" name="Rounded Rectangle 7">
            <a:hlinkClick r:id="rId3" action="ppaction://hlinksldjump"/>
            <a:hlinkHover r:id="" action="ppaction://noaction" highlightClick="1"/>
          </p:cNvPr>
          <p:cNvSpPr/>
          <p:nvPr/>
        </p:nvSpPr>
        <p:spPr>
          <a:xfrm>
            <a:off x="714348" y="4661312"/>
            <a:ext cx="2214578" cy="321471"/>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GB" sz="2800" dirty="0" smtClean="0">
                <a:latin typeface="Arial" pitchFamily="34" charset="0"/>
                <a:cs typeface="Arial" pitchFamily="34" charset="0"/>
              </a:rPr>
              <a:t>Home</a:t>
            </a:r>
            <a:endParaRPr lang="en-GB" dirty="0">
              <a:latin typeface="Arial" pitchFamily="34" charset="0"/>
              <a:cs typeface="Arial" pitchFamily="34" charset="0"/>
            </a:endParaRPr>
          </a:p>
        </p:txBody>
      </p:sp>
      <p:sp>
        <p:nvSpPr>
          <p:cNvPr id="9" name="Rounded Rectangle 8">
            <a:hlinkClick r:id="" action="ppaction://hlinkshowjump?jump=previousslide"/>
            <a:hlinkHover r:id="" action="ppaction://noaction" highlightClick="1"/>
          </p:cNvPr>
          <p:cNvSpPr/>
          <p:nvPr/>
        </p:nvSpPr>
        <p:spPr>
          <a:xfrm>
            <a:off x="3500430" y="4661312"/>
            <a:ext cx="2214578" cy="321471"/>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GB" sz="2800" dirty="0" smtClean="0">
                <a:latin typeface="Arial" pitchFamily="34" charset="0"/>
                <a:cs typeface="Arial" pitchFamily="34" charset="0"/>
              </a:rPr>
              <a:t>Previous</a:t>
            </a:r>
            <a:endParaRPr lang="en-GB" dirty="0">
              <a:latin typeface="Arial" pitchFamily="34" charset="0"/>
              <a:cs typeface="Arial" pitchFamily="34" charset="0"/>
            </a:endParaRPr>
          </a:p>
        </p:txBody>
      </p:sp>
      <p:pic>
        <p:nvPicPr>
          <p:cNvPr id="11" name="Picture 10" descr="hedge.png"/>
          <p:cNvPicPr>
            <a:picLocks noChangeAspect="1"/>
          </p:cNvPicPr>
          <p:nvPr/>
        </p:nvPicPr>
        <p:blipFill>
          <a:blip r:embed="rId4" cstate="print"/>
          <a:stretch>
            <a:fillRect/>
          </a:stretch>
        </p:blipFill>
        <p:spPr>
          <a:xfrm>
            <a:off x="214285" y="593870"/>
            <a:ext cx="4643469" cy="506769"/>
          </a:xfrm>
          <a:prstGeom prst="rect">
            <a:avLst/>
          </a:prstGeom>
          <a:ln>
            <a:noFill/>
          </a:ln>
          <a:effectLst>
            <a:outerShdw blurRad="292100" dist="139700" dir="2700000" algn="tl" rotWithShape="0">
              <a:srgbClr val="333333">
                <a:alpha val="65000"/>
              </a:srgbClr>
            </a:outerShdw>
          </a:effectLst>
        </p:spPr>
      </p:pic>
      <p:sp>
        <p:nvSpPr>
          <p:cNvPr id="14" name="TextBox 13"/>
          <p:cNvSpPr txBox="1"/>
          <p:nvPr/>
        </p:nvSpPr>
        <p:spPr>
          <a:xfrm>
            <a:off x="214283" y="500048"/>
            <a:ext cx="3353803" cy="646331"/>
          </a:xfrm>
          <a:prstGeom prst="rect">
            <a:avLst/>
          </a:prstGeom>
          <a:noFill/>
        </p:spPr>
        <p:txBody>
          <a:bodyPr wrap="none" rtlCol="0">
            <a:spAutoFit/>
          </a:bodyPr>
          <a:lstStyle/>
          <a:p>
            <a:r>
              <a:rPr lang="en-GB" sz="3600" b="1" dirty="0" smtClean="0">
                <a:solidFill>
                  <a:srgbClr val="005DAB"/>
                </a:solidFill>
                <a:latin typeface="Century Schoolbook" pitchFamily="18" charset="0"/>
              </a:rPr>
              <a:t>Sea Buckthorn</a:t>
            </a:r>
            <a:endParaRPr lang="en-GB" sz="3600" b="1" dirty="0">
              <a:solidFill>
                <a:srgbClr val="005DAB"/>
              </a:solidFill>
              <a:latin typeface="Century Schoolbook" pitchFamily="18" charset="0"/>
            </a:endParaRPr>
          </a:p>
        </p:txBody>
      </p:sp>
      <p:pic>
        <p:nvPicPr>
          <p:cNvPr id="18" name="Picture 17" descr="Buck Oil.jpg">
            <a:hlinkClick r:id="" action="ppaction://hlinkshowjump?jump=firstslide" highlightClick="1"/>
          </p:cNvPr>
          <p:cNvPicPr>
            <a:picLocks noChangeAspect="1"/>
          </p:cNvPicPr>
          <p:nvPr/>
        </p:nvPicPr>
        <p:blipFill>
          <a:blip r:embed="rId5" cstate="email"/>
          <a:srcRect/>
          <a:stretch>
            <a:fillRect/>
          </a:stretch>
        </p:blipFill>
        <p:spPr>
          <a:xfrm>
            <a:off x="7143632" y="2357436"/>
            <a:ext cx="1285473" cy="1982405"/>
          </a:xfrm>
          <a:prstGeom prst="rect">
            <a:avLst/>
          </a:prstGeom>
          <a:ln>
            <a:noFill/>
          </a:ln>
          <a:effectLst>
            <a:outerShdw blurRad="292100" dist="139700" dir="2700000" algn="tl" rotWithShape="0">
              <a:srgbClr val="333333">
                <a:alpha val="65000"/>
              </a:srgbClr>
            </a:outerShdw>
          </a:effectLst>
        </p:spPr>
      </p:pic>
      <p:sp>
        <p:nvSpPr>
          <p:cNvPr id="19" name="TextBox 18"/>
          <p:cNvSpPr txBox="1"/>
          <p:nvPr/>
        </p:nvSpPr>
        <p:spPr>
          <a:xfrm>
            <a:off x="6610167" y="4339840"/>
            <a:ext cx="2303836" cy="338554"/>
          </a:xfrm>
          <a:prstGeom prst="rect">
            <a:avLst/>
          </a:prstGeom>
          <a:noFill/>
        </p:spPr>
        <p:txBody>
          <a:bodyPr wrap="none" rtlCol="0">
            <a:spAutoFit/>
          </a:bodyPr>
          <a:lstStyle/>
          <a:p>
            <a:r>
              <a:rPr lang="en-GB" sz="800" dirty="0" smtClean="0">
                <a:hlinkClick r:id="rId6"/>
              </a:rPr>
              <a:t>http://farm3.static.flickr.com/2572/4035785481</a:t>
            </a:r>
            <a:endParaRPr lang="en-GB" sz="800" dirty="0" smtClean="0"/>
          </a:p>
          <a:p>
            <a:r>
              <a:rPr lang="en-GB" sz="800" dirty="0" smtClean="0"/>
              <a:t>_a1aa210d07.jpg</a:t>
            </a:r>
            <a:endParaRPr lang="en-GB" sz="800" dirty="0"/>
          </a:p>
        </p:txBody>
      </p:sp>
      <p:pic>
        <p:nvPicPr>
          <p:cNvPr id="21" name="Picture 20" descr="Buck Oil1.jpg">
            <a:hlinkClick r:id="" action="ppaction://hlinkshowjump?jump=firstslide" highlightClick="1"/>
          </p:cNvPr>
          <p:cNvPicPr>
            <a:picLocks noChangeAspect="1"/>
          </p:cNvPicPr>
          <p:nvPr/>
        </p:nvPicPr>
        <p:blipFill>
          <a:blip r:embed="rId7" cstate="email"/>
          <a:stretch>
            <a:fillRect/>
          </a:stretch>
        </p:blipFill>
        <p:spPr>
          <a:xfrm>
            <a:off x="5857884" y="1768073"/>
            <a:ext cx="1285884" cy="964413"/>
          </a:xfrm>
          <a:prstGeom prst="rect">
            <a:avLst/>
          </a:prstGeom>
          <a:ln>
            <a:noFill/>
          </a:ln>
          <a:effectLst>
            <a:outerShdw blurRad="292100" dist="139700" dir="2700000" algn="tl" rotWithShape="0">
              <a:srgbClr val="333333">
                <a:alpha val="65000"/>
              </a:srgbClr>
            </a:outerShdw>
          </a:effectLst>
        </p:spPr>
      </p:pic>
      <p:grpSp>
        <p:nvGrpSpPr>
          <p:cNvPr id="20" name="Group 19"/>
          <p:cNvGrpSpPr/>
          <p:nvPr/>
        </p:nvGrpSpPr>
        <p:grpSpPr>
          <a:xfrm>
            <a:off x="7858148" y="1"/>
            <a:ext cx="1285852" cy="610078"/>
            <a:chOff x="7560926" y="0"/>
            <a:chExt cx="1583074" cy="813437"/>
          </a:xfrm>
        </p:grpSpPr>
        <p:pic>
          <p:nvPicPr>
            <p:cNvPr id="22" name="Picture 21" descr="New Picture.bmp"/>
            <p:cNvPicPr>
              <a:picLocks noChangeAspect="1"/>
            </p:cNvPicPr>
            <p:nvPr/>
          </p:nvPicPr>
          <p:blipFill>
            <a:blip r:embed="rId8" cstate="print"/>
            <a:stretch>
              <a:fillRect/>
            </a:stretch>
          </p:blipFill>
          <p:spPr>
            <a:xfrm>
              <a:off x="8418181" y="0"/>
              <a:ext cx="725819" cy="810587"/>
            </a:xfrm>
            <a:prstGeom prst="rect">
              <a:avLst/>
            </a:prstGeom>
          </p:spPr>
        </p:pic>
        <p:pic>
          <p:nvPicPr>
            <p:cNvPr id="23" name="Picture 22" descr="Sparsholt_Chelsea_logo.png"/>
            <p:cNvPicPr>
              <a:picLocks noChangeAspect="1"/>
            </p:cNvPicPr>
            <p:nvPr/>
          </p:nvPicPr>
          <p:blipFill>
            <a:blip r:embed="rId9" cstate="email"/>
            <a:stretch>
              <a:fillRect/>
            </a:stretch>
          </p:blipFill>
          <p:spPr>
            <a:xfrm>
              <a:off x="7560926" y="71438"/>
              <a:ext cx="785818" cy="741999"/>
            </a:xfrm>
            <a:prstGeom prst="rect">
              <a:avLst/>
            </a:prstGeom>
          </p:spPr>
        </p:pic>
      </p:grpSp>
      <p:pic>
        <p:nvPicPr>
          <p:cNvPr id="24" name="Picture 23" descr="hedge.png"/>
          <p:cNvPicPr>
            <a:picLocks noChangeAspect="1"/>
          </p:cNvPicPr>
          <p:nvPr/>
        </p:nvPicPr>
        <p:blipFill>
          <a:blip r:embed="rId10" cstate="email"/>
          <a:stretch>
            <a:fillRect/>
          </a:stretch>
        </p:blipFill>
        <p:spPr>
          <a:xfrm>
            <a:off x="5715010" y="1125130"/>
            <a:ext cx="2880000" cy="396632"/>
          </a:xfrm>
          <a:prstGeom prst="rect">
            <a:avLst/>
          </a:prstGeom>
        </p:spPr>
      </p:pic>
      <p:sp>
        <p:nvSpPr>
          <p:cNvPr id="25" name="TextBox 24"/>
          <p:cNvSpPr txBox="1"/>
          <p:nvPr/>
        </p:nvSpPr>
        <p:spPr>
          <a:xfrm>
            <a:off x="5715008" y="1071552"/>
            <a:ext cx="2925801" cy="400110"/>
          </a:xfrm>
          <a:prstGeom prst="rect">
            <a:avLst/>
          </a:prstGeom>
          <a:noFill/>
        </p:spPr>
        <p:txBody>
          <a:bodyPr wrap="none" rtlCol="0">
            <a:spAutoFit/>
          </a:bodyPr>
          <a:lstStyle/>
          <a:p>
            <a:r>
              <a:rPr lang="en-GB" sz="2000" b="1" i="1" dirty="0" err="1" smtClean="0">
                <a:solidFill>
                  <a:srgbClr val="005DAB"/>
                </a:solidFill>
                <a:latin typeface="Century Schoolbook" pitchFamily="18" charset="0"/>
              </a:rPr>
              <a:t>Hippophae</a:t>
            </a:r>
            <a:r>
              <a:rPr lang="en-GB" sz="2000" b="1" i="1" dirty="0" smtClean="0">
                <a:solidFill>
                  <a:srgbClr val="005DAB"/>
                </a:solidFill>
                <a:latin typeface="Century Schoolbook" pitchFamily="18" charset="0"/>
              </a:rPr>
              <a:t> </a:t>
            </a:r>
            <a:r>
              <a:rPr lang="en-GB" sz="2000" b="1" i="1" dirty="0" err="1" smtClean="0">
                <a:solidFill>
                  <a:srgbClr val="005DAB"/>
                </a:solidFill>
                <a:latin typeface="Century Schoolbook" pitchFamily="18" charset="0"/>
              </a:rPr>
              <a:t>rhamnoides</a:t>
            </a:r>
            <a:endParaRPr lang="en-GB" sz="2000" b="1" i="1" dirty="0">
              <a:solidFill>
                <a:srgbClr val="005DAB"/>
              </a:solidFill>
              <a:latin typeface="Century Schoolbook" pitchFamily="18" charset="0"/>
            </a:endParaRPr>
          </a:p>
        </p:txBody>
      </p:sp>
    </p:spTree>
  </p:cSld>
  <p:clrMapOvr>
    <a:masterClrMapping/>
  </p:clrMapOvr>
  <p:transition advClick="0">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1671</TotalTime>
  <Words>806</Words>
  <Application>Microsoft Office PowerPoint</Application>
  <PresentationFormat>On-screen Show (16:9)</PresentationFormat>
  <Paragraphs>112</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Jonathan matthew hawes</dc:creator>
  <cp:lastModifiedBy>Stephen</cp:lastModifiedBy>
  <cp:revision>368</cp:revision>
  <dcterms:created xsi:type="dcterms:W3CDTF">2010-03-12T10:30:29Z</dcterms:created>
  <dcterms:modified xsi:type="dcterms:W3CDTF">2010-05-17T11:32:13Z</dcterms:modified>
</cp:coreProperties>
</file>