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415" r:id="rId4"/>
    <p:sldId id="414" r:id="rId5"/>
    <p:sldId id="432" r:id="rId6"/>
    <p:sldId id="433" r:id="rId7"/>
    <p:sldId id="442" r:id="rId8"/>
    <p:sldId id="440" r:id="rId9"/>
    <p:sldId id="258" r:id="rId10"/>
    <p:sldId id="260" r:id="rId11"/>
    <p:sldId id="443" r:id="rId12"/>
    <p:sldId id="426" r:id="rId13"/>
    <p:sldId id="289" r:id="rId14"/>
    <p:sldId id="447" r:id="rId15"/>
    <p:sldId id="302" r:id="rId16"/>
    <p:sldId id="303" r:id="rId17"/>
    <p:sldId id="304" r:id="rId18"/>
    <p:sldId id="300" r:id="rId19"/>
    <p:sldId id="307" r:id="rId20"/>
    <p:sldId id="305" r:id="rId21"/>
    <p:sldId id="306" r:id="rId22"/>
    <p:sldId id="301" r:id="rId23"/>
    <p:sldId id="445" r:id="rId24"/>
    <p:sldId id="446" r:id="rId25"/>
    <p:sldId id="448" r:id="rId26"/>
    <p:sldId id="262" r:id="rId27"/>
    <p:sldId id="449" r:id="rId28"/>
    <p:sldId id="450" r:id="rId29"/>
    <p:sldId id="451" r:id="rId30"/>
    <p:sldId id="452"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0" d="100"/>
          <a:sy n="70" d="100"/>
        </p:scale>
        <p:origin x="1166"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Sheet1!$F$1</c:f>
              <c:strCache>
                <c:ptCount val="1"/>
                <c:pt idx="0">
                  <c:v>Mean</c:v>
                </c:pt>
              </c:strCache>
            </c:strRef>
          </c:tx>
          <c:spPr>
            <a:solidFill>
              <a:schemeClr val="accent1"/>
            </a:solidFill>
            <a:ln>
              <a:noFill/>
            </a:ln>
            <a:effectLst/>
          </c:spPr>
          <c:invertIfNegative val="0"/>
          <c:dPt>
            <c:idx val="0"/>
            <c:invertIfNegative val="0"/>
            <c:bubble3D val="0"/>
            <c:spPr>
              <a:solidFill>
                <a:srgbClr val="CCCC00"/>
              </a:solidFill>
              <a:ln>
                <a:noFill/>
              </a:ln>
              <a:effectLst/>
            </c:spPr>
            <c:extLst>
              <c:ext xmlns:c16="http://schemas.microsoft.com/office/drawing/2014/chart" uri="{C3380CC4-5D6E-409C-BE32-E72D297353CC}">
                <c16:uniqueId val="{00000001-D27E-4F8B-879B-D756DE4606ED}"/>
              </c:ext>
            </c:extLst>
          </c:dPt>
          <c:dPt>
            <c:idx val="1"/>
            <c:invertIfNegative val="0"/>
            <c:bubble3D val="0"/>
            <c:spPr>
              <a:solidFill>
                <a:srgbClr val="E8D1BA"/>
              </a:solidFill>
              <a:ln>
                <a:noFill/>
              </a:ln>
              <a:effectLst/>
            </c:spPr>
            <c:extLst>
              <c:ext xmlns:c16="http://schemas.microsoft.com/office/drawing/2014/chart" uri="{C3380CC4-5D6E-409C-BE32-E72D297353CC}">
                <c16:uniqueId val="{00000002-D27E-4F8B-879B-D756DE4606ED}"/>
              </c:ext>
            </c:extLst>
          </c:dPt>
          <c:dPt>
            <c:idx val="2"/>
            <c:invertIfNegative val="0"/>
            <c:bubble3D val="0"/>
            <c:spPr>
              <a:solidFill>
                <a:schemeClr val="accent3">
                  <a:lumMod val="20000"/>
                  <a:lumOff val="80000"/>
                </a:schemeClr>
              </a:solidFill>
              <a:ln>
                <a:noFill/>
              </a:ln>
              <a:effectLst/>
            </c:spPr>
            <c:extLst>
              <c:ext xmlns:c16="http://schemas.microsoft.com/office/drawing/2014/chart" uri="{C3380CC4-5D6E-409C-BE32-E72D297353CC}">
                <c16:uniqueId val="{00000003-D27E-4F8B-879B-D756DE4606ED}"/>
              </c:ext>
            </c:extLst>
          </c:dPt>
          <c:errBars>
            <c:errBarType val="both"/>
            <c:errValType val="cust"/>
            <c:noEndCap val="0"/>
            <c:plus>
              <c:numRef>
                <c:f>Sheet1!$G$2:$G$4</c:f>
                <c:numCache>
                  <c:formatCode>General</c:formatCode>
                  <c:ptCount val="3"/>
                  <c:pt idx="0">
                    <c:v>1.9464468544357587</c:v>
                  </c:pt>
                  <c:pt idx="1">
                    <c:v>1.4928155325711585</c:v>
                  </c:pt>
                  <c:pt idx="2">
                    <c:v>1.1020079076719165</c:v>
                  </c:pt>
                </c:numCache>
              </c:numRef>
            </c:plus>
            <c:minus>
              <c:numRef>
                <c:f>Sheet1!$G$2:$G$4</c:f>
                <c:numCache>
                  <c:formatCode>General</c:formatCode>
                  <c:ptCount val="3"/>
                  <c:pt idx="0">
                    <c:v>1.9464468544357587</c:v>
                  </c:pt>
                  <c:pt idx="1">
                    <c:v>1.4928155325711585</c:v>
                  </c:pt>
                  <c:pt idx="2">
                    <c:v>1.1020079076719165</c:v>
                  </c:pt>
                </c:numCache>
              </c:numRef>
            </c:minus>
            <c:spPr>
              <a:noFill/>
              <a:ln w="9525" cap="flat" cmpd="sng" algn="ctr">
                <a:solidFill>
                  <a:schemeClr val="tx1">
                    <a:lumMod val="65000"/>
                    <a:lumOff val="35000"/>
                  </a:schemeClr>
                </a:solidFill>
                <a:round/>
              </a:ln>
              <a:effectLst/>
            </c:spPr>
          </c:errBars>
          <c:cat>
            <c:strRef>
              <c:f>Sheet1!$E$2:$E$4</c:f>
              <c:strCache>
                <c:ptCount val="3"/>
                <c:pt idx="0">
                  <c:v>Flies</c:v>
                </c:pt>
                <c:pt idx="1">
                  <c:v>Crickets</c:v>
                </c:pt>
                <c:pt idx="2">
                  <c:v>Mealworms</c:v>
                </c:pt>
              </c:strCache>
            </c:strRef>
          </c:cat>
          <c:val>
            <c:numRef>
              <c:f>Sheet1!$F$2:$F$4</c:f>
              <c:numCache>
                <c:formatCode>General</c:formatCode>
                <c:ptCount val="3"/>
                <c:pt idx="0">
                  <c:v>3.7337500000000001</c:v>
                </c:pt>
                <c:pt idx="1">
                  <c:v>5.3612500000000001</c:v>
                </c:pt>
                <c:pt idx="2">
                  <c:v>6.8774999999999995</c:v>
                </c:pt>
              </c:numCache>
            </c:numRef>
          </c:val>
          <c:extLst>
            <c:ext xmlns:c16="http://schemas.microsoft.com/office/drawing/2014/chart" uri="{C3380CC4-5D6E-409C-BE32-E72D297353CC}">
              <c16:uniqueId val="{00000000-D27E-4F8B-879B-D756DE4606ED}"/>
            </c:ext>
          </c:extLst>
        </c:ser>
        <c:dLbls>
          <c:showLegendKey val="0"/>
          <c:showVal val="0"/>
          <c:showCatName val="0"/>
          <c:showSerName val="0"/>
          <c:showPercent val="0"/>
          <c:showBubbleSize val="0"/>
        </c:dLbls>
        <c:gapWidth val="219"/>
        <c:overlap val="-27"/>
        <c:axId val="1159405136"/>
        <c:axId val="1092835200"/>
      </c:barChart>
      <c:catAx>
        <c:axId val="1159405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92835200"/>
        <c:crosses val="autoZero"/>
        <c:auto val="1"/>
        <c:lblAlgn val="ctr"/>
        <c:lblOffset val="100"/>
        <c:noMultiLvlLbl val="0"/>
      </c:catAx>
      <c:valAx>
        <c:axId val="1092835200"/>
        <c:scaling>
          <c:orientation val="minMax"/>
        </c:scaling>
        <c:delete val="0"/>
        <c:axPos val="l"/>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GB"/>
                  <a:t>Weight (g)</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594051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Sheet1!$F$1</c:f>
              <c:strCache>
                <c:ptCount val="1"/>
                <c:pt idx="0">
                  <c:v>Mean</c:v>
                </c:pt>
              </c:strCache>
            </c:strRef>
          </c:tx>
          <c:spPr>
            <a:solidFill>
              <a:schemeClr val="accent1"/>
            </a:solidFill>
            <a:ln>
              <a:noFill/>
            </a:ln>
            <a:effectLst/>
          </c:spPr>
          <c:invertIfNegative val="0"/>
          <c:dPt>
            <c:idx val="0"/>
            <c:invertIfNegative val="0"/>
            <c:bubble3D val="0"/>
            <c:spPr>
              <a:solidFill>
                <a:srgbClr val="CCCC00"/>
              </a:solidFill>
              <a:ln>
                <a:noFill/>
              </a:ln>
              <a:effectLst/>
            </c:spPr>
            <c:extLst>
              <c:ext xmlns:c16="http://schemas.microsoft.com/office/drawing/2014/chart" uri="{C3380CC4-5D6E-409C-BE32-E72D297353CC}">
                <c16:uniqueId val="{00000001-D27E-4F8B-879B-D756DE4606ED}"/>
              </c:ext>
            </c:extLst>
          </c:dPt>
          <c:dPt>
            <c:idx val="1"/>
            <c:invertIfNegative val="0"/>
            <c:bubble3D val="0"/>
            <c:spPr>
              <a:solidFill>
                <a:srgbClr val="E8D1BA"/>
              </a:solidFill>
              <a:ln>
                <a:noFill/>
              </a:ln>
              <a:effectLst/>
            </c:spPr>
            <c:extLst>
              <c:ext xmlns:c16="http://schemas.microsoft.com/office/drawing/2014/chart" uri="{C3380CC4-5D6E-409C-BE32-E72D297353CC}">
                <c16:uniqueId val="{00000002-D27E-4F8B-879B-D756DE4606ED}"/>
              </c:ext>
            </c:extLst>
          </c:dPt>
          <c:dPt>
            <c:idx val="2"/>
            <c:invertIfNegative val="0"/>
            <c:bubble3D val="0"/>
            <c:spPr>
              <a:solidFill>
                <a:schemeClr val="accent3">
                  <a:lumMod val="20000"/>
                  <a:lumOff val="80000"/>
                </a:schemeClr>
              </a:solidFill>
              <a:ln>
                <a:noFill/>
              </a:ln>
              <a:effectLst/>
            </c:spPr>
            <c:extLst>
              <c:ext xmlns:c16="http://schemas.microsoft.com/office/drawing/2014/chart" uri="{C3380CC4-5D6E-409C-BE32-E72D297353CC}">
                <c16:uniqueId val="{00000003-D27E-4F8B-879B-D756DE4606ED}"/>
              </c:ext>
            </c:extLst>
          </c:dPt>
          <c:errBars>
            <c:errBarType val="both"/>
            <c:errValType val="cust"/>
            <c:noEndCap val="0"/>
            <c:plus>
              <c:numRef>
                <c:f>Sheet1!$G$2:$G$4</c:f>
                <c:numCache>
                  <c:formatCode>General</c:formatCode>
                  <c:ptCount val="3"/>
                  <c:pt idx="0">
                    <c:v>1.9464468544357587</c:v>
                  </c:pt>
                  <c:pt idx="1">
                    <c:v>1.4928155325711585</c:v>
                  </c:pt>
                  <c:pt idx="2">
                    <c:v>1.1020079076719165</c:v>
                  </c:pt>
                </c:numCache>
              </c:numRef>
            </c:plus>
            <c:minus>
              <c:numRef>
                <c:f>Sheet1!$G$2:$G$4</c:f>
                <c:numCache>
                  <c:formatCode>General</c:formatCode>
                  <c:ptCount val="3"/>
                  <c:pt idx="0">
                    <c:v>1.9464468544357587</c:v>
                  </c:pt>
                  <c:pt idx="1">
                    <c:v>1.4928155325711585</c:v>
                  </c:pt>
                  <c:pt idx="2">
                    <c:v>1.1020079076719165</c:v>
                  </c:pt>
                </c:numCache>
              </c:numRef>
            </c:minus>
            <c:spPr>
              <a:noFill/>
              <a:ln w="9525" cap="flat" cmpd="sng" algn="ctr">
                <a:solidFill>
                  <a:schemeClr val="tx1">
                    <a:lumMod val="65000"/>
                    <a:lumOff val="35000"/>
                  </a:schemeClr>
                </a:solidFill>
                <a:round/>
              </a:ln>
              <a:effectLst/>
            </c:spPr>
          </c:errBars>
          <c:cat>
            <c:strRef>
              <c:f>Sheet1!$E$2:$E$4</c:f>
              <c:strCache>
                <c:ptCount val="3"/>
                <c:pt idx="0">
                  <c:v>Flies</c:v>
                </c:pt>
                <c:pt idx="1">
                  <c:v>Crickets</c:v>
                </c:pt>
                <c:pt idx="2">
                  <c:v>Mealworms</c:v>
                </c:pt>
              </c:strCache>
            </c:strRef>
          </c:cat>
          <c:val>
            <c:numRef>
              <c:f>Sheet1!$F$2:$F$4</c:f>
              <c:numCache>
                <c:formatCode>General</c:formatCode>
                <c:ptCount val="3"/>
                <c:pt idx="0">
                  <c:v>3.7337500000000001</c:v>
                </c:pt>
                <c:pt idx="1">
                  <c:v>5.3612500000000001</c:v>
                </c:pt>
                <c:pt idx="2">
                  <c:v>6.8774999999999995</c:v>
                </c:pt>
              </c:numCache>
            </c:numRef>
          </c:val>
          <c:extLst>
            <c:ext xmlns:c16="http://schemas.microsoft.com/office/drawing/2014/chart" uri="{C3380CC4-5D6E-409C-BE32-E72D297353CC}">
              <c16:uniqueId val="{00000000-D27E-4F8B-879B-D756DE4606ED}"/>
            </c:ext>
          </c:extLst>
        </c:ser>
        <c:dLbls>
          <c:showLegendKey val="0"/>
          <c:showVal val="0"/>
          <c:showCatName val="0"/>
          <c:showSerName val="0"/>
          <c:showPercent val="0"/>
          <c:showBubbleSize val="0"/>
        </c:dLbls>
        <c:gapWidth val="219"/>
        <c:overlap val="-27"/>
        <c:axId val="1159405136"/>
        <c:axId val="1092835200"/>
      </c:barChart>
      <c:catAx>
        <c:axId val="1159405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92835200"/>
        <c:crosses val="autoZero"/>
        <c:auto val="1"/>
        <c:lblAlgn val="ctr"/>
        <c:lblOffset val="100"/>
        <c:noMultiLvlLbl val="0"/>
      </c:catAx>
      <c:valAx>
        <c:axId val="1092835200"/>
        <c:scaling>
          <c:orientation val="minMax"/>
        </c:scaling>
        <c:delete val="0"/>
        <c:axPos val="l"/>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GB"/>
                  <a:t>Weight (g)</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594051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Sheet1!$F$1</c:f>
              <c:strCache>
                <c:ptCount val="1"/>
                <c:pt idx="0">
                  <c:v>Mean</c:v>
                </c:pt>
              </c:strCache>
            </c:strRef>
          </c:tx>
          <c:spPr>
            <a:solidFill>
              <a:schemeClr val="accent1"/>
            </a:solidFill>
            <a:ln>
              <a:noFill/>
            </a:ln>
            <a:effectLst/>
          </c:spPr>
          <c:invertIfNegative val="0"/>
          <c:dPt>
            <c:idx val="0"/>
            <c:invertIfNegative val="0"/>
            <c:bubble3D val="0"/>
            <c:spPr>
              <a:solidFill>
                <a:srgbClr val="CCCC00"/>
              </a:solidFill>
              <a:ln>
                <a:noFill/>
              </a:ln>
              <a:effectLst/>
            </c:spPr>
            <c:extLst>
              <c:ext xmlns:c16="http://schemas.microsoft.com/office/drawing/2014/chart" uri="{C3380CC4-5D6E-409C-BE32-E72D297353CC}">
                <c16:uniqueId val="{00000001-D27E-4F8B-879B-D756DE4606ED}"/>
              </c:ext>
            </c:extLst>
          </c:dPt>
          <c:dPt>
            <c:idx val="1"/>
            <c:invertIfNegative val="0"/>
            <c:bubble3D val="0"/>
            <c:spPr>
              <a:solidFill>
                <a:srgbClr val="E8D1BA"/>
              </a:solidFill>
              <a:ln>
                <a:noFill/>
              </a:ln>
              <a:effectLst/>
            </c:spPr>
            <c:extLst>
              <c:ext xmlns:c16="http://schemas.microsoft.com/office/drawing/2014/chart" uri="{C3380CC4-5D6E-409C-BE32-E72D297353CC}">
                <c16:uniqueId val="{00000002-D27E-4F8B-879B-D756DE4606ED}"/>
              </c:ext>
            </c:extLst>
          </c:dPt>
          <c:dPt>
            <c:idx val="2"/>
            <c:invertIfNegative val="0"/>
            <c:bubble3D val="0"/>
            <c:spPr>
              <a:solidFill>
                <a:schemeClr val="accent3">
                  <a:lumMod val="20000"/>
                  <a:lumOff val="80000"/>
                </a:schemeClr>
              </a:solidFill>
              <a:ln>
                <a:noFill/>
              </a:ln>
              <a:effectLst/>
            </c:spPr>
            <c:extLst>
              <c:ext xmlns:c16="http://schemas.microsoft.com/office/drawing/2014/chart" uri="{C3380CC4-5D6E-409C-BE32-E72D297353CC}">
                <c16:uniqueId val="{00000003-D27E-4F8B-879B-D756DE4606ED}"/>
              </c:ext>
            </c:extLst>
          </c:dPt>
          <c:errBars>
            <c:errBarType val="both"/>
            <c:errValType val="cust"/>
            <c:noEndCap val="0"/>
            <c:plus>
              <c:numRef>
                <c:f>Sheet1!$G$2:$G$4</c:f>
                <c:numCache>
                  <c:formatCode>General</c:formatCode>
                  <c:ptCount val="3"/>
                  <c:pt idx="0">
                    <c:v>1.9464468544357587</c:v>
                  </c:pt>
                  <c:pt idx="1">
                    <c:v>1.4928155325711585</c:v>
                  </c:pt>
                  <c:pt idx="2">
                    <c:v>1.1020079076719165</c:v>
                  </c:pt>
                </c:numCache>
              </c:numRef>
            </c:plus>
            <c:minus>
              <c:numRef>
                <c:f>Sheet1!$G$2:$G$4</c:f>
                <c:numCache>
                  <c:formatCode>General</c:formatCode>
                  <c:ptCount val="3"/>
                  <c:pt idx="0">
                    <c:v>1.9464468544357587</c:v>
                  </c:pt>
                  <c:pt idx="1">
                    <c:v>1.4928155325711585</c:v>
                  </c:pt>
                  <c:pt idx="2">
                    <c:v>1.1020079076719165</c:v>
                  </c:pt>
                </c:numCache>
              </c:numRef>
            </c:minus>
            <c:spPr>
              <a:noFill/>
              <a:ln w="9525" cap="flat" cmpd="sng" algn="ctr">
                <a:solidFill>
                  <a:schemeClr val="tx1">
                    <a:lumMod val="65000"/>
                    <a:lumOff val="35000"/>
                  </a:schemeClr>
                </a:solidFill>
                <a:round/>
              </a:ln>
              <a:effectLst/>
            </c:spPr>
          </c:errBars>
          <c:cat>
            <c:strRef>
              <c:f>Sheet1!$E$2:$E$4</c:f>
              <c:strCache>
                <c:ptCount val="3"/>
                <c:pt idx="0">
                  <c:v>Flies</c:v>
                </c:pt>
                <c:pt idx="1">
                  <c:v>Crickets</c:v>
                </c:pt>
                <c:pt idx="2">
                  <c:v>Mealworms</c:v>
                </c:pt>
              </c:strCache>
            </c:strRef>
          </c:cat>
          <c:val>
            <c:numRef>
              <c:f>Sheet1!$F$2:$F$4</c:f>
              <c:numCache>
                <c:formatCode>General</c:formatCode>
                <c:ptCount val="3"/>
                <c:pt idx="0">
                  <c:v>3.7337500000000001</c:v>
                </c:pt>
                <c:pt idx="1">
                  <c:v>5.3612500000000001</c:v>
                </c:pt>
                <c:pt idx="2">
                  <c:v>6.8774999999999995</c:v>
                </c:pt>
              </c:numCache>
            </c:numRef>
          </c:val>
          <c:extLst>
            <c:ext xmlns:c16="http://schemas.microsoft.com/office/drawing/2014/chart" uri="{C3380CC4-5D6E-409C-BE32-E72D297353CC}">
              <c16:uniqueId val="{00000000-D27E-4F8B-879B-D756DE4606ED}"/>
            </c:ext>
          </c:extLst>
        </c:ser>
        <c:dLbls>
          <c:showLegendKey val="0"/>
          <c:showVal val="0"/>
          <c:showCatName val="0"/>
          <c:showSerName val="0"/>
          <c:showPercent val="0"/>
          <c:showBubbleSize val="0"/>
        </c:dLbls>
        <c:gapWidth val="219"/>
        <c:overlap val="-27"/>
        <c:axId val="1159405136"/>
        <c:axId val="1092835200"/>
      </c:barChart>
      <c:catAx>
        <c:axId val="1159405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092835200"/>
        <c:crosses val="autoZero"/>
        <c:auto val="1"/>
        <c:lblAlgn val="ctr"/>
        <c:lblOffset val="100"/>
        <c:noMultiLvlLbl val="0"/>
      </c:catAx>
      <c:valAx>
        <c:axId val="1092835200"/>
        <c:scaling>
          <c:orientation val="minMax"/>
        </c:scaling>
        <c:delete val="0"/>
        <c:axPos val="l"/>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GB"/>
                  <a:t>Weight (g)</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1594051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6FE57F-F9EE-4E43-B48B-B8E272719E0C}" type="doc">
      <dgm:prSet loTypeId="urn:microsoft.com/office/officeart/2017/3/layout/HorizontalPathTimeline" loCatId="process" qsTypeId="urn:microsoft.com/office/officeart/2005/8/quickstyle/simple1" qsCatId="simple" csTypeId="urn:microsoft.com/office/officeart/2005/8/colors/accent1_2" csCatId="accent1" phldr="1"/>
      <dgm:spPr/>
      <dgm:t>
        <a:bodyPr/>
        <a:lstStyle/>
        <a:p>
          <a:endParaRPr lang="en-US"/>
        </a:p>
      </dgm:t>
    </dgm:pt>
    <dgm:pt modelId="{88EA97F7-C945-43AB-9CC5-AFA91CDEDC9B}">
      <dgm:prSet/>
      <dgm:spPr/>
      <dgm:t>
        <a:bodyPr/>
        <a:lstStyle/>
        <a:p>
          <a:pPr>
            <a:defRPr b="1"/>
          </a:pPr>
          <a:r>
            <a:rPr lang="en-US"/>
            <a:t>2 Dec.</a:t>
          </a:r>
        </a:p>
      </dgm:t>
    </dgm:pt>
    <dgm:pt modelId="{28108C84-C5B8-47DA-915C-0E2973CDB8A9}" type="parTrans" cxnId="{38BF3657-AE29-4212-BE82-77CD172DAB31}">
      <dgm:prSet/>
      <dgm:spPr/>
      <dgm:t>
        <a:bodyPr/>
        <a:lstStyle/>
        <a:p>
          <a:endParaRPr lang="en-US"/>
        </a:p>
      </dgm:t>
    </dgm:pt>
    <dgm:pt modelId="{C1CEB1A8-140A-4426-9C49-9EC1E7B1D063}" type="sibTrans" cxnId="{38BF3657-AE29-4212-BE82-77CD172DAB31}">
      <dgm:prSet/>
      <dgm:spPr/>
      <dgm:t>
        <a:bodyPr/>
        <a:lstStyle/>
        <a:p>
          <a:endParaRPr lang="en-US"/>
        </a:p>
      </dgm:t>
    </dgm:pt>
    <dgm:pt modelId="{A0633B35-BED5-4953-8B59-6BC67FFD5A37}">
      <dgm:prSet/>
      <dgm:spPr/>
      <dgm:t>
        <a:bodyPr/>
        <a:lstStyle/>
        <a:p>
          <a:r>
            <a:rPr lang="en-US" dirty="0"/>
            <a:t>Week 1: Choosing a test, R Studio Refresh, Two-Way Comparisons</a:t>
          </a:r>
        </a:p>
      </dgm:t>
    </dgm:pt>
    <dgm:pt modelId="{D5EBD43A-DA3E-4B2A-830E-C511BCBCD7F6}" type="parTrans" cxnId="{FE7BF415-7FA8-463E-AD68-5029A9AA1816}">
      <dgm:prSet/>
      <dgm:spPr/>
      <dgm:t>
        <a:bodyPr/>
        <a:lstStyle/>
        <a:p>
          <a:endParaRPr lang="en-US"/>
        </a:p>
      </dgm:t>
    </dgm:pt>
    <dgm:pt modelId="{EA9B61D2-4CFA-48F1-B90D-EF7C5B43198F}" type="sibTrans" cxnId="{FE7BF415-7FA8-463E-AD68-5029A9AA1816}">
      <dgm:prSet/>
      <dgm:spPr/>
      <dgm:t>
        <a:bodyPr/>
        <a:lstStyle/>
        <a:p>
          <a:endParaRPr lang="en-US"/>
        </a:p>
      </dgm:t>
    </dgm:pt>
    <dgm:pt modelId="{33BBC82D-3D4A-4F1D-B441-98B80ED5EF4B}">
      <dgm:prSet/>
      <dgm:spPr/>
      <dgm:t>
        <a:bodyPr/>
        <a:lstStyle/>
        <a:p>
          <a:pPr>
            <a:defRPr b="1"/>
          </a:pPr>
          <a:r>
            <a:rPr lang="en-US"/>
            <a:t>9 Dec.</a:t>
          </a:r>
        </a:p>
      </dgm:t>
    </dgm:pt>
    <dgm:pt modelId="{381150AD-893B-4745-961C-9F80E4662636}" type="parTrans" cxnId="{41F15010-A65A-4BC1-9E7E-949567AD7933}">
      <dgm:prSet/>
      <dgm:spPr/>
      <dgm:t>
        <a:bodyPr/>
        <a:lstStyle/>
        <a:p>
          <a:endParaRPr lang="en-US"/>
        </a:p>
      </dgm:t>
    </dgm:pt>
    <dgm:pt modelId="{D3ACBF92-39A0-4DDE-B989-1D09CA35FC3D}" type="sibTrans" cxnId="{41F15010-A65A-4BC1-9E7E-949567AD7933}">
      <dgm:prSet/>
      <dgm:spPr/>
      <dgm:t>
        <a:bodyPr/>
        <a:lstStyle/>
        <a:p>
          <a:endParaRPr lang="en-US"/>
        </a:p>
      </dgm:t>
    </dgm:pt>
    <dgm:pt modelId="{26789B95-A566-4957-AF0B-F949FAB5FD5E}">
      <dgm:prSet/>
      <dgm:spPr>
        <a:solidFill>
          <a:srgbClr val="FFFF00">
            <a:alpha val="90000"/>
          </a:srgbClr>
        </a:solidFill>
      </dgm:spPr>
      <dgm:t>
        <a:bodyPr/>
        <a:lstStyle/>
        <a:p>
          <a:r>
            <a:rPr lang="en-US" dirty="0"/>
            <a:t>Week 2: Multiple comparisons and post-hoc tests</a:t>
          </a:r>
        </a:p>
      </dgm:t>
    </dgm:pt>
    <dgm:pt modelId="{7A7E762B-F0A3-4B84-A0BC-5C6E72F5451C}" type="parTrans" cxnId="{8614BFA1-CE3B-419D-B79A-8A1AD5693EAC}">
      <dgm:prSet/>
      <dgm:spPr/>
      <dgm:t>
        <a:bodyPr/>
        <a:lstStyle/>
        <a:p>
          <a:endParaRPr lang="en-US"/>
        </a:p>
      </dgm:t>
    </dgm:pt>
    <dgm:pt modelId="{512EEE42-A56F-4ADD-AC8A-9F37DE1B8B0E}" type="sibTrans" cxnId="{8614BFA1-CE3B-419D-B79A-8A1AD5693EAC}">
      <dgm:prSet/>
      <dgm:spPr/>
      <dgm:t>
        <a:bodyPr/>
        <a:lstStyle/>
        <a:p>
          <a:endParaRPr lang="en-US"/>
        </a:p>
      </dgm:t>
    </dgm:pt>
    <dgm:pt modelId="{B37FE832-FC82-45F4-98A2-4DAC7726FF73}">
      <dgm:prSet/>
      <dgm:spPr/>
      <dgm:t>
        <a:bodyPr/>
        <a:lstStyle/>
        <a:p>
          <a:pPr>
            <a:defRPr b="1"/>
          </a:pPr>
          <a:r>
            <a:rPr lang="en-US"/>
            <a:t>16 Dec.</a:t>
          </a:r>
        </a:p>
      </dgm:t>
    </dgm:pt>
    <dgm:pt modelId="{CC3031E9-6F33-4442-AD88-F33CED8C6B0E}" type="parTrans" cxnId="{F32BF1A0-4CE9-4F8A-9242-0D16D4F1F1B3}">
      <dgm:prSet/>
      <dgm:spPr/>
      <dgm:t>
        <a:bodyPr/>
        <a:lstStyle/>
        <a:p>
          <a:endParaRPr lang="en-US"/>
        </a:p>
      </dgm:t>
    </dgm:pt>
    <dgm:pt modelId="{412532E5-AE57-4672-B857-77AB59F2FD83}" type="sibTrans" cxnId="{F32BF1A0-4CE9-4F8A-9242-0D16D4F1F1B3}">
      <dgm:prSet/>
      <dgm:spPr/>
      <dgm:t>
        <a:bodyPr/>
        <a:lstStyle/>
        <a:p>
          <a:endParaRPr lang="en-US"/>
        </a:p>
      </dgm:t>
    </dgm:pt>
    <dgm:pt modelId="{5EB68BBD-448C-4192-BF84-FFBEA13E189F}">
      <dgm:prSet/>
      <dgm:spPr/>
      <dgm:t>
        <a:bodyPr/>
        <a:lstStyle/>
        <a:p>
          <a:r>
            <a:rPr lang="en-US" dirty="0"/>
            <a:t>Week 3: Correlation and Regression analysis</a:t>
          </a:r>
        </a:p>
      </dgm:t>
    </dgm:pt>
    <dgm:pt modelId="{9DE7DF1B-4C6E-44B4-8C47-7EDFDE2D61FB}" type="parTrans" cxnId="{34D4E395-41A3-4766-98CE-6E0FE41C6FDD}">
      <dgm:prSet/>
      <dgm:spPr/>
      <dgm:t>
        <a:bodyPr/>
        <a:lstStyle/>
        <a:p>
          <a:endParaRPr lang="en-US"/>
        </a:p>
      </dgm:t>
    </dgm:pt>
    <dgm:pt modelId="{0A3B875F-455C-49BA-832E-F4E67AF12D8A}" type="sibTrans" cxnId="{34D4E395-41A3-4766-98CE-6E0FE41C6FDD}">
      <dgm:prSet/>
      <dgm:spPr/>
      <dgm:t>
        <a:bodyPr/>
        <a:lstStyle/>
        <a:p>
          <a:endParaRPr lang="en-US"/>
        </a:p>
      </dgm:t>
    </dgm:pt>
    <dgm:pt modelId="{8D1995B8-EF69-422B-8DBD-603866562DD2}" type="pres">
      <dgm:prSet presAssocID="{6B6FE57F-F9EE-4E43-B48B-B8E272719E0C}" presName="root" presStyleCnt="0">
        <dgm:presLayoutVars>
          <dgm:chMax/>
          <dgm:chPref/>
          <dgm:animLvl val="lvl"/>
        </dgm:presLayoutVars>
      </dgm:prSet>
      <dgm:spPr/>
    </dgm:pt>
    <dgm:pt modelId="{BECCE206-DAC5-4D92-8DE4-D6FF69497A81}" type="pres">
      <dgm:prSet presAssocID="{6B6FE57F-F9EE-4E43-B48B-B8E272719E0C}" presName="divider" presStyleLbl="node1" presStyleIdx="0" presStyleCnt="1"/>
      <dgm:spPr/>
    </dgm:pt>
    <dgm:pt modelId="{737306BD-97C0-4E03-8B18-80770C5260F8}" type="pres">
      <dgm:prSet presAssocID="{6B6FE57F-F9EE-4E43-B48B-B8E272719E0C}" presName="nodes" presStyleCnt="0">
        <dgm:presLayoutVars>
          <dgm:chMax/>
          <dgm:chPref/>
          <dgm:animLvl val="lvl"/>
        </dgm:presLayoutVars>
      </dgm:prSet>
      <dgm:spPr/>
    </dgm:pt>
    <dgm:pt modelId="{D36D52C7-8E50-47C4-843D-95C21AFB9434}" type="pres">
      <dgm:prSet presAssocID="{88EA97F7-C945-43AB-9CC5-AFA91CDEDC9B}" presName="composite" presStyleCnt="0"/>
      <dgm:spPr/>
    </dgm:pt>
    <dgm:pt modelId="{F4C207BD-A78C-4770-BB8D-4CECB00D8268}" type="pres">
      <dgm:prSet presAssocID="{88EA97F7-C945-43AB-9CC5-AFA91CDEDC9B}" presName="L1TextContainer" presStyleLbl="revTx" presStyleIdx="0" presStyleCnt="3">
        <dgm:presLayoutVars>
          <dgm:chMax val="1"/>
          <dgm:chPref val="1"/>
          <dgm:bulletEnabled val="1"/>
        </dgm:presLayoutVars>
      </dgm:prSet>
      <dgm:spPr/>
    </dgm:pt>
    <dgm:pt modelId="{0C0814F5-3083-40EE-AA3C-81FCF3156B0B}" type="pres">
      <dgm:prSet presAssocID="{88EA97F7-C945-43AB-9CC5-AFA91CDEDC9B}" presName="L2TextContainerWrapper" presStyleCnt="0">
        <dgm:presLayoutVars>
          <dgm:chMax val="0"/>
          <dgm:chPref val="0"/>
          <dgm:bulletEnabled val="1"/>
        </dgm:presLayoutVars>
      </dgm:prSet>
      <dgm:spPr/>
    </dgm:pt>
    <dgm:pt modelId="{F2DA9CE0-C58A-4B9B-984F-245FF230D517}" type="pres">
      <dgm:prSet presAssocID="{88EA97F7-C945-43AB-9CC5-AFA91CDEDC9B}" presName="L2TextContainer" presStyleLbl="bgAccFollowNode1" presStyleIdx="0" presStyleCnt="3"/>
      <dgm:spPr/>
    </dgm:pt>
    <dgm:pt modelId="{532D6E46-DD21-4E46-8C43-8108910170AA}" type="pres">
      <dgm:prSet presAssocID="{88EA97F7-C945-43AB-9CC5-AFA91CDEDC9B}" presName="FlexibleEmptyPlaceHolder" presStyleCnt="0"/>
      <dgm:spPr/>
    </dgm:pt>
    <dgm:pt modelId="{8ED882FC-79F8-455D-ACEB-063F8AF48ED4}" type="pres">
      <dgm:prSet presAssocID="{88EA97F7-C945-43AB-9CC5-AFA91CDEDC9B}" presName="ConnectLine" presStyleLbl="alignNode1" presStyleIdx="0" presStyleCnt="3"/>
      <dgm:spPr>
        <a:solidFill>
          <a:schemeClr val="accent1">
            <a:hueOff val="0"/>
            <a:satOff val="0"/>
            <a:lumOff val="0"/>
            <a:alphaOff val="0"/>
          </a:schemeClr>
        </a:solidFill>
        <a:ln w="6350" cap="rnd" cmpd="sng" algn="ctr">
          <a:solidFill>
            <a:schemeClr val="accent1">
              <a:hueOff val="0"/>
              <a:satOff val="0"/>
              <a:lumOff val="0"/>
              <a:alphaOff val="0"/>
            </a:schemeClr>
          </a:solidFill>
          <a:prstDash val="dash"/>
        </a:ln>
        <a:effectLst/>
      </dgm:spPr>
    </dgm:pt>
    <dgm:pt modelId="{1DEC7BA2-2CEF-4E67-88F1-441D78833CF9}" type="pres">
      <dgm:prSet presAssocID="{88EA97F7-C945-43AB-9CC5-AFA91CDEDC9B}" presName="ConnectorPoint" presStyleLbl="fgAcc1" presStyleIdx="0" presStyleCnt="3"/>
      <dgm:spPr>
        <a:solidFill>
          <a:schemeClr val="lt1">
            <a:alpha val="90000"/>
            <a:hueOff val="0"/>
            <a:satOff val="0"/>
            <a:lumOff val="0"/>
            <a:alphaOff val="0"/>
          </a:schemeClr>
        </a:solidFill>
        <a:ln w="19050" cap="rnd" cmpd="sng" algn="ctr">
          <a:noFill/>
          <a:prstDash val="solid"/>
        </a:ln>
        <a:effectLst/>
      </dgm:spPr>
    </dgm:pt>
    <dgm:pt modelId="{F555B355-8002-48D3-9F36-DDAFA573B15B}" type="pres">
      <dgm:prSet presAssocID="{88EA97F7-C945-43AB-9CC5-AFA91CDEDC9B}" presName="EmptyPlaceHolder" presStyleCnt="0"/>
      <dgm:spPr/>
    </dgm:pt>
    <dgm:pt modelId="{6AD4C6F7-B292-4339-AF16-12B84E1B737D}" type="pres">
      <dgm:prSet presAssocID="{C1CEB1A8-140A-4426-9C49-9EC1E7B1D063}" presName="spaceBetweenRectangles" presStyleCnt="0"/>
      <dgm:spPr/>
    </dgm:pt>
    <dgm:pt modelId="{18E42CA1-B02B-46ED-8AD2-6E81D79F66D5}" type="pres">
      <dgm:prSet presAssocID="{33BBC82D-3D4A-4F1D-B441-98B80ED5EF4B}" presName="composite" presStyleCnt="0"/>
      <dgm:spPr/>
    </dgm:pt>
    <dgm:pt modelId="{76B18EEC-07DC-49D4-9759-75FD4D65C842}" type="pres">
      <dgm:prSet presAssocID="{33BBC82D-3D4A-4F1D-B441-98B80ED5EF4B}" presName="L1TextContainer" presStyleLbl="revTx" presStyleIdx="1" presStyleCnt="3">
        <dgm:presLayoutVars>
          <dgm:chMax val="1"/>
          <dgm:chPref val="1"/>
          <dgm:bulletEnabled val="1"/>
        </dgm:presLayoutVars>
      </dgm:prSet>
      <dgm:spPr/>
    </dgm:pt>
    <dgm:pt modelId="{EC6827D5-EDD1-4C4B-869D-C5218845E0AE}" type="pres">
      <dgm:prSet presAssocID="{33BBC82D-3D4A-4F1D-B441-98B80ED5EF4B}" presName="L2TextContainerWrapper" presStyleCnt="0">
        <dgm:presLayoutVars>
          <dgm:chMax val="0"/>
          <dgm:chPref val="0"/>
          <dgm:bulletEnabled val="1"/>
        </dgm:presLayoutVars>
      </dgm:prSet>
      <dgm:spPr/>
    </dgm:pt>
    <dgm:pt modelId="{D613770F-8151-4010-AB24-7401511C6997}" type="pres">
      <dgm:prSet presAssocID="{33BBC82D-3D4A-4F1D-B441-98B80ED5EF4B}" presName="L2TextContainer" presStyleLbl="bgAccFollowNode1" presStyleIdx="1" presStyleCnt="3"/>
      <dgm:spPr/>
    </dgm:pt>
    <dgm:pt modelId="{D2D44519-447F-4C36-97D9-45E2333D50E4}" type="pres">
      <dgm:prSet presAssocID="{33BBC82D-3D4A-4F1D-B441-98B80ED5EF4B}" presName="FlexibleEmptyPlaceHolder" presStyleCnt="0"/>
      <dgm:spPr/>
    </dgm:pt>
    <dgm:pt modelId="{E7BD588F-5575-43C9-9C87-1C07D50A6C0F}" type="pres">
      <dgm:prSet presAssocID="{33BBC82D-3D4A-4F1D-B441-98B80ED5EF4B}" presName="ConnectLine" presStyleLbl="alignNode1" presStyleIdx="1" presStyleCnt="3"/>
      <dgm:spPr>
        <a:solidFill>
          <a:schemeClr val="accent1">
            <a:hueOff val="0"/>
            <a:satOff val="0"/>
            <a:lumOff val="0"/>
            <a:alphaOff val="0"/>
          </a:schemeClr>
        </a:solidFill>
        <a:ln w="6350" cap="rnd" cmpd="sng" algn="ctr">
          <a:solidFill>
            <a:schemeClr val="accent1">
              <a:hueOff val="0"/>
              <a:satOff val="0"/>
              <a:lumOff val="0"/>
              <a:alphaOff val="0"/>
            </a:schemeClr>
          </a:solidFill>
          <a:prstDash val="dash"/>
        </a:ln>
        <a:effectLst/>
      </dgm:spPr>
    </dgm:pt>
    <dgm:pt modelId="{E5DF3D7A-DEBB-4676-B2D1-CD58A7DBEC37}" type="pres">
      <dgm:prSet presAssocID="{33BBC82D-3D4A-4F1D-B441-98B80ED5EF4B}" presName="ConnectorPoint" presStyleLbl="fgAcc1" presStyleIdx="1" presStyleCnt="3"/>
      <dgm:spPr>
        <a:solidFill>
          <a:schemeClr val="lt1">
            <a:alpha val="90000"/>
            <a:hueOff val="0"/>
            <a:satOff val="0"/>
            <a:lumOff val="0"/>
            <a:alphaOff val="0"/>
          </a:schemeClr>
        </a:solidFill>
        <a:ln w="19050" cap="rnd" cmpd="sng" algn="ctr">
          <a:noFill/>
          <a:prstDash val="solid"/>
        </a:ln>
        <a:effectLst/>
      </dgm:spPr>
    </dgm:pt>
    <dgm:pt modelId="{8F5C2E5E-6F12-4268-A245-0F65CF2B2640}" type="pres">
      <dgm:prSet presAssocID="{33BBC82D-3D4A-4F1D-B441-98B80ED5EF4B}" presName="EmptyPlaceHolder" presStyleCnt="0"/>
      <dgm:spPr/>
    </dgm:pt>
    <dgm:pt modelId="{5574D423-E498-4A54-89FB-8B9AEEE7CE74}" type="pres">
      <dgm:prSet presAssocID="{D3ACBF92-39A0-4DDE-B989-1D09CA35FC3D}" presName="spaceBetweenRectangles" presStyleCnt="0"/>
      <dgm:spPr/>
    </dgm:pt>
    <dgm:pt modelId="{23A430D5-23AA-4B8B-8F13-0A4F8043709C}" type="pres">
      <dgm:prSet presAssocID="{B37FE832-FC82-45F4-98A2-4DAC7726FF73}" presName="composite" presStyleCnt="0"/>
      <dgm:spPr/>
    </dgm:pt>
    <dgm:pt modelId="{49C6D71D-D1B2-4035-A84F-C426C06336D6}" type="pres">
      <dgm:prSet presAssocID="{B37FE832-FC82-45F4-98A2-4DAC7726FF73}" presName="L1TextContainer" presStyleLbl="revTx" presStyleIdx="2" presStyleCnt="3">
        <dgm:presLayoutVars>
          <dgm:chMax val="1"/>
          <dgm:chPref val="1"/>
          <dgm:bulletEnabled val="1"/>
        </dgm:presLayoutVars>
      </dgm:prSet>
      <dgm:spPr/>
    </dgm:pt>
    <dgm:pt modelId="{61402F81-C5E6-4991-9A82-FC2052371044}" type="pres">
      <dgm:prSet presAssocID="{B37FE832-FC82-45F4-98A2-4DAC7726FF73}" presName="L2TextContainerWrapper" presStyleCnt="0">
        <dgm:presLayoutVars>
          <dgm:chMax val="0"/>
          <dgm:chPref val="0"/>
          <dgm:bulletEnabled val="1"/>
        </dgm:presLayoutVars>
      </dgm:prSet>
      <dgm:spPr/>
    </dgm:pt>
    <dgm:pt modelId="{74EE5ADD-DF7A-4A9F-8EEE-C6046302A41A}" type="pres">
      <dgm:prSet presAssocID="{B37FE832-FC82-45F4-98A2-4DAC7726FF73}" presName="L2TextContainer" presStyleLbl="bgAccFollowNode1" presStyleIdx="2" presStyleCnt="3"/>
      <dgm:spPr/>
    </dgm:pt>
    <dgm:pt modelId="{DE505085-486B-402E-8BE6-F955585B0B59}" type="pres">
      <dgm:prSet presAssocID="{B37FE832-FC82-45F4-98A2-4DAC7726FF73}" presName="FlexibleEmptyPlaceHolder" presStyleCnt="0"/>
      <dgm:spPr/>
    </dgm:pt>
    <dgm:pt modelId="{D5B8CF9C-276C-455B-9FBB-1C1A44957F35}" type="pres">
      <dgm:prSet presAssocID="{B37FE832-FC82-45F4-98A2-4DAC7726FF73}" presName="ConnectLine" presStyleLbl="alignNode1" presStyleIdx="2" presStyleCnt="3"/>
      <dgm:spPr>
        <a:solidFill>
          <a:schemeClr val="accent1">
            <a:hueOff val="0"/>
            <a:satOff val="0"/>
            <a:lumOff val="0"/>
            <a:alphaOff val="0"/>
          </a:schemeClr>
        </a:solidFill>
        <a:ln w="6350" cap="rnd" cmpd="sng" algn="ctr">
          <a:solidFill>
            <a:schemeClr val="accent1">
              <a:hueOff val="0"/>
              <a:satOff val="0"/>
              <a:lumOff val="0"/>
              <a:alphaOff val="0"/>
            </a:schemeClr>
          </a:solidFill>
          <a:prstDash val="dash"/>
        </a:ln>
        <a:effectLst/>
      </dgm:spPr>
    </dgm:pt>
    <dgm:pt modelId="{5044CF84-E538-412B-99ED-5E6B90ADD62B}" type="pres">
      <dgm:prSet presAssocID="{B37FE832-FC82-45F4-98A2-4DAC7726FF73}" presName="ConnectorPoint" presStyleLbl="fgAcc1" presStyleIdx="2" presStyleCnt="3"/>
      <dgm:spPr>
        <a:solidFill>
          <a:schemeClr val="lt1">
            <a:alpha val="90000"/>
            <a:hueOff val="0"/>
            <a:satOff val="0"/>
            <a:lumOff val="0"/>
            <a:alphaOff val="0"/>
          </a:schemeClr>
        </a:solidFill>
        <a:ln w="19050" cap="rnd" cmpd="sng" algn="ctr">
          <a:noFill/>
          <a:prstDash val="solid"/>
        </a:ln>
        <a:effectLst/>
      </dgm:spPr>
    </dgm:pt>
    <dgm:pt modelId="{3308704D-F6D6-4BB4-9008-8537FE9AFAAA}" type="pres">
      <dgm:prSet presAssocID="{B37FE832-FC82-45F4-98A2-4DAC7726FF73}" presName="EmptyPlaceHolder" presStyleCnt="0"/>
      <dgm:spPr/>
    </dgm:pt>
  </dgm:ptLst>
  <dgm:cxnLst>
    <dgm:cxn modelId="{EB097F00-7664-4B8F-9032-AABA18C4A653}" type="presOf" srcId="{33BBC82D-3D4A-4F1D-B441-98B80ED5EF4B}" destId="{76B18EEC-07DC-49D4-9759-75FD4D65C842}" srcOrd="0" destOrd="0" presId="urn:microsoft.com/office/officeart/2017/3/layout/HorizontalPathTimeline"/>
    <dgm:cxn modelId="{41F15010-A65A-4BC1-9E7E-949567AD7933}" srcId="{6B6FE57F-F9EE-4E43-B48B-B8E272719E0C}" destId="{33BBC82D-3D4A-4F1D-B441-98B80ED5EF4B}" srcOrd="1" destOrd="0" parTransId="{381150AD-893B-4745-961C-9F80E4662636}" sibTransId="{D3ACBF92-39A0-4DDE-B989-1D09CA35FC3D}"/>
    <dgm:cxn modelId="{FE7BF415-7FA8-463E-AD68-5029A9AA1816}" srcId="{88EA97F7-C945-43AB-9CC5-AFA91CDEDC9B}" destId="{A0633B35-BED5-4953-8B59-6BC67FFD5A37}" srcOrd="0" destOrd="0" parTransId="{D5EBD43A-DA3E-4B2A-830E-C511BCBCD7F6}" sibTransId="{EA9B61D2-4CFA-48F1-B90D-EF7C5B43198F}"/>
    <dgm:cxn modelId="{6E85B55D-8313-4A3B-B53B-9D983EDCBE32}" type="presOf" srcId="{6B6FE57F-F9EE-4E43-B48B-B8E272719E0C}" destId="{8D1995B8-EF69-422B-8DBD-603866562DD2}" srcOrd="0" destOrd="0" presId="urn:microsoft.com/office/officeart/2017/3/layout/HorizontalPathTimeline"/>
    <dgm:cxn modelId="{0375675E-294E-4085-9DD2-82C514CF7B5D}" type="presOf" srcId="{A0633B35-BED5-4953-8B59-6BC67FFD5A37}" destId="{F2DA9CE0-C58A-4B9B-984F-245FF230D517}" srcOrd="0" destOrd="0" presId="urn:microsoft.com/office/officeart/2017/3/layout/HorizontalPathTimeline"/>
    <dgm:cxn modelId="{EC930C49-4AED-4812-ABCE-1BCD5F0657CF}" type="presOf" srcId="{88EA97F7-C945-43AB-9CC5-AFA91CDEDC9B}" destId="{F4C207BD-A78C-4770-BB8D-4CECB00D8268}" srcOrd="0" destOrd="0" presId="urn:microsoft.com/office/officeart/2017/3/layout/HorizontalPathTimeline"/>
    <dgm:cxn modelId="{868FFB4A-EB9F-4E4E-9EF2-E1A7605F5B42}" type="presOf" srcId="{26789B95-A566-4957-AF0B-F949FAB5FD5E}" destId="{D613770F-8151-4010-AB24-7401511C6997}" srcOrd="0" destOrd="0" presId="urn:microsoft.com/office/officeart/2017/3/layout/HorizontalPathTimeline"/>
    <dgm:cxn modelId="{38BF3657-AE29-4212-BE82-77CD172DAB31}" srcId="{6B6FE57F-F9EE-4E43-B48B-B8E272719E0C}" destId="{88EA97F7-C945-43AB-9CC5-AFA91CDEDC9B}" srcOrd="0" destOrd="0" parTransId="{28108C84-C5B8-47DA-915C-0E2973CDB8A9}" sibTransId="{C1CEB1A8-140A-4426-9C49-9EC1E7B1D063}"/>
    <dgm:cxn modelId="{34FA7990-1CE4-4C4C-8566-00B2CB5D89DD}" type="presOf" srcId="{5EB68BBD-448C-4192-BF84-FFBEA13E189F}" destId="{74EE5ADD-DF7A-4A9F-8EEE-C6046302A41A}" srcOrd="0" destOrd="0" presId="urn:microsoft.com/office/officeart/2017/3/layout/HorizontalPathTimeline"/>
    <dgm:cxn modelId="{34D4E395-41A3-4766-98CE-6E0FE41C6FDD}" srcId="{B37FE832-FC82-45F4-98A2-4DAC7726FF73}" destId="{5EB68BBD-448C-4192-BF84-FFBEA13E189F}" srcOrd="0" destOrd="0" parTransId="{9DE7DF1B-4C6E-44B4-8C47-7EDFDE2D61FB}" sibTransId="{0A3B875F-455C-49BA-832E-F4E67AF12D8A}"/>
    <dgm:cxn modelId="{F32BF1A0-4CE9-4F8A-9242-0D16D4F1F1B3}" srcId="{6B6FE57F-F9EE-4E43-B48B-B8E272719E0C}" destId="{B37FE832-FC82-45F4-98A2-4DAC7726FF73}" srcOrd="2" destOrd="0" parTransId="{CC3031E9-6F33-4442-AD88-F33CED8C6B0E}" sibTransId="{412532E5-AE57-4672-B857-77AB59F2FD83}"/>
    <dgm:cxn modelId="{8614BFA1-CE3B-419D-B79A-8A1AD5693EAC}" srcId="{33BBC82D-3D4A-4F1D-B441-98B80ED5EF4B}" destId="{26789B95-A566-4957-AF0B-F949FAB5FD5E}" srcOrd="0" destOrd="0" parTransId="{7A7E762B-F0A3-4B84-A0BC-5C6E72F5451C}" sibTransId="{512EEE42-A56F-4ADD-AC8A-9F37DE1B8B0E}"/>
    <dgm:cxn modelId="{8A0AE0A6-294A-4418-B6A4-047F4E7ED935}" type="presOf" srcId="{B37FE832-FC82-45F4-98A2-4DAC7726FF73}" destId="{49C6D71D-D1B2-4035-A84F-C426C06336D6}" srcOrd="0" destOrd="0" presId="urn:microsoft.com/office/officeart/2017/3/layout/HorizontalPathTimeline"/>
    <dgm:cxn modelId="{8B0E6812-E4DB-4763-8789-130FD49B8EBB}" type="presParOf" srcId="{8D1995B8-EF69-422B-8DBD-603866562DD2}" destId="{BECCE206-DAC5-4D92-8DE4-D6FF69497A81}" srcOrd="0" destOrd="0" presId="urn:microsoft.com/office/officeart/2017/3/layout/HorizontalPathTimeline"/>
    <dgm:cxn modelId="{C1D57411-0218-46D6-9769-5A19241DC82F}" type="presParOf" srcId="{8D1995B8-EF69-422B-8DBD-603866562DD2}" destId="{737306BD-97C0-4E03-8B18-80770C5260F8}" srcOrd="1" destOrd="0" presId="urn:microsoft.com/office/officeart/2017/3/layout/HorizontalPathTimeline"/>
    <dgm:cxn modelId="{8E48ABB8-B99B-428D-B7DC-05749BAD5065}" type="presParOf" srcId="{737306BD-97C0-4E03-8B18-80770C5260F8}" destId="{D36D52C7-8E50-47C4-843D-95C21AFB9434}" srcOrd="0" destOrd="0" presId="urn:microsoft.com/office/officeart/2017/3/layout/HorizontalPathTimeline"/>
    <dgm:cxn modelId="{4FAE5CC2-6FCE-4273-8AA5-37B1CBD16FF1}" type="presParOf" srcId="{D36D52C7-8E50-47C4-843D-95C21AFB9434}" destId="{F4C207BD-A78C-4770-BB8D-4CECB00D8268}" srcOrd="0" destOrd="0" presId="urn:microsoft.com/office/officeart/2017/3/layout/HorizontalPathTimeline"/>
    <dgm:cxn modelId="{E6275F55-44ED-4C13-B405-85715074713D}" type="presParOf" srcId="{D36D52C7-8E50-47C4-843D-95C21AFB9434}" destId="{0C0814F5-3083-40EE-AA3C-81FCF3156B0B}" srcOrd="1" destOrd="0" presId="urn:microsoft.com/office/officeart/2017/3/layout/HorizontalPathTimeline"/>
    <dgm:cxn modelId="{9407021E-0619-49F0-9798-4CFADFC8093F}" type="presParOf" srcId="{0C0814F5-3083-40EE-AA3C-81FCF3156B0B}" destId="{F2DA9CE0-C58A-4B9B-984F-245FF230D517}" srcOrd="0" destOrd="0" presId="urn:microsoft.com/office/officeart/2017/3/layout/HorizontalPathTimeline"/>
    <dgm:cxn modelId="{437165CE-4A0A-456B-B5F2-2A6D5D7B8D77}" type="presParOf" srcId="{0C0814F5-3083-40EE-AA3C-81FCF3156B0B}" destId="{532D6E46-DD21-4E46-8C43-8108910170AA}" srcOrd="1" destOrd="0" presId="urn:microsoft.com/office/officeart/2017/3/layout/HorizontalPathTimeline"/>
    <dgm:cxn modelId="{2FF9A345-DBCC-4BD0-B636-E56CCB8EC0C7}" type="presParOf" srcId="{D36D52C7-8E50-47C4-843D-95C21AFB9434}" destId="{8ED882FC-79F8-455D-ACEB-063F8AF48ED4}" srcOrd="2" destOrd="0" presId="urn:microsoft.com/office/officeart/2017/3/layout/HorizontalPathTimeline"/>
    <dgm:cxn modelId="{9B0FDA4D-E322-4D7B-B09B-13648BCAA044}" type="presParOf" srcId="{D36D52C7-8E50-47C4-843D-95C21AFB9434}" destId="{1DEC7BA2-2CEF-4E67-88F1-441D78833CF9}" srcOrd="3" destOrd="0" presId="urn:microsoft.com/office/officeart/2017/3/layout/HorizontalPathTimeline"/>
    <dgm:cxn modelId="{6CAC4441-6E64-44B6-81B6-3A7B8A039D54}" type="presParOf" srcId="{D36D52C7-8E50-47C4-843D-95C21AFB9434}" destId="{F555B355-8002-48D3-9F36-DDAFA573B15B}" srcOrd="4" destOrd="0" presId="urn:microsoft.com/office/officeart/2017/3/layout/HorizontalPathTimeline"/>
    <dgm:cxn modelId="{C208EE9A-6D64-432D-94E4-17D4013D0945}" type="presParOf" srcId="{737306BD-97C0-4E03-8B18-80770C5260F8}" destId="{6AD4C6F7-B292-4339-AF16-12B84E1B737D}" srcOrd="1" destOrd="0" presId="urn:microsoft.com/office/officeart/2017/3/layout/HorizontalPathTimeline"/>
    <dgm:cxn modelId="{55B77F81-FB96-41FC-844C-C81E0F088392}" type="presParOf" srcId="{737306BD-97C0-4E03-8B18-80770C5260F8}" destId="{18E42CA1-B02B-46ED-8AD2-6E81D79F66D5}" srcOrd="2" destOrd="0" presId="urn:microsoft.com/office/officeart/2017/3/layout/HorizontalPathTimeline"/>
    <dgm:cxn modelId="{BE69700C-FA2E-4FC5-A3EE-877DC2128675}" type="presParOf" srcId="{18E42CA1-B02B-46ED-8AD2-6E81D79F66D5}" destId="{76B18EEC-07DC-49D4-9759-75FD4D65C842}" srcOrd="0" destOrd="0" presId="urn:microsoft.com/office/officeart/2017/3/layout/HorizontalPathTimeline"/>
    <dgm:cxn modelId="{D69D0650-92FB-49B0-A23D-158AC50F290D}" type="presParOf" srcId="{18E42CA1-B02B-46ED-8AD2-6E81D79F66D5}" destId="{EC6827D5-EDD1-4C4B-869D-C5218845E0AE}" srcOrd="1" destOrd="0" presId="urn:microsoft.com/office/officeart/2017/3/layout/HorizontalPathTimeline"/>
    <dgm:cxn modelId="{01B0F969-8C5B-4955-82FD-1190997ED333}" type="presParOf" srcId="{EC6827D5-EDD1-4C4B-869D-C5218845E0AE}" destId="{D613770F-8151-4010-AB24-7401511C6997}" srcOrd="0" destOrd="0" presId="urn:microsoft.com/office/officeart/2017/3/layout/HorizontalPathTimeline"/>
    <dgm:cxn modelId="{1D557F76-56B5-4904-A91F-1F2D8E665C81}" type="presParOf" srcId="{EC6827D5-EDD1-4C4B-869D-C5218845E0AE}" destId="{D2D44519-447F-4C36-97D9-45E2333D50E4}" srcOrd="1" destOrd="0" presId="urn:microsoft.com/office/officeart/2017/3/layout/HorizontalPathTimeline"/>
    <dgm:cxn modelId="{805B4231-CECF-4711-BD58-B7ACB8F50C36}" type="presParOf" srcId="{18E42CA1-B02B-46ED-8AD2-6E81D79F66D5}" destId="{E7BD588F-5575-43C9-9C87-1C07D50A6C0F}" srcOrd="2" destOrd="0" presId="urn:microsoft.com/office/officeart/2017/3/layout/HorizontalPathTimeline"/>
    <dgm:cxn modelId="{AB7FF122-FAF6-464E-8B75-0305FF47F6FF}" type="presParOf" srcId="{18E42CA1-B02B-46ED-8AD2-6E81D79F66D5}" destId="{E5DF3D7A-DEBB-4676-B2D1-CD58A7DBEC37}" srcOrd="3" destOrd="0" presId="urn:microsoft.com/office/officeart/2017/3/layout/HorizontalPathTimeline"/>
    <dgm:cxn modelId="{5916BD06-8A9C-49A7-838B-34A080A50A6E}" type="presParOf" srcId="{18E42CA1-B02B-46ED-8AD2-6E81D79F66D5}" destId="{8F5C2E5E-6F12-4268-A245-0F65CF2B2640}" srcOrd="4" destOrd="0" presId="urn:microsoft.com/office/officeart/2017/3/layout/HorizontalPathTimeline"/>
    <dgm:cxn modelId="{037B47CF-D9F9-4B43-9B46-6840F3716061}" type="presParOf" srcId="{737306BD-97C0-4E03-8B18-80770C5260F8}" destId="{5574D423-E498-4A54-89FB-8B9AEEE7CE74}" srcOrd="3" destOrd="0" presId="urn:microsoft.com/office/officeart/2017/3/layout/HorizontalPathTimeline"/>
    <dgm:cxn modelId="{1BF08B8D-8A45-4409-9238-49BB77706FA7}" type="presParOf" srcId="{737306BD-97C0-4E03-8B18-80770C5260F8}" destId="{23A430D5-23AA-4B8B-8F13-0A4F8043709C}" srcOrd="4" destOrd="0" presId="urn:microsoft.com/office/officeart/2017/3/layout/HorizontalPathTimeline"/>
    <dgm:cxn modelId="{D946C8D3-6B0D-431A-B8CF-8160B17B9538}" type="presParOf" srcId="{23A430D5-23AA-4B8B-8F13-0A4F8043709C}" destId="{49C6D71D-D1B2-4035-A84F-C426C06336D6}" srcOrd="0" destOrd="0" presId="urn:microsoft.com/office/officeart/2017/3/layout/HorizontalPathTimeline"/>
    <dgm:cxn modelId="{94735F88-0B2A-444C-89F3-E7D11CF58265}" type="presParOf" srcId="{23A430D5-23AA-4B8B-8F13-0A4F8043709C}" destId="{61402F81-C5E6-4991-9A82-FC2052371044}" srcOrd="1" destOrd="0" presId="urn:microsoft.com/office/officeart/2017/3/layout/HorizontalPathTimeline"/>
    <dgm:cxn modelId="{24F6D557-4E5B-47AF-907A-4AEFDC6F9ACB}" type="presParOf" srcId="{61402F81-C5E6-4991-9A82-FC2052371044}" destId="{74EE5ADD-DF7A-4A9F-8EEE-C6046302A41A}" srcOrd="0" destOrd="0" presId="urn:microsoft.com/office/officeart/2017/3/layout/HorizontalPathTimeline"/>
    <dgm:cxn modelId="{F44E3510-0DBA-461A-97A2-5A5A1B2A4665}" type="presParOf" srcId="{61402F81-C5E6-4991-9A82-FC2052371044}" destId="{DE505085-486B-402E-8BE6-F955585B0B59}" srcOrd="1" destOrd="0" presId="urn:microsoft.com/office/officeart/2017/3/layout/HorizontalPathTimeline"/>
    <dgm:cxn modelId="{483D77A7-4CF7-4274-97BA-8265A30F169F}" type="presParOf" srcId="{23A430D5-23AA-4B8B-8F13-0A4F8043709C}" destId="{D5B8CF9C-276C-455B-9FBB-1C1A44957F35}" srcOrd="2" destOrd="0" presId="urn:microsoft.com/office/officeart/2017/3/layout/HorizontalPathTimeline"/>
    <dgm:cxn modelId="{C4314959-9856-4933-B6F4-AD9EEA07B3B7}" type="presParOf" srcId="{23A430D5-23AA-4B8B-8F13-0A4F8043709C}" destId="{5044CF84-E538-412B-99ED-5E6B90ADD62B}" srcOrd="3" destOrd="0" presId="urn:microsoft.com/office/officeart/2017/3/layout/HorizontalPathTimeline"/>
    <dgm:cxn modelId="{79D0DC47-46F2-4F29-BF81-15B4AAB34B99}" type="presParOf" srcId="{23A430D5-23AA-4B8B-8F13-0A4F8043709C}" destId="{3308704D-F6D6-4BB4-9008-8537FE9AFAAA}" srcOrd="4" destOrd="0" presId="urn:microsoft.com/office/officeart/2017/3/layout/HorizontalPath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7E54C4-D7E2-4043-9DE6-8636359FCC79}"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GB"/>
        </a:p>
      </dgm:t>
    </dgm:pt>
    <dgm:pt modelId="{9627BBD3-3D54-4EA4-AEF1-55B3E071CD2B}">
      <dgm:prSet custT="1"/>
      <dgm:spPr/>
      <dgm:t>
        <a:bodyPr/>
        <a:lstStyle/>
        <a:p>
          <a:r>
            <a:rPr lang="en-GB" sz="2000" dirty="0"/>
            <a:t>How many ‘groups’ within my predictor variable?</a:t>
          </a:r>
        </a:p>
      </dgm:t>
    </dgm:pt>
    <dgm:pt modelId="{4139068F-625E-43C7-893A-3567DE1E3315}" type="parTrans" cxnId="{D1FC2AFD-4718-4BF7-84AF-E892D1CFB6F0}">
      <dgm:prSet/>
      <dgm:spPr/>
      <dgm:t>
        <a:bodyPr/>
        <a:lstStyle/>
        <a:p>
          <a:endParaRPr lang="en-GB"/>
        </a:p>
      </dgm:t>
    </dgm:pt>
    <dgm:pt modelId="{F231DD23-EACB-4F69-8868-7CD7204A72E1}" type="sibTrans" cxnId="{D1FC2AFD-4718-4BF7-84AF-E892D1CFB6F0}">
      <dgm:prSet/>
      <dgm:spPr/>
      <dgm:t>
        <a:bodyPr/>
        <a:lstStyle/>
        <a:p>
          <a:endParaRPr lang="en-GB"/>
        </a:p>
      </dgm:t>
    </dgm:pt>
    <dgm:pt modelId="{E976713A-875D-44F1-B267-CA27E9EDA30A}" type="pres">
      <dgm:prSet presAssocID="{3F7E54C4-D7E2-4043-9DE6-8636359FCC79}" presName="linear" presStyleCnt="0">
        <dgm:presLayoutVars>
          <dgm:animLvl val="lvl"/>
          <dgm:resizeHandles val="exact"/>
        </dgm:presLayoutVars>
      </dgm:prSet>
      <dgm:spPr/>
    </dgm:pt>
    <dgm:pt modelId="{2579E6CA-0172-4394-A6CC-1219D1D9C0E5}" type="pres">
      <dgm:prSet presAssocID="{9627BBD3-3D54-4EA4-AEF1-55B3E071CD2B}" presName="parentText" presStyleLbl="node1" presStyleIdx="0" presStyleCnt="1" custLinFactY="-25391" custLinFactNeighborX="-1502" custLinFactNeighborY="-100000">
        <dgm:presLayoutVars>
          <dgm:chMax val="0"/>
          <dgm:bulletEnabled val="1"/>
        </dgm:presLayoutVars>
      </dgm:prSet>
      <dgm:spPr/>
    </dgm:pt>
  </dgm:ptLst>
  <dgm:cxnLst>
    <dgm:cxn modelId="{78C61F06-8EA9-4576-A5A1-DAF1F170DFCE}" type="presOf" srcId="{3F7E54C4-D7E2-4043-9DE6-8636359FCC79}" destId="{E976713A-875D-44F1-B267-CA27E9EDA30A}" srcOrd="0" destOrd="0" presId="urn:microsoft.com/office/officeart/2005/8/layout/vList2"/>
    <dgm:cxn modelId="{FA6CBA2B-564A-4B81-98B6-44EB56A78F12}" type="presOf" srcId="{9627BBD3-3D54-4EA4-AEF1-55B3E071CD2B}" destId="{2579E6CA-0172-4394-A6CC-1219D1D9C0E5}" srcOrd="0" destOrd="0" presId="urn:microsoft.com/office/officeart/2005/8/layout/vList2"/>
    <dgm:cxn modelId="{D1FC2AFD-4718-4BF7-84AF-E892D1CFB6F0}" srcId="{3F7E54C4-D7E2-4043-9DE6-8636359FCC79}" destId="{9627BBD3-3D54-4EA4-AEF1-55B3E071CD2B}" srcOrd="0" destOrd="0" parTransId="{4139068F-625E-43C7-893A-3567DE1E3315}" sibTransId="{F231DD23-EACB-4F69-8868-7CD7204A72E1}"/>
    <dgm:cxn modelId="{493F3A89-914D-4FCD-BEF9-1178D0E2B70F}" type="presParOf" srcId="{E976713A-875D-44F1-B267-CA27E9EDA30A}" destId="{2579E6CA-0172-4394-A6CC-1219D1D9C0E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C207BD-A78C-4770-BB8D-4CECB00D8268}">
      <dsp:nvSpPr>
        <dsp:cNvPr id="0" name=""/>
        <dsp:cNvSpPr/>
      </dsp:nvSpPr>
      <dsp:spPr>
        <a:xfrm>
          <a:off x="429833" y="2083975"/>
          <a:ext cx="3438667" cy="438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2 Dec.</a:t>
          </a:r>
        </a:p>
      </dsp:txBody>
      <dsp:txXfrm>
        <a:off x="429833" y="2083975"/>
        <a:ext cx="3438667" cy="438527"/>
      </dsp:txXfrm>
    </dsp:sp>
    <dsp:sp modelId="{BECCE206-DAC5-4D92-8DE4-D6FF69497A81}">
      <dsp:nvSpPr>
        <dsp:cNvPr id="0" name=""/>
        <dsp:cNvSpPr/>
      </dsp:nvSpPr>
      <dsp:spPr>
        <a:xfrm>
          <a:off x="0" y="1862771"/>
          <a:ext cx="8596668" cy="15523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DA9CE0-C58A-4B9B-984F-245FF230D517}">
      <dsp:nvSpPr>
        <dsp:cNvPr id="0" name=""/>
        <dsp:cNvSpPr/>
      </dsp:nvSpPr>
      <dsp:spPr>
        <a:xfrm>
          <a:off x="257900" y="509412"/>
          <a:ext cx="3782533" cy="693627"/>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dirty="0"/>
            <a:t>Week 1: Choosing a test, R Studio Refresh, Two-Way Comparisons</a:t>
          </a:r>
        </a:p>
      </dsp:txBody>
      <dsp:txXfrm>
        <a:off x="257900" y="509412"/>
        <a:ext cx="3782533" cy="693627"/>
      </dsp:txXfrm>
    </dsp:sp>
    <dsp:sp modelId="{8ED882FC-79F8-455D-ACEB-063F8AF48ED4}">
      <dsp:nvSpPr>
        <dsp:cNvPr id="0" name=""/>
        <dsp:cNvSpPr/>
      </dsp:nvSpPr>
      <dsp:spPr>
        <a:xfrm>
          <a:off x="2149167" y="1203039"/>
          <a:ext cx="0" cy="659731"/>
        </a:xfrm>
        <a:prstGeom prst="line">
          <a:avLst/>
        </a:prstGeom>
        <a:solidFill>
          <a:schemeClr val="accent1">
            <a:hueOff val="0"/>
            <a:satOff val="0"/>
            <a:lumOff val="0"/>
            <a:alphaOff val="0"/>
          </a:schemeClr>
        </a:solidFill>
        <a:ln w="6350" cap="rnd" cmpd="sng" algn="ctr">
          <a:solidFill>
            <a:schemeClr val="accent1">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76B18EEC-07DC-49D4-9759-75FD4D65C842}">
      <dsp:nvSpPr>
        <dsp:cNvPr id="0" name=""/>
        <dsp:cNvSpPr/>
      </dsp:nvSpPr>
      <dsp:spPr>
        <a:xfrm>
          <a:off x="2579000" y="1358270"/>
          <a:ext cx="3438667" cy="438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9 Dec.</a:t>
          </a:r>
        </a:p>
      </dsp:txBody>
      <dsp:txXfrm>
        <a:off x="2579000" y="1358270"/>
        <a:ext cx="3438667" cy="438527"/>
      </dsp:txXfrm>
    </dsp:sp>
    <dsp:sp modelId="{D613770F-8151-4010-AB24-7401511C6997}">
      <dsp:nvSpPr>
        <dsp:cNvPr id="0" name=""/>
        <dsp:cNvSpPr/>
      </dsp:nvSpPr>
      <dsp:spPr>
        <a:xfrm>
          <a:off x="2407067" y="2677733"/>
          <a:ext cx="3782533" cy="693627"/>
        </a:xfrm>
        <a:prstGeom prst="rect">
          <a:avLst/>
        </a:prstGeom>
        <a:solidFill>
          <a:srgbClr val="FFFF00">
            <a:alpha val="90000"/>
          </a:srgb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dirty="0"/>
            <a:t>Week 2: Multiple comparisons and post-hoc tests</a:t>
          </a:r>
        </a:p>
      </dsp:txBody>
      <dsp:txXfrm>
        <a:off x="2407067" y="2677733"/>
        <a:ext cx="3782533" cy="693627"/>
      </dsp:txXfrm>
    </dsp:sp>
    <dsp:sp modelId="{E7BD588F-5575-43C9-9C87-1C07D50A6C0F}">
      <dsp:nvSpPr>
        <dsp:cNvPr id="0" name=""/>
        <dsp:cNvSpPr/>
      </dsp:nvSpPr>
      <dsp:spPr>
        <a:xfrm>
          <a:off x="4298334" y="2018001"/>
          <a:ext cx="0" cy="659731"/>
        </a:xfrm>
        <a:prstGeom prst="line">
          <a:avLst/>
        </a:prstGeom>
        <a:solidFill>
          <a:schemeClr val="accent1">
            <a:hueOff val="0"/>
            <a:satOff val="0"/>
            <a:lumOff val="0"/>
            <a:alphaOff val="0"/>
          </a:schemeClr>
        </a:solidFill>
        <a:ln w="6350" cap="rnd" cmpd="sng" algn="ctr">
          <a:solidFill>
            <a:schemeClr val="accent1">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1DEC7BA2-2CEF-4E67-88F1-441D78833CF9}">
      <dsp:nvSpPr>
        <dsp:cNvPr id="0" name=""/>
        <dsp:cNvSpPr/>
      </dsp:nvSpPr>
      <dsp:spPr>
        <a:xfrm>
          <a:off x="2100657" y="1891876"/>
          <a:ext cx="97019" cy="97019"/>
        </a:xfrm>
        <a:prstGeom prst="ellipse">
          <a:avLst/>
        </a:prstGeom>
        <a:solidFill>
          <a:schemeClr val="lt1">
            <a:alpha val="90000"/>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dsp:style>
    </dsp:sp>
    <dsp:sp modelId="{E5DF3D7A-DEBB-4676-B2D1-CD58A7DBEC37}">
      <dsp:nvSpPr>
        <dsp:cNvPr id="0" name=""/>
        <dsp:cNvSpPr/>
      </dsp:nvSpPr>
      <dsp:spPr>
        <a:xfrm>
          <a:off x="4249824" y="1891876"/>
          <a:ext cx="97019" cy="97019"/>
        </a:xfrm>
        <a:prstGeom prst="ellipse">
          <a:avLst/>
        </a:prstGeom>
        <a:solidFill>
          <a:schemeClr val="lt1">
            <a:alpha val="90000"/>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dsp:style>
    </dsp:sp>
    <dsp:sp modelId="{49C6D71D-D1B2-4035-A84F-C426C06336D6}">
      <dsp:nvSpPr>
        <dsp:cNvPr id="0" name=""/>
        <dsp:cNvSpPr/>
      </dsp:nvSpPr>
      <dsp:spPr>
        <a:xfrm>
          <a:off x="4728167" y="2083975"/>
          <a:ext cx="3438667" cy="438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16 Dec.</a:t>
          </a:r>
        </a:p>
      </dsp:txBody>
      <dsp:txXfrm>
        <a:off x="4728167" y="2083975"/>
        <a:ext cx="3438667" cy="438527"/>
      </dsp:txXfrm>
    </dsp:sp>
    <dsp:sp modelId="{74EE5ADD-DF7A-4A9F-8EEE-C6046302A41A}">
      <dsp:nvSpPr>
        <dsp:cNvPr id="0" name=""/>
        <dsp:cNvSpPr/>
      </dsp:nvSpPr>
      <dsp:spPr>
        <a:xfrm>
          <a:off x="4556234" y="509412"/>
          <a:ext cx="3782533" cy="693627"/>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dirty="0"/>
            <a:t>Week 3: Correlation and Regression analysis</a:t>
          </a:r>
        </a:p>
      </dsp:txBody>
      <dsp:txXfrm>
        <a:off x="4556234" y="509412"/>
        <a:ext cx="3782533" cy="693627"/>
      </dsp:txXfrm>
    </dsp:sp>
    <dsp:sp modelId="{D5B8CF9C-276C-455B-9FBB-1C1A44957F35}">
      <dsp:nvSpPr>
        <dsp:cNvPr id="0" name=""/>
        <dsp:cNvSpPr/>
      </dsp:nvSpPr>
      <dsp:spPr>
        <a:xfrm>
          <a:off x="6447501" y="1203039"/>
          <a:ext cx="0" cy="659731"/>
        </a:xfrm>
        <a:prstGeom prst="line">
          <a:avLst/>
        </a:prstGeom>
        <a:solidFill>
          <a:schemeClr val="accent1">
            <a:hueOff val="0"/>
            <a:satOff val="0"/>
            <a:lumOff val="0"/>
            <a:alphaOff val="0"/>
          </a:schemeClr>
        </a:solidFill>
        <a:ln w="6350" cap="rnd" cmpd="sng" algn="ctr">
          <a:solidFill>
            <a:schemeClr val="accent1">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5044CF84-E538-412B-99ED-5E6B90ADD62B}">
      <dsp:nvSpPr>
        <dsp:cNvPr id="0" name=""/>
        <dsp:cNvSpPr/>
      </dsp:nvSpPr>
      <dsp:spPr>
        <a:xfrm>
          <a:off x="6398991" y="1891876"/>
          <a:ext cx="97019" cy="97019"/>
        </a:xfrm>
        <a:prstGeom prst="ellipse">
          <a:avLst/>
        </a:prstGeom>
        <a:solidFill>
          <a:schemeClr val="lt1">
            <a:alpha val="90000"/>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9E6CA-0172-4394-A6CC-1219D1D9C0E5}">
      <dsp:nvSpPr>
        <dsp:cNvPr id="0" name=""/>
        <dsp:cNvSpPr/>
      </dsp:nvSpPr>
      <dsp:spPr>
        <a:xfrm>
          <a:off x="0" y="0"/>
          <a:ext cx="6089225" cy="108576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How many ‘groups’ within my predictor variable?</a:t>
          </a:r>
        </a:p>
      </dsp:txBody>
      <dsp:txXfrm>
        <a:off x="53002" y="53002"/>
        <a:ext cx="5983221" cy="979756"/>
      </dsp:txXfrm>
    </dsp:sp>
  </dsp:spTree>
</dsp:drawing>
</file>

<file path=ppt/diagrams/layout1.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GB"/>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0FDE399-7AD8-4AE4-A6BD-FF640DE087AF}" type="datetimeFigureOut">
              <a:rPr lang="en-GB" smtClean="0"/>
              <a:t>09/12/2025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3E3E12-DEE1-4F91-94AD-849BA0EE0849}" type="slidenum">
              <a:rPr lang="en-GB" smtClean="0"/>
              <a:t>‹#›</a:t>
            </a:fld>
            <a:endParaRPr lang="en-GB"/>
          </a:p>
        </p:txBody>
      </p:sp>
    </p:spTree>
    <p:extLst>
      <p:ext uri="{BB962C8B-B14F-4D97-AF65-F5344CB8AC3E}">
        <p14:creationId xmlns:p14="http://schemas.microsoft.com/office/powerpoint/2010/main" val="280761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0FDE399-7AD8-4AE4-A6BD-FF640DE087AF}" type="datetimeFigureOut">
              <a:rPr lang="en-GB" smtClean="0"/>
              <a:t>09/12/2025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3E3E12-DEE1-4F91-94AD-849BA0EE0849}" type="slidenum">
              <a:rPr lang="en-GB" smtClean="0"/>
              <a:t>‹#›</a:t>
            </a:fld>
            <a:endParaRPr lang="en-GB"/>
          </a:p>
        </p:txBody>
      </p:sp>
    </p:spTree>
    <p:extLst>
      <p:ext uri="{BB962C8B-B14F-4D97-AF65-F5344CB8AC3E}">
        <p14:creationId xmlns:p14="http://schemas.microsoft.com/office/powerpoint/2010/main" val="2568543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0FDE399-7AD8-4AE4-A6BD-FF640DE087AF}" type="datetimeFigureOut">
              <a:rPr lang="en-GB" smtClean="0"/>
              <a:t>09/12/2025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3E3E12-DEE1-4F91-94AD-849BA0EE0849}"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874874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0FDE399-7AD8-4AE4-A6BD-FF640DE087AF}" type="datetimeFigureOut">
              <a:rPr lang="en-GB" smtClean="0"/>
              <a:t>09/12/2025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3E3E12-DEE1-4F91-94AD-849BA0EE0849}" type="slidenum">
              <a:rPr lang="en-GB" smtClean="0"/>
              <a:t>‹#›</a:t>
            </a:fld>
            <a:endParaRPr lang="en-GB"/>
          </a:p>
        </p:txBody>
      </p:sp>
    </p:spTree>
    <p:extLst>
      <p:ext uri="{BB962C8B-B14F-4D97-AF65-F5344CB8AC3E}">
        <p14:creationId xmlns:p14="http://schemas.microsoft.com/office/powerpoint/2010/main" val="925250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0FDE399-7AD8-4AE4-A6BD-FF640DE087AF}" type="datetimeFigureOut">
              <a:rPr lang="en-GB" smtClean="0"/>
              <a:t>09/12/2025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3E3E12-DEE1-4F91-94AD-849BA0EE0849}"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39883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0FDE399-7AD8-4AE4-A6BD-FF640DE087AF}" type="datetimeFigureOut">
              <a:rPr lang="en-GB" smtClean="0"/>
              <a:t>09/12/2025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3E3E12-DEE1-4F91-94AD-849BA0EE0849}" type="slidenum">
              <a:rPr lang="en-GB" smtClean="0"/>
              <a:t>‹#›</a:t>
            </a:fld>
            <a:endParaRPr lang="en-GB"/>
          </a:p>
        </p:txBody>
      </p:sp>
    </p:spTree>
    <p:extLst>
      <p:ext uri="{BB962C8B-B14F-4D97-AF65-F5344CB8AC3E}">
        <p14:creationId xmlns:p14="http://schemas.microsoft.com/office/powerpoint/2010/main" val="3805789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0FDE399-7AD8-4AE4-A6BD-FF640DE087AF}" type="datetimeFigureOut">
              <a:rPr lang="en-GB" smtClean="0"/>
              <a:t>09/12/2025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3E3E12-DEE1-4F91-94AD-849BA0EE0849}" type="slidenum">
              <a:rPr lang="en-GB" smtClean="0"/>
              <a:t>‹#›</a:t>
            </a:fld>
            <a:endParaRPr lang="en-GB"/>
          </a:p>
        </p:txBody>
      </p:sp>
    </p:spTree>
    <p:extLst>
      <p:ext uri="{BB962C8B-B14F-4D97-AF65-F5344CB8AC3E}">
        <p14:creationId xmlns:p14="http://schemas.microsoft.com/office/powerpoint/2010/main" val="591960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0FDE399-7AD8-4AE4-A6BD-FF640DE087AF}" type="datetimeFigureOut">
              <a:rPr lang="en-GB" smtClean="0"/>
              <a:t>09/12/2025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3E3E12-DEE1-4F91-94AD-849BA0EE0849}" type="slidenum">
              <a:rPr lang="en-GB" smtClean="0"/>
              <a:t>‹#›</a:t>
            </a:fld>
            <a:endParaRPr lang="en-GB"/>
          </a:p>
        </p:txBody>
      </p:sp>
    </p:spTree>
    <p:extLst>
      <p:ext uri="{BB962C8B-B14F-4D97-AF65-F5344CB8AC3E}">
        <p14:creationId xmlns:p14="http://schemas.microsoft.com/office/powerpoint/2010/main" val="3148241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0FDE399-7AD8-4AE4-A6BD-FF640DE087AF}" type="datetimeFigureOut">
              <a:rPr lang="en-GB" smtClean="0"/>
              <a:t>09/12/2025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3E3E12-DEE1-4F91-94AD-849BA0EE0849}" type="slidenum">
              <a:rPr lang="en-GB" smtClean="0"/>
              <a:t>‹#›</a:t>
            </a:fld>
            <a:endParaRPr lang="en-GB"/>
          </a:p>
        </p:txBody>
      </p:sp>
    </p:spTree>
    <p:extLst>
      <p:ext uri="{BB962C8B-B14F-4D97-AF65-F5344CB8AC3E}">
        <p14:creationId xmlns:p14="http://schemas.microsoft.com/office/powerpoint/2010/main" val="295942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0FDE399-7AD8-4AE4-A6BD-FF640DE087AF}" type="datetimeFigureOut">
              <a:rPr lang="en-GB" smtClean="0"/>
              <a:t>09/12/2025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3E3E12-DEE1-4F91-94AD-849BA0EE0849}" type="slidenum">
              <a:rPr lang="en-GB" smtClean="0"/>
              <a:t>‹#›</a:t>
            </a:fld>
            <a:endParaRPr lang="en-GB"/>
          </a:p>
        </p:txBody>
      </p:sp>
    </p:spTree>
    <p:extLst>
      <p:ext uri="{BB962C8B-B14F-4D97-AF65-F5344CB8AC3E}">
        <p14:creationId xmlns:p14="http://schemas.microsoft.com/office/powerpoint/2010/main" val="2339765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0FDE399-7AD8-4AE4-A6BD-FF640DE087AF}" type="datetimeFigureOut">
              <a:rPr lang="en-GB" smtClean="0"/>
              <a:t>09/12/2025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3E3E12-DEE1-4F91-94AD-849BA0EE0849}" type="slidenum">
              <a:rPr lang="en-GB" smtClean="0"/>
              <a:t>‹#›</a:t>
            </a:fld>
            <a:endParaRPr lang="en-GB"/>
          </a:p>
        </p:txBody>
      </p:sp>
    </p:spTree>
    <p:extLst>
      <p:ext uri="{BB962C8B-B14F-4D97-AF65-F5344CB8AC3E}">
        <p14:creationId xmlns:p14="http://schemas.microsoft.com/office/powerpoint/2010/main" val="3892097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0FDE399-7AD8-4AE4-A6BD-FF640DE087AF}" type="datetimeFigureOut">
              <a:rPr lang="en-GB" smtClean="0"/>
              <a:t>09/12/2025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13E3E12-DEE1-4F91-94AD-849BA0EE0849}" type="slidenum">
              <a:rPr lang="en-GB" smtClean="0"/>
              <a:t>‹#›</a:t>
            </a:fld>
            <a:endParaRPr lang="en-GB"/>
          </a:p>
        </p:txBody>
      </p:sp>
    </p:spTree>
    <p:extLst>
      <p:ext uri="{BB962C8B-B14F-4D97-AF65-F5344CB8AC3E}">
        <p14:creationId xmlns:p14="http://schemas.microsoft.com/office/powerpoint/2010/main" val="4109783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0FDE399-7AD8-4AE4-A6BD-FF640DE087AF}" type="datetimeFigureOut">
              <a:rPr lang="en-GB" smtClean="0"/>
              <a:t>09/12/2025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13E3E12-DEE1-4F91-94AD-849BA0EE0849}" type="slidenum">
              <a:rPr lang="en-GB" smtClean="0"/>
              <a:t>‹#›</a:t>
            </a:fld>
            <a:endParaRPr lang="en-GB"/>
          </a:p>
        </p:txBody>
      </p:sp>
    </p:spTree>
    <p:extLst>
      <p:ext uri="{BB962C8B-B14F-4D97-AF65-F5344CB8AC3E}">
        <p14:creationId xmlns:p14="http://schemas.microsoft.com/office/powerpoint/2010/main" val="3344896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FDE399-7AD8-4AE4-A6BD-FF640DE087AF}" type="datetimeFigureOut">
              <a:rPr lang="en-GB" smtClean="0"/>
              <a:t>09/12/2025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13E3E12-DEE1-4F91-94AD-849BA0EE0849}" type="slidenum">
              <a:rPr lang="en-GB" smtClean="0"/>
              <a:t>‹#›</a:t>
            </a:fld>
            <a:endParaRPr lang="en-GB"/>
          </a:p>
        </p:txBody>
      </p:sp>
    </p:spTree>
    <p:extLst>
      <p:ext uri="{BB962C8B-B14F-4D97-AF65-F5344CB8AC3E}">
        <p14:creationId xmlns:p14="http://schemas.microsoft.com/office/powerpoint/2010/main" val="3343292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GB"/>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0FDE399-7AD8-4AE4-A6BD-FF640DE087AF}" type="datetimeFigureOut">
              <a:rPr lang="en-GB" smtClean="0"/>
              <a:t>09/12/2025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3E3E12-DEE1-4F91-94AD-849BA0EE0849}" type="slidenum">
              <a:rPr lang="en-GB" smtClean="0"/>
              <a:t>‹#›</a:t>
            </a:fld>
            <a:endParaRPr lang="en-GB"/>
          </a:p>
        </p:txBody>
      </p:sp>
    </p:spTree>
    <p:extLst>
      <p:ext uri="{BB962C8B-B14F-4D97-AF65-F5344CB8AC3E}">
        <p14:creationId xmlns:p14="http://schemas.microsoft.com/office/powerpoint/2010/main" val="4175805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0FDE399-7AD8-4AE4-A6BD-FF640DE087AF}" type="datetimeFigureOut">
              <a:rPr lang="en-GB" smtClean="0"/>
              <a:t>09/12/2025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3E3E12-DEE1-4F91-94AD-849BA0EE0849}" type="slidenum">
              <a:rPr lang="en-GB" smtClean="0"/>
              <a:t>‹#›</a:t>
            </a:fld>
            <a:endParaRPr lang="en-GB"/>
          </a:p>
        </p:txBody>
      </p:sp>
    </p:spTree>
    <p:extLst>
      <p:ext uri="{BB962C8B-B14F-4D97-AF65-F5344CB8AC3E}">
        <p14:creationId xmlns:p14="http://schemas.microsoft.com/office/powerpoint/2010/main" val="2928052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0FDE399-7AD8-4AE4-A6BD-FF640DE087AF}" type="datetimeFigureOut">
              <a:rPr lang="en-GB" smtClean="0"/>
              <a:t>09/12/2025</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13E3E12-DEE1-4F91-94AD-849BA0EE0849}" type="slidenum">
              <a:rPr lang="en-GB" smtClean="0"/>
              <a:t>‹#›</a:t>
            </a:fld>
            <a:endParaRPr lang="en-GB"/>
          </a:p>
        </p:txBody>
      </p:sp>
    </p:spTree>
    <p:extLst>
      <p:ext uri="{BB962C8B-B14F-4D97-AF65-F5344CB8AC3E}">
        <p14:creationId xmlns:p14="http://schemas.microsoft.com/office/powerpoint/2010/main" val="15139083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Layout" Target="../diagrams/layout2.xml"/><Relationship Id="rId7" Type="http://schemas.openxmlformats.org/officeDocument/2006/relationships/image" Target="../media/image10.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A5F35-D11A-2BC2-62B7-32F9481D6A0F}"/>
              </a:ext>
            </a:extLst>
          </p:cNvPr>
          <p:cNvSpPr>
            <a:spLocks noGrp="1"/>
          </p:cNvSpPr>
          <p:nvPr>
            <p:ph type="ctrTitle"/>
          </p:nvPr>
        </p:nvSpPr>
        <p:spPr/>
        <p:txBody>
          <a:bodyPr/>
          <a:lstStyle/>
          <a:p>
            <a:r>
              <a:rPr lang="en-GB" dirty="0"/>
              <a:t>AAB Data Analysis</a:t>
            </a:r>
          </a:p>
        </p:txBody>
      </p:sp>
      <p:sp>
        <p:nvSpPr>
          <p:cNvPr id="3" name="Subtitle 2">
            <a:extLst>
              <a:ext uri="{FF2B5EF4-FFF2-40B4-BE49-F238E27FC236}">
                <a16:creationId xmlns:a16="http://schemas.microsoft.com/office/drawing/2014/main" id="{2FA5E612-8FC5-4D2E-2951-47CD6D9FDA00}"/>
              </a:ext>
            </a:extLst>
          </p:cNvPr>
          <p:cNvSpPr>
            <a:spLocks noGrp="1"/>
          </p:cNvSpPr>
          <p:nvPr>
            <p:ph type="subTitle" idx="1"/>
          </p:nvPr>
        </p:nvSpPr>
        <p:spPr/>
        <p:txBody>
          <a:bodyPr/>
          <a:lstStyle/>
          <a:p>
            <a:r>
              <a:rPr lang="en-GB" dirty="0"/>
              <a:t>Week 2</a:t>
            </a:r>
          </a:p>
        </p:txBody>
      </p:sp>
    </p:spTree>
    <p:extLst>
      <p:ext uri="{BB962C8B-B14F-4D97-AF65-F5344CB8AC3E}">
        <p14:creationId xmlns:p14="http://schemas.microsoft.com/office/powerpoint/2010/main" val="121006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767C1-B69B-7DC9-FDC1-DA895BB89283}"/>
              </a:ext>
            </a:extLst>
          </p:cNvPr>
          <p:cNvSpPr>
            <a:spLocks noGrp="1"/>
          </p:cNvSpPr>
          <p:nvPr>
            <p:ph type="title"/>
          </p:nvPr>
        </p:nvSpPr>
        <p:spPr/>
        <p:txBody>
          <a:bodyPr/>
          <a:lstStyle/>
          <a:p>
            <a:r>
              <a:rPr lang="en-GB" dirty="0"/>
              <a:t>So far, we have focused on running two-way comparison tests </a:t>
            </a:r>
          </a:p>
        </p:txBody>
      </p:sp>
      <p:pic>
        <p:nvPicPr>
          <p:cNvPr id="4" name="Graphic 3" descr="Snake outline">
            <a:extLst>
              <a:ext uri="{FF2B5EF4-FFF2-40B4-BE49-F238E27FC236}">
                <a16:creationId xmlns:a16="http://schemas.microsoft.com/office/drawing/2014/main" id="{87E64BF1-E341-2071-3220-A153BB804B2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1926772" y="2359927"/>
            <a:ext cx="1360714" cy="1360714"/>
          </a:xfrm>
          <a:prstGeom prst="rect">
            <a:avLst/>
          </a:prstGeom>
        </p:spPr>
      </p:pic>
      <p:sp>
        <p:nvSpPr>
          <p:cNvPr id="5" name="TextBox 4">
            <a:extLst>
              <a:ext uri="{FF2B5EF4-FFF2-40B4-BE49-F238E27FC236}">
                <a16:creationId xmlns:a16="http://schemas.microsoft.com/office/drawing/2014/main" id="{37534DAE-9A14-AC9B-10FD-55B547EE15A1}"/>
              </a:ext>
            </a:extLst>
          </p:cNvPr>
          <p:cNvSpPr txBox="1"/>
          <p:nvPr/>
        </p:nvSpPr>
        <p:spPr>
          <a:xfrm>
            <a:off x="3396341" y="2809450"/>
            <a:ext cx="6389915" cy="461665"/>
          </a:xfrm>
          <a:prstGeom prst="rect">
            <a:avLst/>
          </a:prstGeom>
          <a:noFill/>
        </p:spPr>
        <p:txBody>
          <a:bodyPr wrap="square" rtlCol="0">
            <a:spAutoFit/>
          </a:bodyPr>
          <a:lstStyle/>
          <a:p>
            <a:r>
              <a:rPr lang="en-GB" sz="2400" dirty="0"/>
              <a:t>Snake species = Copperhead or Rattlesnake</a:t>
            </a:r>
          </a:p>
        </p:txBody>
      </p:sp>
      <p:sp>
        <p:nvSpPr>
          <p:cNvPr id="6" name="Title 1">
            <a:extLst>
              <a:ext uri="{FF2B5EF4-FFF2-40B4-BE49-F238E27FC236}">
                <a16:creationId xmlns:a16="http://schemas.microsoft.com/office/drawing/2014/main" id="{5037581E-3BDB-0FB4-7BE6-A82F9DF91C3E}"/>
              </a:ext>
            </a:extLst>
          </p:cNvPr>
          <p:cNvSpPr txBox="1">
            <a:spLocks/>
          </p:cNvSpPr>
          <p:nvPr/>
        </p:nvSpPr>
        <p:spPr>
          <a:xfrm>
            <a:off x="557591" y="4150165"/>
            <a:ext cx="8596668" cy="218802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3200" dirty="0">
                <a:solidFill>
                  <a:schemeClr val="tx1"/>
                </a:solidFill>
              </a:rPr>
              <a:t>You choose and run the correct stats. test, and you know that if the p-value is significant, there is a significant difference between the </a:t>
            </a:r>
            <a:r>
              <a:rPr lang="en-GB" sz="3200" dirty="0">
                <a:solidFill>
                  <a:schemeClr val="tx1"/>
                </a:solidFill>
                <a:highlight>
                  <a:srgbClr val="FFFF00"/>
                </a:highlight>
              </a:rPr>
              <a:t>two groups</a:t>
            </a:r>
          </a:p>
        </p:txBody>
      </p:sp>
    </p:spTree>
    <p:extLst>
      <p:ext uri="{BB962C8B-B14F-4D97-AF65-F5344CB8AC3E}">
        <p14:creationId xmlns:p14="http://schemas.microsoft.com/office/powerpoint/2010/main" val="180553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594C4-1806-C65D-2387-7C24F8D8755C}"/>
            </a:ext>
          </a:extLst>
        </p:cNvPr>
        <p:cNvGrpSpPr/>
        <p:nvPr/>
      </p:nvGrpSpPr>
      <p:grpSpPr>
        <a:xfrm>
          <a:off x="0" y="0"/>
          <a:ext cx="0" cy="0"/>
          <a:chOff x="0" y="0"/>
          <a:chExt cx="0" cy="0"/>
        </a:xfrm>
      </p:grpSpPr>
      <p:graphicFrame>
        <p:nvGraphicFramePr>
          <p:cNvPr id="4" name="Content Placeholder 5">
            <a:extLst>
              <a:ext uri="{FF2B5EF4-FFF2-40B4-BE49-F238E27FC236}">
                <a16:creationId xmlns:a16="http://schemas.microsoft.com/office/drawing/2014/main" id="{F52FFB95-1A31-115D-721A-A164EE18D16A}"/>
              </a:ext>
            </a:extLst>
          </p:cNvPr>
          <p:cNvGraphicFramePr>
            <a:graphicFrameLocks/>
          </p:cNvGraphicFramePr>
          <p:nvPr>
            <p:extLst>
              <p:ext uri="{D42A27DB-BD31-4B8C-83A1-F6EECF244321}">
                <p14:modId xmlns:p14="http://schemas.microsoft.com/office/powerpoint/2010/main" val="581675581"/>
              </p:ext>
            </p:extLst>
          </p:nvPr>
        </p:nvGraphicFramePr>
        <p:xfrm>
          <a:off x="252575" y="800942"/>
          <a:ext cx="11686850" cy="4783429"/>
        </p:xfrm>
        <a:graphic>
          <a:graphicData uri="http://schemas.openxmlformats.org/drawingml/2006/table">
            <a:tbl>
              <a:tblPr>
                <a:tableStyleId>{616DA210-FB5B-4158-B5E0-FEB733F419BA}</a:tableStyleId>
              </a:tblPr>
              <a:tblGrid>
                <a:gridCol w="2853790">
                  <a:extLst>
                    <a:ext uri="{9D8B030D-6E8A-4147-A177-3AD203B41FA5}">
                      <a16:colId xmlns:a16="http://schemas.microsoft.com/office/drawing/2014/main" val="3878647008"/>
                    </a:ext>
                  </a:extLst>
                </a:gridCol>
                <a:gridCol w="2989635">
                  <a:extLst>
                    <a:ext uri="{9D8B030D-6E8A-4147-A177-3AD203B41FA5}">
                      <a16:colId xmlns:a16="http://schemas.microsoft.com/office/drawing/2014/main" val="242991095"/>
                    </a:ext>
                  </a:extLst>
                </a:gridCol>
                <a:gridCol w="2370974">
                  <a:extLst>
                    <a:ext uri="{9D8B030D-6E8A-4147-A177-3AD203B41FA5}">
                      <a16:colId xmlns:a16="http://schemas.microsoft.com/office/drawing/2014/main" val="1263806318"/>
                    </a:ext>
                  </a:extLst>
                </a:gridCol>
                <a:gridCol w="3472451">
                  <a:extLst>
                    <a:ext uri="{9D8B030D-6E8A-4147-A177-3AD203B41FA5}">
                      <a16:colId xmlns:a16="http://schemas.microsoft.com/office/drawing/2014/main" val="767244934"/>
                    </a:ext>
                  </a:extLst>
                </a:gridCol>
              </a:tblGrid>
              <a:tr h="348420">
                <a:tc>
                  <a:txBody>
                    <a:bodyPr/>
                    <a:lstStyle/>
                    <a:p>
                      <a:pPr algn="ctr" fontAlgn="b">
                        <a:buNone/>
                      </a:pPr>
                      <a:r>
                        <a:rPr lang="en-GB" sz="2000" b="1" u="none" strike="noStrike" dirty="0">
                          <a:effectLst/>
                          <a:latin typeface="+mj-lt"/>
                        </a:rPr>
                        <a:t>Testing for…?</a:t>
                      </a:r>
                      <a:endParaRPr lang="en-GB" sz="2000" b="1" i="0" u="none" strike="noStrike" dirty="0">
                        <a:solidFill>
                          <a:srgbClr val="000000"/>
                        </a:solidFill>
                        <a:effectLst/>
                        <a:latin typeface="+mj-lt"/>
                      </a:endParaRPr>
                    </a:p>
                  </a:txBody>
                  <a:tcPr marL="7620" marR="7620" marT="7620" marB="0" anchor="b">
                    <a:solidFill>
                      <a:schemeClr val="bg1"/>
                    </a:solidFill>
                  </a:tcPr>
                </a:tc>
                <a:tc>
                  <a:txBody>
                    <a:bodyPr/>
                    <a:lstStyle/>
                    <a:p>
                      <a:pPr algn="ctr" fontAlgn="b">
                        <a:buNone/>
                      </a:pPr>
                      <a:r>
                        <a:rPr lang="en-GB" sz="2000" b="1" u="none" strike="noStrike" dirty="0">
                          <a:effectLst/>
                          <a:latin typeface="+mj-lt"/>
                        </a:rPr>
                        <a:t>Study design</a:t>
                      </a:r>
                      <a:endParaRPr lang="en-GB" sz="2000" b="1" i="0" u="none" strike="noStrike" dirty="0">
                        <a:solidFill>
                          <a:srgbClr val="000000"/>
                        </a:solidFill>
                        <a:effectLst/>
                        <a:latin typeface="+mj-lt"/>
                      </a:endParaRPr>
                    </a:p>
                  </a:txBody>
                  <a:tcPr marL="7620" marR="7620" marT="7620" marB="0" anchor="b">
                    <a:solidFill>
                      <a:schemeClr val="bg1"/>
                    </a:solidFill>
                  </a:tcPr>
                </a:tc>
                <a:tc>
                  <a:txBody>
                    <a:bodyPr/>
                    <a:lstStyle/>
                    <a:p>
                      <a:pPr algn="ctr" fontAlgn="b">
                        <a:buNone/>
                      </a:pPr>
                      <a:r>
                        <a:rPr lang="en-GB" sz="2000" b="1" u="none" strike="noStrike" dirty="0">
                          <a:effectLst/>
                          <a:latin typeface="+mj-lt"/>
                        </a:rPr>
                        <a:t>How many groups?</a:t>
                      </a:r>
                      <a:endParaRPr lang="en-GB" sz="2000" b="1" i="0" u="none" strike="noStrike" dirty="0">
                        <a:solidFill>
                          <a:srgbClr val="000000"/>
                        </a:solidFill>
                        <a:effectLst/>
                        <a:latin typeface="+mj-lt"/>
                      </a:endParaRPr>
                    </a:p>
                  </a:txBody>
                  <a:tcPr marL="7620" marR="7620" marT="7620" marB="0" anchor="b">
                    <a:solidFill>
                      <a:schemeClr val="bg1"/>
                    </a:solidFill>
                  </a:tcPr>
                </a:tc>
                <a:tc>
                  <a:txBody>
                    <a:bodyPr/>
                    <a:lstStyle/>
                    <a:p>
                      <a:pPr algn="ctr" fontAlgn="b">
                        <a:buNone/>
                      </a:pPr>
                      <a:r>
                        <a:rPr lang="en-GB" sz="2000" b="1" u="none" strike="noStrike" dirty="0">
                          <a:effectLst/>
                          <a:latin typeface="+mj-lt"/>
                        </a:rPr>
                        <a:t>Inferential Test</a:t>
                      </a:r>
                      <a:endParaRPr lang="en-GB" sz="2000" b="1" i="0" u="none" strike="noStrike" dirty="0">
                        <a:solidFill>
                          <a:srgbClr val="000000"/>
                        </a:solidFill>
                        <a:effectLst/>
                        <a:latin typeface="+mj-lt"/>
                      </a:endParaRPr>
                    </a:p>
                  </a:txBody>
                  <a:tcPr marL="7620" marR="7620" marT="7620" marB="0" anchor="b">
                    <a:solidFill>
                      <a:schemeClr val="bg1"/>
                    </a:solidFill>
                  </a:tcPr>
                </a:tc>
                <a:extLst>
                  <a:ext uri="{0D108BD9-81ED-4DB2-BD59-A6C34878D82A}">
                    <a16:rowId xmlns:a16="http://schemas.microsoft.com/office/drawing/2014/main" val="710334062"/>
                  </a:ext>
                </a:extLst>
              </a:tr>
              <a:tr h="689097">
                <a:tc rowSpan="4">
                  <a:txBody>
                    <a:bodyPr/>
                    <a:lstStyle/>
                    <a:p>
                      <a:pPr algn="ctr" fontAlgn="ctr">
                        <a:buNone/>
                      </a:pPr>
                      <a:r>
                        <a:rPr lang="en-GB" sz="2000" b="1" u="none" strike="noStrike" dirty="0">
                          <a:effectLst/>
                          <a:latin typeface="+mj-lt"/>
                        </a:rPr>
                        <a:t>Difference</a:t>
                      </a:r>
                    </a:p>
                    <a:p>
                      <a:pPr algn="ctr" fontAlgn="ctr">
                        <a:buNone/>
                      </a:pPr>
                      <a:r>
                        <a:rPr lang="en-GB" sz="1600" b="0" i="1" u="none" strike="noStrike" dirty="0">
                          <a:solidFill>
                            <a:srgbClr val="000000"/>
                          </a:solidFill>
                          <a:effectLst/>
                          <a:latin typeface="+mj-lt"/>
                        </a:rPr>
                        <a:t>(independent variable is categorical)</a:t>
                      </a:r>
                    </a:p>
                    <a:p>
                      <a:pPr algn="ctr" fontAlgn="ctr">
                        <a:buNone/>
                      </a:pPr>
                      <a:endParaRPr lang="en-GB" sz="1600" b="0" i="1" u="none" strike="noStrike" dirty="0">
                        <a:solidFill>
                          <a:srgbClr val="000000"/>
                        </a:solidFill>
                        <a:effectLst/>
                        <a:latin typeface="+mj-lt"/>
                      </a:endParaRPr>
                    </a:p>
                    <a:p>
                      <a:pPr algn="ctr" fontAlgn="ctr">
                        <a:buNone/>
                      </a:pPr>
                      <a:r>
                        <a:rPr lang="en-GB" sz="1600" b="0" i="1" u="none" strike="noStrike" dirty="0">
                          <a:solidFill>
                            <a:srgbClr val="000000"/>
                          </a:solidFill>
                          <a:effectLst/>
                          <a:latin typeface="+mj-lt"/>
                        </a:rPr>
                        <a:t>We want to see if the ‘independent’ influences the ‘dependent’ variable</a:t>
                      </a:r>
                    </a:p>
                  </a:txBody>
                  <a:tcPr marL="7620" marR="7620" marT="7620" marB="0" anchor="ctr">
                    <a:solidFill>
                      <a:schemeClr val="bg1"/>
                    </a:solidFill>
                  </a:tcPr>
                </a:tc>
                <a:tc rowSpan="2">
                  <a:txBody>
                    <a:bodyPr/>
                    <a:lstStyle/>
                    <a:p>
                      <a:pPr algn="ctr" fontAlgn="ctr">
                        <a:buNone/>
                      </a:pPr>
                      <a:r>
                        <a:rPr lang="en-GB" sz="2000" u="none" strike="noStrike" dirty="0">
                          <a:effectLst/>
                          <a:latin typeface="+mj-lt"/>
                        </a:rPr>
                        <a:t>Independent groups</a:t>
                      </a:r>
                      <a:endParaRPr lang="en-GB" sz="2000" b="0" i="0" u="none" strike="noStrike" dirty="0">
                        <a:solidFill>
                          <a:srgbClr val="000000"/>
                        </a:solidFill>
                        <a:effectLst/>
                        <a:latin typeface="+mj-lt"/>
                      </a:endParaRPr>
                    </a:p>
                  </a:txBody>
                  <a:tcPr marL="7620" marR="7620" marT="7620" marB="0" anchor="ctr">
                    <a:solidFill>
                      <a:schemeClr val="bg1"/>
                    </a:solidFill>
                  </a:tcPr>
                </a:tc>
                <a:tc>
                  <a:txBody>
                    <a:bodyPr/>
                    <a:lstStyle/>
                    <a:p>
                      <a:pPr algn="ctr" fontAlgn="b">
                        <a:buNone/>
                      </a:pPr>
                      <a:r>
                        <a:rPr lang="en-GB" sz="2000" u="none" strike="noStrike" dirty="0">
                          <a:effectLst/>
                          <a:latin typeface="+mj-lt"/>
                        </a:rPr>
                        <a:t>Two</a:t>
                      </a:r>
                      <a:endParaRPr lang="en-GB" sz="2000" b="0" i="0" u="none" strike="noStrike" dirty="0">
                        <a:solidFill>
                          <a:srgbClr val="000000"/>
                        </a:solidFill>
                        <a:effectLst/>
                        <a:latin typeface="+mj-lt"/>
                      </a:endParaRPr>
                    </a:p>
                  </a:txBody>
                  <a:tcPr marL="7620" marR="7620" marT="7620" marB="0" anchor="ctr">
                    <a:solidFill>
                      <a:schemeClr val="bg1"/>
                    </a:solidFill>
                  </a:tcPr>
                </a:tc>
                <a:tc>
                  <a:txBody>
                    <a:bodyPr/>
                    <a:lstStyle/>
                    <a:p>
                      <a:pPr algn="ctr" fontAlgn="b">
                        <a:buNone/>
                      </a:pPr>
                      <a:r>
                        <a:rPr lang="en-GB" sz="2000" b="1" u="none" strike="noStrike" dirty="0">
                          <a:effectLst/>
                          <a:highlight>
                            <a:srgbClr val="FFFF00"/>
                          </a:highlight>
                          <a:latin typeface="+mj-lt"/>
                        </a:rPr>
                        <a:t>T-test</a:t>
                      </a:r>
                      <a:r>
                        <a:rPr lang="en-GB" sz="2000" u="none" strike="noStrike" dirty="0">
                          <a:effectLst/>
                          <a:latin typeface="+mj-lt"/>
                        </a:rPr>
                        <a:t> or </a:t>
                      </a:r>
                      <a:r>
                        <a:rPr lang="en-GB" sz="2000" b="1" u="none" strike="noStrike" dirty="0">
                          <a:effectLst/>
                          <a:highlight>
                            <a:srgbClr val="FF00FF"/>
                          </a:highlight>
                          <a:latin typeface="+mj-lt"/>
                        </a:rPr>
                        <a:t>Mann-Whitney</a:t>
                      </a:r>
                      <a:endParaRPr lang="en-GB" sz="2000" b="1" i="0" u="none" strike="noStrike" dirty="0">
                        <a:solidFill>
                          <a:srgbClr val="000000"/>
                        </a:solidFill>
                        <a:effectLst/>
                        <a:highlight>
                          <a:srgbClr val="FF00FF"/>
                        </a:highlight>
                        <a:latin typeface="+mj-lt"/>
                      </a:endParaRPr>
                    </a:p>
                  </a:txBody>
                  <a:tcPr marL="7620" marR="7620" marT="7620" marB="0" anchor="ctr">
                    <a:solidFill>
                      <a:schemeClr val="bg1"/>
                    </a:solidFill>
                  </a:tcPr>
                </a:tc>
                <a:extLst>
                  <a:ext uri="{0D108BD9-81ED-4DB2-BD59-A6C34878D82A}">
                    <a16:rowId xmlns:a16="http://schemas.microsoft.com/office/drawing/2014/main" val="3681969255"/>
                  </a:ext>
                </a:extLst>
              </a:tr>
              <a:tr h="518758">
                <a:tc vMerge="1">
                  <a:txBody>
                    <a:bodyPr/>
                    <a:lstStyle/>
                    <a:p>
                      <a:endParaRPr lang="en-GB"/>
                    </a:p>
                  </a:txBody>
                  <a:tcPr/>
                </a:tc>
                <a:tc vMerge="1">
                  <a:txBody>
                    <a:bodyPr/>
                    <a:lstStyle/>
                    <a:p>
                      <a:endParaRPr lang="en-GB"/>
                    </a:p>
                  </a:txBody>
                  <a:tcPr/>
                </a:tc>
                <a:tc>
                  <a:txBody>
                    <a:bodyPr/>
                    <a:lstStyle/>
                    <a:p>
                      <a:pPr algn="ctr" fontAlgn="b">
                        <a:buNone/>
                      </a:pPr>
                      <a:r>
                        <a:rPr lang="en-GB" sz="2000" u="none" strike="noStrike" dirty="0">
                          <a:effectLst/>
                          <a:latin typeface="+mj-lt"/>
                        </a:rPr>
                        <a:t>More than two</a:t>
                      </a:r>
                      <a:endParaRPr lang="en-GB" sz="2000" b="0" i="0" u="none" strike="noStrike" dirty="0">
                        <a:solidFill>
                          <a:srgbClr val="000000"/>
                        </a:solidFill>
                        <a:effectLst/>
                        <a:latin typeface="+mj-lt"/>
                      </a:endParaRPr>
                    </a:p>
                  </a:txBody>
                  <a:tcPr marL="7620" marR="7620" marT="7620" marB="0" anchor="ctr">
                    <a:solidFill>
                      <a:schemeClr val="bg1"/>
                    </a:solidFill>
                  </a:tcPr>
                </a:tc>
                <a:tc>
                  <a:txBody>
                    <a:bodyPr/>
                    <a:lstStyle/>
                    <a:p>
                      <a:pPr algn="ctr" fontAlgn="b">
                        <a:buNone/>
                      </a:pPr>
                      <a:r>
                        <a:rPr lang="en-GB" sz="2000" b="1" u="none" strike="noStrike" dirty="0">
                          <a:effectLst/>
                          <a:highlight>
                            <a:srgbClr val="FFFF00"/>
                          </a:highlight>
                          <a:latin typeface="+mj-lt"/>
                        </a:rPr>
                        <a:t>ANOVA</a:t>
                      </a:r>
                      <a:r>
                        <a:rPr lang="en-GB" sz="2000" u="none" strike="noStrike" dirty="0">
                          <a:effectLst/>
                          <a:latin typeface="+mj-lt"/>
                        </a:rPr>
                        <a:t> or </a:t>
                      </a:r>
                      <a:r>
                        <a:rPr lang="en-GB" sz="2000" b="1" u="none" strike="noStrike" dirty="0">
                          <a:effectLst/>
                          <a:highlight>
                            <a:srgbClr val="FF00FF"/>
                          </a:highlight>
                          <a:latin typeface="+mj-lt"/>
                        </a:rPr>
                        <a:t>Kruskal-Wallis</a:t>
                      </a:r>
                      <a:endParaRPr lang="en-GB" sz="2000" b="1" i="0" u="none" strike="noStrike" dirty="0">
                        <a:solidFill>
                          <a:srgbClr val="000000"/>
                        </a:solidFill>
                        <a:effectLst/>
                        <a:highlight>
                          <a:srgbClr val="FF00FF"/>
                        </a:highlight>
                        <a:latin typeface="+mj-lt"/>
                      </a:endParaRPr>
                    </a:p>
                  </a:txBody>
                  <a:tcPr marL="7620" marR="7620" marT="7620" marB="0" anchor="ctr">
                    <a:solidFill>
                      <a:schemeClr val="bg1"/>
                    </a:solidFill>
                  </a:tcPr>
                </a:tc>
                <a:extLst>
                  <a:ext uri="{0D108BD9-81ED-4DB2-BD59-A6C34878D82A}">
                    <a16:rowId xmlns:a16="http://schemas.microsoft.com/office/drawing/2014/main" val="3852506692"/>
                  </a:ext>
                </a:extLst>
              </a:tr>
              <a:tr h="348420">
                <a:tc vMerge="1">
                  <a:txBody>
                    <a:bodyPr/>
                    <a:lstStyle/>
                    <a:p>
                      <a:endParaRPr lang="en-GB"/>
                    </a:p>
                  </a:txBody>
                  <a:tcPr/>
                </a:tc>
                <a:tc rowSpan="2">
                  <a:txBody>
                    <a:bodyPr/>
                    <a:lstStyle/>
                    <a:p>
                      <a:pPr algn="ctr" fontAlgn="ctr">
                        <a:buNone/>
                      </a:pPr>
                      <a:r>
                        <a:rPr lang="en-GB" sz="2000" u="none" strike="noStrike" dirty="0">
                          <a:effectLst/>
                          <a:latin typeface="+mj-lt"/>
                        </a:rPr>
                        <a:t>Repeated Measures</a:t>
                      </a:r>
                      <a:endParaRPr lang="en-GB" sz="2000" b="0" i="0" u="none" strike="noStrike" dirty="0">
                        <a:solidFill>
                          <a:srgbClr val="000000"/>
                        </a:solidFill>
                        <a:effectLst/>
                        <a:latin typeface="+mj-lt"/>
                      </a:endParaRPr>
                    </a:p>
                  </a:txBody>
                  <a:tcPr marL="7620" marR="7620" marT="7620" marB="0" anchor="ctr">
                    <a:solidFill>
                      <a:schemeClr val="bg1"/>
                    </a:solidFill>
                  </a:tcPr>
                </a:tc>
                <a:tc>
                  <a:txBody>
                    <a:bodyPr/>
                    <a:lstStyle/>
                    <a:p>
                      <a:pPr algn="ctr" fontAlgn="b">
                        <a:buNone/>
                      </a:pPr>
                      <a:r>
                        <a:rPr lang="en-GB" sz="2000" u="none" strike="noStrike" dirty="0">
                          <a:effectLst/>
                          <a:latin typeface="+mj-lt"/>
                        </a:rPr>
                        <a:t>Two</a:t>
                      </a:r>
                      <a:endParaRPr lang="en-GB" sz="2000" b="0" i="0" u="none" strike="noStrike" dirty="0">
                        <a:solidFill>
                          <a:srgbClr val="000000"/>
                        </a:solidFill>
                        <a:effectLst/>
                        <a:latin typeface="+mj-lt"/>
                      </a:endParaRPr>
                    </a:p>
                  </a:txBody>
                  <a:tcPr marL="7620" marR="7620" marT="7620" marB="0" anchor="ctr">
                    <a:solidFill>
                      <a:schemeClr val="bg1"/>
                    </a:solidFill>
                  </a:tcPr>
                </a:tc>
                <a:tc>
                  <a:txBody>
                    <a:bodyPr/>
                    <a:lstStyle/>
                    <a:p>
                      <a:pPr algn="ctr" fontAlgn="b">
                        <a:buNone/>
                      </a:pPr>
                      <a:r>
                        <a:rPr lang="en-GB" sz="2000" b="1" u="none" strike="noStrike" dirty="0">
                          <a:effectLst/>
                          <a:highlight>
                            <a:srgbClr val="FFFF00"/>
                          </a:highlight>
                          <a:latin typeface="+mj-lt"/>
                        </a:rPr>
                        <a:t>Paired T-test </a:t>
                      </a:r>
                      <a:r>
                        <a:rPr lang="en-GB" sz="2000" u="none" strike="noStrike" dirty="0">
                          <a:effectLst/>
                          <a:latin typeface="+mj-lt"/>
                        </a:rPr>
                        <a:t>or </a:t>
                      </a:r>
                      <a:r>
                        <a:rPr lang="en-GB" sz="2000" b="1" u="none" strike="noStrike" dirty="0">
                          <a:effectLst/>
                          <a:highlight>
                            <a:srgbClr val="FF00FF"/>
                          </a:highlight>
                          <a:latin typeface="+mj-lt"/>
                        </a:rPr>
                        <a:t>Wilcoxon</a:t>
                      </a:r>
                      <a:r>
                        <a:rPr lang="en-GB" sz="2000" u="none" strike="noStrike" dirty="0">
                          <a:effectLst/>
                          <a:highlight>
                            <a:srgbClr val="FF00FF"/>
                          </a:highlight>
                          <a:latin typeface="+mj-lt"/>
                        </a:rPr>
                        <a:t> </a:t>
                      </a:r>
                      <a:endParaRPr lang="en-GB" sz="2000" b="0" i="0" u="none" strike="noStrike" dirty="0">
                        <a:solidFill>
                          <a:srgbClr val="000000"/>
                        </a:solidFill>
                        <a:effectLst/>
                        <a:highlight>
                          <a:srgbClr val="FF00FF"/>
                        </a:highlight>
                        <a:latin typeface="+mj-lt"/>
                      </a:endParaRPr>
                    </a:p>
                  </a:txBody>
                  <a:tcPr marL="7620" marR="7620" marT="7620" marB="0" anchor="ctr">
                    <a:solidFill>
                      <a:schemeClr val="bg1"/>
                    </a:solidFill>
                  </a:tcPr>
                </a:tc>
                <a:extLst>
                  <a:ext uri="{0D108BD9-81ED-4DB2-BD59-A6C34878D82A}">
                    <a16:rowId xmlns:a16="http://schemas.microsoft.com/office/drawing/2014/main" val="1393470986"/>
                  </a:ext>
                </a:extLst>
              </a:tr>
              <a:tr h="859434">
                <a:tc vMerge="1">
                  <a:txBody>
                    <a:bodyPr/>
                    <a:lstStyle/>
                    <a:p>
                      <a:endParaRPr lang="en-GB"/>
                    </a:p>
                  </a:txBody>
                  <a:tcPr/>
                </a:tc>
                <a:tc vMerge="1">
                  <a:txBody>
                    <a:bodyPr/>
                    <a:lstStyle/>
                    <a:p>
                      <a:endParaRPr lang="en-GB"/>
                    </a:p>
                  </a:txBody>
                  <a:tcPr/>
                </a:tc>
                <a:tc>
                  <a:txBody>
                    <a:bodyPr/>
                    <a:lstStyle/>
                    <a:p>
                      <a:pPr algn="ctr" fontAlgn="b">
                        <a:buNone/>
                      </a:pPr>
                      <a:r>
                        <a:rPr lang="en-GB" sz="2000" u="none" strike="noStrike" dirty="0">
                          <a:effectLst/>
                          <a:latin typeface="+mj-lt"/>
                        </a:rPr>
                        <a:t>More than two</a:t>
                      </a:r>
                      <a:endParaRPr lang="en-GB" sz="2000" b="0" i="0" u="none" strike="noStrike" dirty="0">
                        <a:solidFill>
                          <a:srgbClr val="000000"/>
                        </a:solidFill>
                        <a:effectLst/>
                        <a:latin typeface="+mj-lt"/>
                      </a:endParaRPr>
                    </a:p>
                  </a:txBody>
                  <a:tcPr marL="7620" marR="7620" marT="7620" marB="0" anchor="ctr">
                    <a:solidFill>
                      <a:schemeClr val="bg1"/>
                    </a:solidFill>
                  </a:tcPr>
                </a:tc>
                <a:tc>
                  <a:txBody>
                    <a:bodyPr/>
                    <a:lstStyle/>
                    <a:p>
                      <a:pPr algn="ctr" fontAlgn="b">
                        <a:buNone/>
                      </a:pPr>
                      <a:r>
                        <a:rPr lang="en-GB" sz="2000" b="1" u="none" strike="noStrike" dirty="0">
                          <a:effectLst/>
                          <a:highlight>
                            <a:srgbClr val="FFFF00"/>
                          </a:highlight>
                          <a:latin typeface="+mj-lt"/>
                        </a:rPr>
                        <a:t>Repeated measures ANOVA</a:t>
                      </a:r>
                      <a:r>
                        <a:rPr lang="en-GB" sz="2000" u="none" strike="noStrike" dirty="0">
                          <a:effectLst/>
                          <a:latin typeface="+mj-lt"/>
                        </a:rPr>
                        <a:t> or </a:t>
                      </a:r>
                      <a:r>
                        <a:rPr lang="en-GB" sz="2000" b="1" u="none" strike="noStrike" dirty="0">
                          <a:effectLst/>
                          <a:highlight>
                            <a:srgbClr val="FF00FF"/>
                          </a:highlight>
                          <a:latin typeface="+mj-lt"/>
                        </a:rPr>
                        <a:t>Friedman’s Test</a:t>
                      </a:r>
                      <a:endParaRPr lang="en-GB" sz="2000" b="1" i="0" u="none" strike="noStrike" dirty="0">
                        <a:solidFill>
                          <a:srgbClr val="000000"/>
                        </a:solidFill>
                        <a:effectLst/>
                        <a:highlight>
                          <a:srgbClr val="FF00FF"/>
                        </a:highlight>
                        <a:latin typeface="+mj-lt"/>
                      </a:endParaRPr>
                    </a:p>
                  </a:txBody>
                  <a:tcPr marL="7620" marR="7620" marT="7620" marB="0" anchor="ctr">
                    <a:solidFill>
                      <a:schemeClr val="bg1"/>
                    </a:solidFill>
                  </a:tcPr>
                </a:tc>
                <a:extLst>
                  <a:ext uri="{0D108BD9-81ED-4DB2-BD59-A6C34878D82A}">
                    <a16:rowId xmlns:a16="http://schemas.microsoft.com/office/drawing/2014/main" val="3573820614"/>
                  </a:ext>
                </a:extLst>
              </a:tr>
              <a:tr h="1703855">
                <a:tc>
                  <a:txBody>
                    <a:bodyPr/>
                    <a:lstStyle/>
                    <a:p>
                      <a:pPr algn="ctr" fontAlgn="b">
                        <a:buNone/>
                      </a:pPr>
                      <a:r>
                        <a:rPr lang="en-GB" sz="2000" b="1" u="none" strike="noStrike" dirty="0">
                          <a:effectLst/>
                          <a:latin typeface="+mj-lt"/>
                        </a:rPr>
                        <a:t>Correlation</a:t>
                      </a:r>
                    </a:p>
                    <a:p>
                      <a:pPr algn="ctr" fontAlgn="b">
                        <a:buNone/>
                      </a:pPr>
                      <a:r>
                        <a:rPr lang="en-GB" sz="1600" b="0" i="1" u="none" strike="noStrike" dirty="0">
                          <a:solidFill>
                            <a:srgbClr val="000000"/>
                          </a:solidFill>
                          <a:effectLst/>
                          <a:latin typeface="+mj-lt"/>
                        </a:rPr>
                        <a:t>(neither variable is categorical, both are numerical) </a:t>
                      </a:r>
                    </a:p>
                    <a:p>
                      <a:pPr algn="ctr" fontAlgn="b">
                        <a:buNone/>
                      </a:pPr>
                      <a:endParaRPr lang="en-GB" sz="1600" b="0" i="1" u="none" strike="noStrike" dirty="0">
                        <a:solidFill>
                          <a:srgbClr val="000000"/>
                        </a:solidFill>
                        <a:effectLst/>
                        <a:latin typeface="+mj-lt"/>
                      </a:endParaRPr>
                    </a:p>
                    <a:p>
                      <a:pPr algn="ctr" fontAlgn="b">
                        <a:buNone/>
                      </a:pPr>
                      <a:r>
                        <a:rPr lang="en-GB" sz="1600" b="0" i="1" u="none" strike="noStrike" dirty="0">
                          <a:solidFill>
                            <a:srgbClr val="000000"/>
                          </a:solidFill>
                          <a:effectLst/>
                          <a:latin typeface="+mj-lt"/>
                        </a:rPr>
                        <a:t>We want to examine the relationship between two variables</a:t>
                      </a:r>
                    </a:p>
                  </a:txBody>
                  <a:tcPr marL="7620" marR="7620" marT="7620" marB="0" anchor="ctr">
                    <a:solidFill>
                      <a:schemeClr val="bg1"/>
                    </a:solidFill>
                  </a:tcPr>
                </a:tc>
                <a:tc>
                  <a:txBody>
                    <a:bodyPr/>
                    <a:lstStyle/>
                    <a:p>
                      <a:pPr algn="ctr" fontAlgn="b">
                        <a:buNone/>
                      </a:pPr>
                      <a:r>
                        <a:rPr lang="en-GB" sz="2000" u="none" strike="noStrike" dirty="0">
                          <a:effectLst/>
                          <a:latin typeface="+mj-lt"/>
                        </a:rPr>
                        <a:t> -</a:t>
                      </a:r>
                      <a:endParaRPr lang="en-GB" sz="2000" b="0" i="0" u="none" strike="noStrike" dirty="0">
                        <a:solidFill>
                          <a:srgbClr val="000000"/>
                        </a:solidFill>
                        <a:effectLst/>
                        <a:latin typeface="+mj-lt"/>
                      </a:endParaRPr>
                    </a:p>
                  </a:txBody>
                  <a:tcPr marL="7620" marR="7620" marT="7620" marB="0" anchor="ctr">
                    <a:solidFill>
                      <a:schemeClr val="bg1"/>
                    </a:solidFill>
                  </a:tcPr>
                </a:tc>
                <a:tc>
                  <a:txBody>
                    <a:bodyPr/>
                    <a:lstStyle/>
                    <a:p>
                      <a:pPr algn="ctr" fontAlgn="b">
                        <a:buNone/>
                      </a:pPr>
                      <a:r>
                        <a:rPr lang="en-GB" sz="2000" u="none" strike="noStrike" dirty="0">
                          <a:effectLst/>
                          <a:latin typeface="+mj-lt"/>
                        </a:rPr>
                        <a:t> -</a:t>
                      </a:r>
                      <a:endParaRPr lang="en-GB" sz="2000" b="0" i="0" u="none" strike="noStrike" dirty="0">
                        <a:solidFill>
                          <a:srgbClr val="000000"/>
                        </a:solidFill>
                        <a:effectLst/>
                        <a:latin typeface="+mj-lt"/>
                      </a:endParaRPr>
                    </a:p>
                  </a:txBody>
                  <a:tcPr marL="7620" marR="7620" marT="7620" marB="0" anchor="ctr">
                    <a:solidFill>
                      <a:schemeClr val="bg1"/>
                    </a:solidFill>
                  </a:tcPr>
                </a:tc>
                <a:tc>
                  <a:txBody>
                    <a:bodyPr/>
                    <a:lstStyle/>
                    <a:p>
                      <a:pPr algn="ctr" fontAlgn="b">
                        <a:buNone/>
                      </a:pPr>
                      <a:r>
                        <a:rPr lang="en-GB" sz="2000" b="1" u="none" strike="noStrike" dirty="0">
                          <a:effectLst/>
                          <a:highlight>
                            <a:srgbClr val="FFFF00"/>
                          </a:highlight>
                          <a:latin typeface="+mj-lt"/>
                        </a:rPr>
                        <a:t>Person's correlation </a:t>
                      </a:r>
                      <a:r>
                        <a:rPr lang="en-GB" sz="2000" u="none" strike="noStrike" dirty="0">
                          <a:effectLst/>
                          <a:latin typeface="+mj-lt"/>
                        </a:rPr>
                        <a:t>or </a:t>
                      </a:r>
                      <a:r>
                        <a:rPr lang="en-GB" sz="2000" b="1" u="none" strike="noStrike" dirty="0">
                          <a:effectLst/>
                          <a:highlight>
                            <a:srgbClr val="FF00FF"/>
                          </a:highlight>
                          <a:latin typeface="+mj-lt"/>
                        </a:rPr>
                        <a:t>Spearman's correlation</a:t>
                      </a:r>
                      <a:endParaRPr lang="en-GB" sz="2000" b="1" i="0" u="none" strike="noStrike" dirty="0">
                        <a:solidFill>
                          <a:srgbClr val="000000"/>
                        </a:solidFill>
                        <a:effectLst/>
                        <a:highlight>
                          <a:srgbClr val="FF00FF"/>
                        </a:highlight>
                        <a:latin typeface="+mj-lt"/>
                      </a:endParaRPr>
                    </a:p>
                  </a:txBody>
                  <a:tcPr marL="7620" marR="7620" marT="7620" marB="0" anchor="ctr">
                    <a:solidFill>
                      <a:schemeClr val="bg1"/>
                    </a:solidFill>
                  </a:tcPr>
                </a:tc>
                <a:extLst>
                  <a:ext uri="{0D108BD9-81ED-4DB2-BD59-A6C34878D82A}">
                    <a16:rowId xmlns:a16="http://schemas.microsoft.com/office/drawing/2014/main" val="1329998830"/>
                  </a:ext>
                </a:extLst>
              </a:tr>
            </a:tbl>
          </a:graphicData>
        </a:graphic>
      </p:graphicFrame>
      <p:sp>
        <p:nvSpPr>
          <p:cNvPr id="5" name="TextBox 4">
            <a:extLst>
              <a:ext uri="{FF2B5EF4-FFF2-40B4-BE49-F238E27FC236}">
                <a16:creationId xmlns:a16="http://schemas.microsoft.com/office/drawing/2014/main" id="{2F420ACE-28CE-593D-FF43-8D201569F36D}"/>
              </a:ext>
            </a:extLst>
          </p:cNvPr>
          <p:cNvSpPr txBox="1"/>
          <p:nvPr/>
        </p:nvSpPr>
        <p:spPr>
          <a:xfrm>
            <a:off x="677334" y="5925234"/>
            <a:ext cx="3037115" cy="646331"/>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highlight>
                  <a:srgbClr val="FFFF00"/>
                </a:highlight>
              </a:rPr>
              <a:t>Yellow</a:t>
            </a:r>
            <a:r>
              <a:rPr lang="en-GB" dirty="0"/>
              <a:t> = Parametric test</a:t>
            </a:r>
          </a:p>
          <a:p>
            <a:r>
              <a:rPr lang="en-GB" dirty="0">
                <a:highlight>
                  <a:srgbClr val="FF00FF"/>
                </a:highlight>
              </a:rPr>
              <a:t>Pink</a:t>
            </a:r>
            <a:r>
              <a:rPr lang="en-GB" dirty="0"/>
              <a:t> = Non-parametric test</a:t>
            </a:r>
          </a:p>
        </p:txBody>
      </p:sp>
      <p:sp>
        <p:nvSpPr>
          <p:cNvPr id="6" name="Arrow: Right 5">
            <a:extLst>
              <a:ext uri="{FF2B5EF4-FFF2-40B4-BE49-F238E27FC236}">
                <a16:creationId xmlns:a16="http://schemas.microsoft.com/office/drawing/2014/main" id="{BAB8B70F-FC75-D941-E0F6-A0EC2457D2F2}"/>
              </a:ext>
            </a:extLst>
          </p:cNvPr>
          <p:cNvSpPr/>
          <p:nvPr/>
        </p:nvSpPr>
        <p:spPr>
          <a:xfrm>
            <a:off x="1338943" y="272143"/>
            <a:ext cx="7543800" cy="33745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a:extLst>
              <a:ext uri="{FF2B5EF4-FFF2-40B4-BE49-F238E27FC236}">
                <a16:creationId xmlns:a16="http://schemas.microsoft.com/office/drawing/2014/main" id="{15ACF6B7-D075-5AED-A0AC-0B8BA1569A08}"/>
              </a:ext>
            </a:extLst>
          </p:cNvPr>
          <p:cNvSpPr/>
          <p:nvPr/>
        </p:nvSpPr>
        <p:spPr>
          <a:xfrm>
            <a:off x="6433457" y="1234685"/>
            <a:ext cx="1698171" cy="539687"/>
          </a:xfrm>
          <a:prstGeom prst="ellipse">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75B89BF1-93B4-2649-9144-A53031FEBC45}"/>
              </a:ext>
            </a:extLst>
          </p:cNvPr>
          <p:cNvSpPr/>
          <p:nvPr/>
        </p:nvSpPr>
        <p:spPr>
          <a:xfrm>
            <a:off x="6509656" y="2244756"/>
            <a:ext cx="1545771" cy="539687"/>
          </a:xfrm>
          <a:prstGeom prst="ellipse">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5696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4EB18-3B63-E2FE-1592-2AE158E86516}"/>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8630951-DA21-54E2-37E9-53396D184BB3}"/>
              </a:ext>
            </a:extLst>
          </p:cNvPr>
          <p:cNvGraphicFramePr>
            <a:graphicFrameLocks noGrp="1"/>
          </p:cNvGraphicFramePr>
          <p:nvPr>
            <p:ph idx="1"/>
          </p:nvPr>
        </p:nvGraphicFramePr>
        <p:xfrm>
          <a:off x="514774" y="697608"/>
          <a:ext cx="6089226" cy="1087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TextBox 16">
            <a:extLst>
              <a:ext uri="{FF2B5EF4-FFF2-40B4-BE49-F238E27FC236}">
                <a16:creationId xmlns:a16="http://schemas.microsoft.com/office/drawing/2014/main" id="{3C2FF996-B596-5710-87FA-BCE1F2FB840F}"/>
              </a:ext>
            </a:extLst>
          </p:cNvPr>
          <p:cNvSpPr txBox="1"/>
          <p:nvPr/>
        </p:nvSpPr>
        <p:spPr>
          <a:xfrm>
            <a:off x="7003168" y="918002"/>
            <a:ext cx="376936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dirty="0"/>
              <a:t>How many categories are you asking the stats. test to compare? </a:t>
            </a:r>
          </a:p>
        </p:txBody>
      </p:sp>
      <p:sp>
        <p:nvSpPr>
          <p:cNvPr id="21" name="TextBox 20">
            <a:extLst>
              <a:ext uri="{FF2B5EF4-FFF2-40B4-BE49-F238E27FC236}">
                <a16:creationId xmlns:a16="http://schemas.microsoft.com/office/drawing/2014/main" id="{EE2C78B6-01CE-6E0A-1208-2410D29BF30C}"/>
              </a:ext>
            </a:extLst>
          </p:cNvPr>
          <p:cNvSpPr txBox="1"/>
          <p:nvPr/>
        </p:nvSpPr>
        <p:spPr>
          <a:xfrm>
            <a:off x="5837308" y="5237062"/>
            <a:ext cx="6101080" cy="923330"/>
          </a:xfrm>
          <a:prstGeom prst="rect">
            <a:avLst/>
          </a:prstGeom>
          <a:noFill/>
        </p:spPr>
        <p:txBody>
          <a:bodyPr wrap="square">
            <a:spAutoFit/>
          </a:bodyPr>
          <a:lstStyle/>
          <a:p>
            <a:pPr lvl="1">
              <a:buFont typeface="Arial" panose="020B0604020202020204" pitchFamily="34" charset="0"/>
              <a:buChar char="•"/>
            </a:pPr>
            <a:r>
              <a:rPr lang="en-GB" sz="1800" dirty="0">
                <a:latin typeface="Arial" panose="020B0604020202020204" pitchFamily="34" charset="0"/>
                <a:cs typeface="Arial" panose="020B0604020202020204" pitchFamily="34" charset="0"/>
              </a:rPr>
              <a:t>High oil (30% of total diet)</a:t>
            </a:r>
          </a:p>
          <a:p>
            <a:pPr lvl="1">
              <a:buFont typeface="Arial" panose="020B0604020202020204" pitchFamily="34" charset="0"/>
              <a:buChar char="•"/>
            </a:pPr>
            <a:r>
              <a:rPr lang="en-GB" sz="1800" dirty="0">
                <a:latin typeface="Arial" panose="020B0604020202020204" pitchFamily="34" charset="0"/>
                <a:cs typeface="Arial" panose="020B0604020202020204" pitchFamily="34" charset="0"/>
              </a:rPr>
              <a:t>Low oil (10% of total diet)</a:t>
            </a:r>
          </a:p>
          <a:p>
            <a:pPr lvl="1">
              <a:buFont typeface="Arial" panose="020B0604020202020204" pitchFamily="34" charset="0"/>
              <a:buChar char="•"/>
            </a:pPr>
            <a:r>
              <a:rPr lang="en-GB" sz="1800" dirty="0">
                <a:latin typeface="Arial" panose="020B0604020202020204" pitchFamily="34" charset="0"/>
                <a:cs typeface="Arial" panose="020B0604020202020204" pitchFamily="34" charset="0"/>
              </a:rPr>
              <a:t>No oil (0% of total diet)</a:t>
            </a:r>
          </a:p>
        </p:txBody>
      </p:sp>
      <p:grpSp>
        <p:nvGrpSpPr>
          <p:cNvPr id="24" name="Group 23">
            <a:extLst>
              <a:ext uri="{FF2B5EF4-FFF2-40B4-BE49-F238E27FC236}">
                <a16:creationId xmlns:a16="http://schemas.microsoft.com/office/drawing/2014/main" id="{B430F0EB-4C80-DC01-1719-EA4EC242F3CD}"/>
              </a:ext>
            </a:extLst>
          </p:cNvPr>
          <p:cNvGrpSpPr/>
          <p:nvPr/>
        </p:nvGrpSpPr>
        <p:grpSpPr>
          <a:xfrm>
            <a:off x="621912" y="1985512"/>
            <a:ext cx="8042416" cy="2044618"/>
            <a:chOff x="621912" y="1985512"/>
            <a:chExt cx="8042416" cy="2044618"/>
          </a:xfrm>
        </p:grpSpPr>
        <p:grpSp>
          <p:nvGrpSpPr>
            <p:cNvPr id="10" name="Group 9">
              <a:extLst>
                <a:ext uri="{FF2B5EF4-FFF2-40B4-BE49-F238E27FC236}">
                  <a16:creationId xmlns:a16="http://schemas.microsoft.com/office/drawing/2014/main" id="{81485300-4731-DBE5-7254-3C32F4CBF3C2}"/>
                </a:ext>
              </a:extLst>
            </p:cNvPr>
            <p:cNvGrpSpPr/>
            <p:nvPr/>
          </p:nvGrpSpPr>
          <p:grpSpPr>
            <a:xfrm>
              <a:off x="621912" y="1985512"/>
              <a:ext cx="2934088" cy="2044618"/>
              <a:chOff x="7176362" y="1357249"/>
              <a:chExt cx="4488553" cy="2968525"/>
            </a:xfrm>
          </p:grpSpPr>
          <p:pic>
            <p:nvPicPr>
              <p:cNvPr id="11" name="Picture 2">
                <a:extLst>
                  <a:ext uri="{FF2B5EF4-FFF2-40B4-BE49-F238E27FC236}">
                    <a16:creationId xmlns:a16="http://schemas.microsoft.com/office/drawing/2014/main" id="{E689306F-2CD2-B63E-4557-AB1E89C945D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76362" y="1357249"/>
                <a:ext cx="4488553" cy="296852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20BC5E5D-AF6A-F9EF-088E-7F47276CBBFB}"/>
                  </a:ext>
                </a:extLst>
              </p:cNvPr>
              <p:cNvCxnSpPr>
                <a:cxnSpLocks/>
              </p:cNvCxnSpPr>
              <p:nvPr/>
            </p:nvCxnSpPr>
            <p:spPr>
              <a:xfrm>
                <a:off x="7891669" y="4184374"/>
                <a:ext cx="1721157"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BA12A10C-09C0-292C-EDB6-8E6120883AC5}"/>
                </a:ext>
              </a:extLst>
            </p:cNvPr>
            <p:cNvSpPr txBox="1"/>
            <p:nvPr/>
          </p:nvSpPr>
          <p:spPr>
            <a:xfrm>
              <a:off x="3423920" y="2894275"/>
              <a:ext cx="3048000" cy="369332"/>
            </a:xfrm>
            <a:prstGeom prst="rect">
              <a:avLst/>
            </a:prstGeom>
            <a:noFill/>
          </p:spPr>
          <p:txBody>
            <a:bodyPr wrap="square" rtlCol="0">
              <a:spAutoFit/>
            </a:bodyPr>
            <a:lstStyle/>
            <a:p>
              <a:pPr algn="ctr"/>
              <a:r>
                <a:rPr lang="en-GB" dirty="0"/>
                <a:t>PV = Joint supplement</a:t>
              </a:r>
            </a:p>
          </p:txBody>
        </p:sp>
        <p:sp>
          <p:nvSpPr>
            <p:cNvPr id="14" name="TextBox 13">
              <a:extLst>
                <a:ext uri="{FF2B5EF4-FFF2-40B4-BE49-F238E27FC236}">
                  <a16:creationId xmlns:a16="http://schemas.microsoft.com/office/drawing/2014/main" id="{44D2A3D3-4119-20A8-67FA-BEBCC8678AD8}"/>
                </a:ext>
              </a:extLst>
            </p:cNvPr>
            <p:cNvSpPr txBox="1"/>
            <p:nvPr/>
          </p:nvSpPr>
          <p:spPr>
            <a:xfrm>
              <a:off x="6187440" y="2454227"/>
              <a:ext cx="2476888" cy="646331"/>
            </a:xfrm>
            <a:prstGeom prst="rect">
              <a:avLst/>
            </a:prstGeom>
            <a:noFill/>
          </p:spPr>
          <p:txBody>
            <a:bodyPr wrap="square" rtlCol="0">
              <a:spAutoFit/>
            </a:bodyPr>
            <a:lstStyle/>
            <a:p>
              <a:pPr marL="285750" indent="-285750" algn="ctr">
                <a:buFont typeface="Arial" panose="020B0604020202020204" pitchFamily="34" charset="0"/>
                <a:buChar char="•"/>
              </a:pPr>
              <a:r>
                <a:rPr lang="en-GB" dirty="0"/>
                <a:t>Before joint supplement</a:t>
              </a:r>
            </a:p>
          </p:txBody>
        </p:sp>
        <p:sp>
          <p:nvSpPr>
            <p:cNvPr id="15" name="TextBox 14">
              <a:extLst>
                <a:ext uri="{FF2B5EF4-FFF2-40B4-BE49-F238E27FC236}">
                  <a16:creationId xmlns:a16="http://schemas.microsoft.com/office/drawing/2014/main" id="{4CB3189A-FACA-8DB3-7AD4-A2EF3B585DCA}"/>
                </a:ext>
              </a:extLst>
            </p:cNvPr>
            <p:cNvSpPr txBox="1"/>
            <p:nvPr/>
          </p:nvSpPr>
          <p:spPr>
            <a:xfrm>
              <a:off x="6187440" y="3150061"/>
              <a:ext cx="2476888" cy="646331"/>
            </a:xfrm>
            <a:prstGeom prst="rect">
              <a:avLst/>
            </a:prstGeom>
            <a:noFill/>
          </p:spPr>
          <p:txBody>
            <a:bodyPr wrap="square" rtlCol="0">
              <a:spAutoFit/>
            </a:bodyPr>
            <a:lstStyle/>
            <a:p>
              <a:pPr marL="285750" indent="-285750" algn="ctr">
                <a:buFont typeface="Arial" panose="020B0604020202020204" pitchFamily="34" charset="0"/>
                <a:buChar char="•"/>
              </a:pPr>
              <a:r>
                <a:rPr lang="en-GB" dirty="0"/>
                <a:t>After joint supplement</a:t>
              </a:r>
            </a:p>
          </p:txBody>
        </p:sp>
        <p:sp>
          <p:nvSpPr>
            <p:cNvPr id="22" name="Arrow: Right 21">
              <a:extLst>
                <a:ext uri="{FF2B5EF4-FFF2-40B4-BE49-F238E27FC236}">
                  <a16:creationId xmlns:a16="http://schemas.microsoft.com/office/drawing/2014/main" id="{3BA1B2E5-A047-BB19-F996-54C7CB96BFB7}"/>
                </a:ext>
              </a:extLst>
            </p:cNvPr>
            <p:cNvSpPr/>
            <p:nvPr/>
          </p:nvSpPr>
          <p:spPr>
            <a:xfrm>
              <a:off x="6319520" y="2894275"/>
              <a:ext cx="284480" cy="3693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 name="Group 24">
            <a:extLst>
              <a:ext uri="{FF2B5EF4-FFF2-40B4-BE49-F238E27FC236}">
                <a16:creationId xmlns:a16="http://schemas.microsoft.com/office/drawing/2014/main" id="{154573E8-2775-75D5-9917-7B6D35B06563}"/>
              </a:ext>
            </a:extLst>
          </p:cNvPr>
          <p:cNvGrpSpPr/>
          <p:nvPr/>
        </p:nvGrpSpPr>
        <p:grpSpPr>
          <a:xfrm>
            <a:off x="1089496" y="4230914"/>
            <a:ext cx="5097944" cy="2405113"/>
            <a:chOff x="1089496" y="4230914"/>
            <a:chExt cx="5097944" cy="2405113"/>
          </a:xfrm>
        </p:grpSpPr>
        <p:pic>
          <p:nvPicPr>
            <p:cNvPr id="18" name="Picture 17" descr="Pair of parakeets">
              <a:extLst>
                <a:ext uri="{FF2B5EF4-FFF2-40B4-BE49-F238E27FC236}">
                  <a16:creationId xmlns:a16="http://schemas.microsoft.com/office/drawing/2014/main" id="{4F4F23C5-B8AC-40D4-02BC-BB3978AB36E2}"/>
                </a:ext>
              </a:extLst>
            </p:cNvPr>
            <p:cNvPicPr>
              <a:picLocks noChangeAspect="1"/>
            </p:cNvPicPr>
            <p:nvPr/>
          </p:nvPicPr>
          <p:blipFill rotWithShape="1">
            <a:blip r:embed="rId8">
              <a:extLst>
                <a:ext uri="{28A0092B-C50C-407E-A947-70E740481C1C}">
                  <a14:useLocalDpi xmlns:a14="http://schemas.microsoft.com/office/drawing/2010/main" val="0"/>
                </a:ext>
              </a:extLst>
            </a:blip>
            <a:srcRect r="48586"/>
            <a:stretch/>
          </p:blipFill>
          <p:spPr>
            <a:xfrm>
              <a:off x="1089496" y="4230914"/>
              <a:ext cx="1858355" cy="2405113"/>
            </a:xfrm>
            <a:prstGeom prst="rect">
              <a:avLst/>
            </a:prstGeom>
          </p:spPr>
        </p:pic>
        <p:sp>
          <p:nvSpPr>
            <p:cNvPr id="19" name="TextBox 18">
              <a:extLst>
                <a:ext uri="{FF2B5EF4-FFF2-40B4-BE49-F238E27FC236}">
                  <a16:creationId xmlns:a16="http://schemas.microsoft.com/office/drawing/2014/main" id="{B4C88808-09DE-3827-0274-6E2FDCD462DB}"/>
                </a:ext>
              </a:extLst>
            </p:cNvPr>
            <p:cNvSpPr txBox="1"/>
            <p:nvPr/>
          </p:nvSpPr>
          <p:spPr>
            <a:xfrm>
              <a:off x="3139440" y="5566355"/>
              <a:ext cx="3048000" cy="369332"/>
            </a:xfrm>
            <a:prstGeom prst="rect">
              <a:avLst/>
            </a:prstGeom>
            <a:noFill/>
          </p:spPr>
          <p:txBody>
            <a:bodyPr wrap="square" rtlCol="0">
              <a:spAutoFit/>
            </a:bodyPr>
            <a:lstStyle/>
            <a:p>
              <a:pPr algn="ctr"/>
              <a:r>
                <a:rPr lang="en-GB" dirty="0"/>
                <a:t>PV = % oil in diet</a:t>
              </a:r>
            </a:p>
          </p:txBody>
        </p:sp>
        <p:sp>
          <p:nvSpPr>
            <p:cNvPr id="23" name="Arrow: Right 22">
              <a:extLst>
                <a:ext uri="{FF2B5EF4-FFF2-40B4-BE49-F238E27FC236}">
                  <a16:creationId xmlns:a16="http://schemas.microsoft.com/office/drawing/2014/main" id="{9E2C118D-8479-FC49-5886-64710158A7D7}"/>
                </a:ext>
              </a:extLst>
            </p:cNvPr>
            <p:cNvSpPr/>
            <p:nvPr/>
          </p:nvSpPr>
          <p:spPr>
            <a:xfrm>
              <a:off x="5781040" y="5566355"/>
              <a:ext cx="284480" cy="3693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67532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14BDB-4CA8-609E-C7C3-7E44EBCDDD9F}"/>
              </a:ext>
            </a:extLst>
          </p:cNvPr>
          <p:cNvSpPr>
            <a:spLocks noGrp="1"/>
          </p:cNvSpPr>
          <p:nvPr>
            <p:ph type="title"/>
          </p:nvPr>
        </p:nvSpPr>
        <p:spPr>
          <a:xfrm>
            <a:off x="677334" y="609600"/>
            <a:ext cx="6122961" cy="1320800"/>
          </a:xfrm>
        </p:spPr>
        <p:txBody>
          <a:bodyPr/>
          <a:lstStyle/>
          <a:p>
            <a:r>
              <a:rPr lang="en-GB" dirty="0"/>
              <a:t>Multiple comparison tests</a:t>
            </a:r>
          </a:p>
        </p:txBody>
      </p:sp>
      <p:sp>
        <p:nvSpPr>
          <p:cNvPr id="3" name="Content Placeholder 2">
            <a:extLst>
              <a:ext uri="{FF2B5EF4-FFF2-40B4-BE49-F238E27FC236}">
                <a16:creationId xmlns:a16="http://schemas.microsoft.com/office/drawing/2014/main" id="{477D003E-F4D3-FB77-628B-38862C60CFEB}"/>
              </a:ext>
            </a:extLst>
          </p:cNvPr>
          <p:cNvSpPr>
            <a:spLocks noGrp="1"/>
          </p:cNvSpPr>
          <p:nvPr>
            <p:ph idx="1"/>
          </p:nvPr>
        </p:nvSpPr>
        <p:spPr>
          <a:xfrm>
            <a:off x="563832" y="1466362"/>
            <a:ext cx="3524552" cy="1754326"/>
          </a:xfrm>
        </p:spPr>
        <p:txBody>
          <a:bodyPr>
            <a:normAutofit/>
          </a:bodyPr>
          <a:lstStyle/>
          <a:p>
            <a:pPr marL="45720" indent="0">
              <a:buNone/>
            </a:pPr>
            <a:r>
              <a:rPr lang="en-GB" sz="2400" b="1" dirty="0">
                <a:solidFill>
                  <a:schemeClr val="tx1"/>
                </a:solidFill>
              </a:rPr>
              <a:t>Null Hypothesis: </a:t>
            </a:r>
            <a:r>
              <a:rPr lang="en-GB" sz="2400" dirty="0">
                <a:solidFill>
                  <a:schemeClr val="tx1"/>
                </a:solidFill>
              </a:rPr>
              <a:t>Diet will significantly alter the amount of weight gained by frogs.</a:t>
            </a:r>
            <a:endParaRPr lang="en-GB" sz="2400" b="1" dirty="0">
              <a:solidFill>
                <a:schemeClr val="tx1"/>
              </a:solidFill>
            </a:endParaRPr>
          </a:p>
        </p:txBody>
      </p:sp>
      <p:sp>
        <p:nvSpPr>
          <p:cNvPr id="4" name="TextBox 3">
            <a:extLst>
              <a:ext uri="{FF2B5EF4-FFF2-40B4-BE49-F238E27FC236}">
                <a16:creationId xmlns:a16="http://schemas.microsoft.com/office/drawing/2014/main" id="{84A1A3D3-DE2D-6D35-9A33-9C8D20CDA4EE}"/>
              </a:ext>
            </a:extLst>
          </p:cNvPr>
          <p:cNvSpPr txBox="1"/>
          <p:nvPr/>
        </p:nvSpPr>
        <p:spPr>
          <a:xfrm>
            <a:off x="485543" y="3469448"/>
            <a:ext cx="5728720" cy="304698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buFont typeface="Arial" panose="020B0604020202020204" pitchFamily="34" charset="0"/>
              <a:buChar char="•"/>
            </a:pPr>
            <a:r>
              <a:rPr lang="en-GB" sz="2400" dirty="0"/>
              <a:t>24 frogs in the sample.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Each frog is on one diet (no cross over)</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Weight (grams) of each frog after 3 months on the diet treatment was recorded. </a:t>
            </a:r>
          </a:p>
        </p:txBody>
      </p:sp>
      <p:graphicFrame>
        <p:nvGraphicFramePr>
          <p:cNvPr id="5" name="Table 4">
            <a:extLst>
              <a:ext uri="{FF2B5EF4-FFF2-40B4-BE49-F238E27FC236}">
                <a16:creationId xmlns:a16="http://schemas.microsoft.com/office/drawing/2014/main" id="{B3BCB7DD-16B5-1230-1211-859504C52FB3}"/>
              </a:ext>
            </a:extLst>
          </p:cNvPr>
          <p:cNvGraphicFramePr>
            <a:graphicFrameLocks noGrp="1"/>
          </p:cNvGraphicFramePr>
          <p:nvPr/>
        </p:nvGraphicFramePr>
        <p:xfrm>
          <a:off x="6913797" y="235592"/>
          <a:ext cx="3146083" cy="6386815"/>
        </p:xfrm>
        <a:graphic>
          <a:graphicData uri="http://schemas.openxmlformats.org/drawingml/2006/table">
            <a:tbl>
              <a:tblPr/>
              <a:tblGrid>
                <a:gridCol w="1519989">
                  <a:extLst>
                    <a:ext uri="{9D8B030D-6E8A-4147-A177-3AD203B41FA5}">
                      <a16:colId xmlns:a16="http://schemas.microsoft.com/office/drawing/2014/main" val="2028947514"/>
                    </a:ext>
                  </a:extLst>
                </a:gridCol>
                <a:gridCol w="1626094">
                  <a:extLst>
                    <a:ext uri="{9D8B030D-6E8A-4147-A177-3AD203B41FA5}">
                      <a16:colId xmlns:a16="http://schemas.microsoft.com/office/drawing/2014/main" val="4198222728"/>
                    </a:ext>
                  </a:extLst>
                </a:gridCol>
              </a:tblGrid>
              <a:tr h="205015">
                <a:tc>
                  <a:txBody>
                    <a:bodyPr/>
                    <a:lstStyle/>
                    <a:p>
                      <a:pPr algn="l" fontAlgn="b"/>
                      <a:r>
                        <a:rPr lang="en-GB" sz="1600" b="1" i="0" u="none" strike="noStrike" dirty="0">
                          <a:solidFill>
                            <a:srgbClr val="000000"/>
                          </a:solidFill>
                          <a:effectLst/>
                          <a:latin typeface="Calibri" panose="020F0502020204030204" pitchFamily="34" charset="0"/>
                        </a:rPr>
                        <a:t>Diet</a:t>
                      </a:r>
                    </a:p>
                  </a:txBody>
                  <a:tcPr marL="6415" marR="6415" marT="64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1600" b="1" i="0" u="none" strike="noStrike" dirty="0">
                          <a:solidFill>
                            <a:srgbClr val="000000"/>
                          </a:solidFill>
                          <a:effectLst/>
                          <a:latin typeface="Calibri" panose="020F0502020204030204" pitchFamily="34" charset="0"/>
                        </a:rPr>
                        <a:t>Weight (grams)</a:t>
                      </a:r>
                    </a:p>
                  </a:txBody>
                  <a:tcPr marL="6415" marR="6415" marT="64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16037822"/>
                  </a:ext>
                </a:extLst>
              </a:tr>
              <a:tr h="205015">
                <a:tc>
                  <a:txBody>
                    <a:bodyPr/>
                    <a:lstStyle/>
                    <a:p>
                      <a:pPr algn="l" fontAlgn="b"/>
                      <a:r>
                        <a:rPr lang="en-GB" sz="1600" b="0" i="0" u="none" strike="noStrike" dirty="0">
                          <a:solidFill>
                            <a:srgbClr val="000000"/>
                          </a:solidFill>
                          <a:effectLst/>
                          <a:latin typeface="Calibri" panose="020F0502020204030204" pitchFamily="34" charset="0"/>
                        </a:rPr>
                        <a:t>Flies</a:t>
                      </a:r>
                    </a:p>
                  </a:txBody>
                  <a:tcPr marL="6415" marR="6415" marT="64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00"/>
                    </a:solidFill>
                  </a:tcPr>
                </a:tc>
                <a:tc>
                  <a:txBody>
                    <a:bodyPr/>
                    <a:lstStyle/>
                    <a:p>
                      <a:pPr algn="l" fontAlgn="b"/>
                      <a:r>
                        <a:rPr lang="en-GB" sz="1600" b="0" i="0" u="none" strike="noStrike" dirty="0">
                          <a:solidFill>
                            <a:srgbClr val="000000"/>
                          </a:solidFill>
                          <a:effectLst/>
                          <a:latin typeface="Calibri" panose="020F0502020204030204" pitchFamily="34" charset="0"/>
                        </a:rPr>
                        <a:t>2.03</a:t>
                      </a:r>
                    </a:p>
                  </a:txBody>
                  <a:tcPr marL="6415" marR="6415" marT="64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00"/>
                    </a:solidFill>
                  </a:tcPr>
                </a:tc>
                <a:extLst>
                  <a:ext uri="{0D108BD9-81ED-4DB2-BD59-A6C34878D82A}">
                    <a16:rowId xmlns:a16="http://schemas.microsoft.com/office/drawing/2014/main" val="1385640544"/>
                  </a:ext>
                </a:extLst>
              </a:tr>
              <a:tr h="205015">
                <a:tc>
                  <a:txBody>
                    <a:bodyPr/>
                    <a:lstStyle/>
                    <a:p>
                      <a:pPr algn="l" fontAlgn="b"/>
                      <a:r>
                        <a:rPr lang="en-GB" sz="1600" b="0" i="0" u="none" strike="noStrike" dirty="0">
                          <a:solidFill>
                            <a:srgbClr val="000000"/>
                          </a:solidFill>
                          <a:effectLst/>
                          <a:latin typeface="Calibri" panose="020F0502020204030204" pitchFamily="34" charset="0"/>
                        </a:rPr>
                        <a:t>Flies</a:t>
                      </a:r>
                    </a:p>
                  </a:txBody>
                  <a:tcPr marL="6415" marR="6415" marT="64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00"/>
                    </a:solidFill>
                  </a:tcPr>
                </a:tc>
                <a:tc>
                  <a:txBody>
                    <a:bodyPr/>
                    <a:lstStyle/>
                    <a:p>
                      <a:pPr algn="l" fontAlgn="b"/>
                      <a:r>
                        <a:rPr lang="en-GB" sz="1600" b="0" i="0" u="none" strike="noStrike" dirty="0">
                          <a:solidFill>
                            <a:srgbClr val="000000"/>
                          </a:solidFill>
                          <a:effectLst/>
                          <a:latin typeface="Calibri" panose="020F0502020204030204" pitchFamily="34" charset="0"/>
                        </a:rPr>
                        <a:t>4.11</a:t>
                      </a:r>
                    </a:p>
                  </a:txBody>
                  <a:tcPr marL="6415" marR="6415" marT="64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00"/>
                    </a:solidFill>
                  </a:tcPr>
                </a:tc>
                <a:extLst>
                  <a:ext uri="{0D108BD9-81ED-4DB2-BD59-A6C34878D82A}">
                    <a16:rowId xmlns:a16="http://schemas.microsoft.com/office/drawing/2014/main" val="762139974"/>
                  </a:ext>
                </a:extLst>
              </a:tr>
              <a:tr h="205015">
                <a:tc>
                  <a:txBody>
                    <a:bodyPr/>
                    <a:lstStyle/>
                    <a:p>
                      <a:pPr algn="l" fontAlgn="b"/>
                      <a:r>
                        <a:rPr lang="en-GB" sz="1600" b="0" i="0" u="none" strike="noStrike" dirty="0">
                          <a:solidFill>
                            <a:srgbClr val="000000"/>
                          </a:solidFill>
                          <a:effectLst/>
                          <a:latin typeface="Calibri" panose="020F0502020204030204" pitchFamily="34" charset="0"/>
                        </a:rPr>
                        <a:t>Flies</a:t>
                      </a:r>
                    </a:p>
                  </a:txBody>
                  <a:tcPr marL="6415" marR="6415" marT="64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00"/>
                    </a:solidFill>
                  </a:tcPr>
                </a:tc>
                <a:tc>
                  <a:txBody>
                    <a:bodyPr/>
                    <a:lstStyle/>
                    <a:p>
                      <a:pPr algn="l" fontAlgn="b"/>
                      <a:r>
                        <a:rPr lang="en-GB" sz="1600" b="0" i="0" u="none" strike="noStrike" dirty="0">
                          <a:solidFill>
                            <a:srgbClr val="000000"/>
                          </a:solidFill>
                          <a:effectLst/>
                          <a:latin typeface="Calibri" panose="020F0502020204030204" pitchFamily="34" charset="0"/>
                        </a:rPr>
                        <a:t>3.33</a:t>
                      </a:r>
                    </a:p>
                  </a:txBody>
                  <a:tcPr marL="6415" marR="6415" marT="64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00"/>
                    </a:solidFill>
                  </a:tcPr>
                </a:tc>
                <a:extLst>
                  <a:ext uri="{0D108BD9-81ED-4DB2-BD59-A6C34878D82A}">
                    <a16:rowId xmlns:a16="http://schemas.microsoft.com/office/drawing/2014/main" val="3115748191"/>
                  </a:ext>
                </a:extLst>
              </a:tr>
              <a:tr h="205015">
                <a:tc>
                  <a:txBody>
                    <a:bodyPr/>
                    <a:lstStyle/>
                    <a:p>
                      <a:pPr algn="l" fontAlgn="b"/>
                      <a:r>
                        <a:rPr lang="en-GB" sz="1600" b="0" i="0" u="none" strike="noStrike" dirty="0">
                          <a:solidFill>
                            <a:srgbClr val="000000"/>
                          </a:solidFill>
                          <a:effectLst/>
                          <a:latin typeface="Calibri" panose="020F0502020204030204" pitchFamily="34" charset="0"/>
                        </a:rPr>
                        <a:t>Flies</a:t>
                      </a:r>
                    </a:p>
                  </a:txBody>
                  <a:tcPr marL="6415" marR="6415" marT="64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00"/>
                    </a:solidFill>
                  </a:tcPr>
                </a:tc>
                <a:tc>
                  <a:txBody>
                    <a:bodyPr/>
                    <a:lstStyle/>
                    <a:p>
                      <a:pPr algn="l" fontAlgn="b"/>
                      <a:r>
                        <a:rPr lang="en-GB" sz="1600" b="0" i="0" u="none" strike="noStrike" dirty="0">
                          <a:solidFill>
                            <a:srgbClr val="000000"/>
                          </a:solidFill>
                          <a:effectLst/>
                          <a:latin typeface="Calibri" panose="020F0502020204030204" pitchFamily="34" charset="0"/>
                        </a:rPr>
                        <a:t>3.23</a:t>
                      </a:r>
                    </a:p>
                  </a:txBody>
                  <a:tcPr marL="6415" marR="6415" marT="64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00"/>
                    </a:solidFill>
                  </a:tcPr>
                </a:tc>
                <a:extLst>
                  <a:ext uri="{0D108BD9-81ED-4DB2-BD59-A6C34878D82A}">
                    <a16:rowId xmlns:a16="http://schemas.microsoft.com/office/drawing/2014/main" val="2244844585"/>
                  </a:ext>
                </a:extLst>
              </a:tr>
              <a:tr h="205015">
                <a:tc>
                  <a:txBody>
                    <a:bodyPr/>
                    <a:lstStyle/>
                    <a:p>
                      <a:pPr algn="l" fontAlgn="b"/>
                      <a:r>
                        <a:rPr lang="en-GB" sz="1600" b="0" i="0" u="none" strike="noStrike" dirty="0">
                          <a:solidFill>
                            <a:srgbClr val="000000"/>
                          </a:solidFill>
                          <a:effectLst/>
                          <a:latin typeface="Calibri" panose="020F0502020204030204" pitchFamily="34" charset="0"/>
                        </a:rPr>
                        <a:t>Flies</a:t>
                      </a:r>
                    </a:p>
                  </a:txBody>
                  <a:tcPr marL="6415" marR="6415" marT="64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00"/>
                    </a:solidFill>
                  </a:tcPr>
                </a:tc>
                <a:tc>
                  <a:txBody>
                    <a:bodyPr/>
                    <a:lstStyle/>
                    <a:p>
                      <a:pPr algn="l" fontAlgn="b"/>
                      <a:r>
                        <a:rPr lang="en-GB" sz="1600" b="0" i="0" u="none" strike="noStrike" dirty="0">
                          <a:solidFill>
                            <a:srgbClr val="000000"/>
                          </a:solidFill>
                          <a:effectLst/>
                          <a:latin typeface="Calibri" panose="020F0502020204030204" pitchFamily="34" charset="0"/>
                        </a:rPr>
                        <a:t>4.58</a:t>
                      </a:r>
                    </a:p>
                  </a:txBody>
                  <a:tcPr marL="6415" marR="6415" marT="64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00"/>
                    </a:solidFill>
                  </a:tcPr>
                </a:tc>
                <a:extLst>
                  <a:ext uri="{0D108BD9-81ED-4DB2-BD59-A6C34878D82A}">
                    <a16:rowId xmlns:a16="http://schemas.microsoft.com/office/drawing/2014/main" val="3939864843"/>
                  </a:ext>
                </a:extLst>
              </a:tr>
              <a:tr h="205015">
                <a:tc>
                  <a:txBody>
                    <a:bodyPr/>
                    <a:lstStyle/>
                    <a:p>
                      <a:pPr algn="l" fontAlgn="b"/>
                      <a:r>
                        <a:rPr lang="en-GB" sz="1600" b="0" i="0" u="none" strike="noStrike" dirty="0">
                          <a:solidFill>
                            <a:srgbClr val="000000"/>
                          </a:solidFill>
                          <a:effectLst/>
                          <a:latin typeface="Calibri" panose="020F0502020204030204" pitchFamily="34" charset="0"/>
                        </a:rPr>
                        <a:t>Flies</a:t>
                      </a:r>
                    </a:p>
                  </a:txBody>
                  <a:tcPr marL="6415" marR="6415" marT="64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00"/>
                    </a:solidFill>
                  </a:tcPr>
                </a:tc>
                <a:tc>
                  <a:txBody>
                    <a:bodyPr/>
                    <a:lstStyle/>
                    <a:p>
                      <a:pPr algn="l" fontAlgn="b"/>
                      <a:r>
                        <a:rPr lang="en-GB" sz="1600" b="0" i="0" u="none" strike="noStrike" dirty="0">
                          <a:solidFill>
                            <a:srgbClr val="000000"/>
                          </a:solidFill>
                          <a:effectLst/>
                          <a:latin typeface="Calibri" panose="020F0502020204030204" pitchFamily="34" charset="0"/>
                        </a:rPr>
                        <a:t>6.98</a:t>
                      </a:r>
                    </a:p>
                  </a:txBody>
                  <a:tcPr marL="6415" marR="6415" marT="64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00"/>
                    </a:solidFill>
                  </a:tcPr>
                </a:tc>
                <a:extLst>
                  <a:ext uri="{0D108BD9-81ED-4DB2-BD59-A6C34878D82A}">
                    <a16:rowId xmlns:a16="http://schemas.microsoft.com/office/drawing/2014/main" val="3016369331"/>
                  </a:ext>
                </a:extLst>
              </a:tr>
              <a:tr h="205015">
                <a:tc>
                  <a:txBody>
                    <a:bodyPr/>
                    <a:lstStyle/>
                    <a:p>
                      <a:pPr algn="l" fontAlgn="b"/>
                      <a:r>
                        <a:rPr lang="en-GB" sz="1600" b="0" i="0" u="none" strike="noStrike" dirty="0">
                          <a:solidFill>
                            <a:srgbClr val="000000"/>
                          </a:solidFill>
                          <a:effectLst/>
                          <a:latin typeface="Calibri" panose="020F0502020204030204" pitchFamily="34" charset="0"/>
                        </a:rPr>
                        <a:t>Flies</a:t>
                      </a:r>
                    </a:p>
                  </a:txBody>
                  <a:tcPr marL="6415" marR="6415" marT="64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00"/>
                    </a:solidFill>
                  </a:tcPr>
                </a:tc>
                <a:tc>
                  <a:txBody>
                    <a:bodyPr/>
                    <a:lstStyle/>
                    <a:p>
                      <a:pPr algn="l" fontAlgn="b"/>
                      <a:r>
                        <a:rPr lang="en-GB" sz="1600" b="0" i="0" u="none" strike="noStrike" dirty="0">
                          <a:solidFill>
                            <a:srgbClr val="000000"/>
                          </a:solidFill>
                          <a:effectLst/>
                          <a:latin typeface="Calibri" panose="020F0502020204030204" pitchFamily="34" charset="0"/>
                        </a:rPr>
                        <a:t>5.05</a:t>
                      </a:r>
                    </a:p>
                  </a:txBody>
                  <a:tcPr marL="6415" marR="6415" marT="64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00"/>
                    </a:solidFill>
                  </a:tcPr>
                </a:tc>
                <a:extLst>
                  <a:ext uri="{0D108BD9-81ED-4DB2-BD59-A6C34878D82A}">
                    <a16:rowId xmlns:a16="http://schemas.microsoft.com/office/drawing/2014/main" val="3644451676"/>
                  </a:ext>
                </a:extLst>
              </a:tr>
              <a:tr h="205015">
                <a:tc>
                  <a:txBody>
                    <a:bodyPr/>
                    <a:lstStyle/>
                    <a:p>
                      <a:pPr algn="l" fontAlgn="b"/>
                      <a:r>
                        <a:rPr lang="en-GB" sz="1600" b="0" i="0" u="none" strike="noStrike" dirty="0">
                          <a:solidFill>
                            <a:srgbClr val="000000"/>
                          </a:solidFill>
                          <a:effectLst/>
                          <a:latin typeface="Calibri" panose="020F0502020204030204" pitchFamily="34" charset="0"/>
                        </a:rPr>
                        <a:t>Flies</a:t>
                      </a:r>
                    </a:p>
                  </a:txBody>
                  <a:tcPr marL="6415" marR="6415" marT="64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00"/>
                    </a:solidFill>
                  </a:tcPr>
                </a:tc>
                <a:tc>
                  <a:txBody>
                    <a:bodyPr/>
                    <a:lstStyle/>
                    <a:p>
                      <a:pPr algn="l" fontAlgn="b"/>
                      <a:r>
                        <a:rPr lang="en-GB" sz="1600" b="0" i="0" u="none" strike="noStrike" dirty="0">
                          <a:solidFill>
                            <a:srgbClr val="000000"/>
                          </a:solidFill>
                          <a:effectLst/>
                          <a:latin typeface="Calibri" panose="020F0502020204030204" pitchFamily="34" charset="0"/>
                        </a:rPr>
                        <a:t>0.56</a:t>
                      </a:r>
                    </a:p>
                  </a:txBody>
                  <a:tcPr marL="6415" marR="6415" marT="64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00"/>
                    </a:solidFill>
                  </a:tcPr>
                </a:tc>
                <a:extLst>
                  <a:ext uri="{0D108BD9-81ED-4DB2-BD59-A6C34878D82A}">
                    <a16:rowId xmlns:a16="http://schemas.microsoft.com/office/drawing/2014/main" val="191712696"/>
                  </a:ext>
                </a:extLst>
              </a:tr>
              <a:tr h="205015">
                <a:tc>
                  <a:txBody>
                    <a:bodyPr/>
                    <a:lstStyle/>
                    <a:p>
                      <a:pPr algn="l" fontAlgn="b"/>
                      <a:r>
                        <a:rPr lang="en-GB" sz="1600" b="0" i="0" u="none" strike="noStrike">
                          <a:solidFill>
                            <a:srgbClr val="000000"/>
                          </a:solidFill>
                          <a:effectLst/>
                          <a:latin typeface="Calibri" panose="020F0502020204030204" pitchFamily="34" charset="0"/>
                        </a:rPr>
                        <a:t>Crickets</a:t>
                      </a:r>
                    </a:p>
                  </a:txBody>
                  <a:tcPr marL="6415" marR="6415" marT="64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D1BA"/>
                    </a:solidFill>
                  </a:tcPr>
                </a:tc>
                <a:tc>
                  <a:txBody>
                    <a:bodyPr/>
                    <a:lstStyle/>
                    <a:p>
                      <a:pPr algn="l" fontAlgn="b"/>
                      <a:r>
                        <a:rPr lang="en-GB" sz="1600" b="0" i="0" u="none" strike="noStrike" dirty="0">
                          <a:solidFill>
                            <a:srgbClr val="000000"/>
                          </a:solidFill>
                          <a:effectLst/>
                          <a:latin typeface="Calibri" panose="020F0502020204030204" pitchFamily="34" charset="0"/>
                        </a:rPr>
                        <a:t>3.01</a:t>
                      </a:r>
                    </a:p>
                  </a:txBody>
                  <a:tcPr marL="6415" marR="6415" marT="64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D1BA"/>
                    </a:solidFill>
                  </a:tcPr>
                </a:tc>
                <a:extLst>
                  <a:ext uri="{0D108BD9-81ED-4DB2-BD59-A6C34878D82A}">
                    <a16:rowId xmlns:a16="http://schemas.microsoft.com/office/drawing/2014/main" val="1529056456"/>
                  </a:ext>
                </a:extLst>
              </a:tr>
              <a:tr h="205015">
                <a:tc>
                  <a:txBody>
                    <a:bodyPr/>
                    <a:lstStyle/>
                    <a:p>
                      <a:pPr algn="l" fontAlgn="b"/>
                      <a:r>
                        <a:rPr lang="en-GB" sz="1600" b="0" i="0" u="none" strike="noStrike" dirty="0">
                          <a:solidFill>
                            <a:srgbClr val="000000"/>
                          </a:solidFill>
                          <a:effectLst/>
                          <a:latin typeface="Calibri" panose="020F0502020204030204" pitchFamily="34" charset="0"/>
                        </a:rPr>
                        <a:t>Crickets</a:t>
                      </a:r>
                    </a:p>
                  </a:txBody>
                  <a:tcPr marL="6415" marR="6415" marT="64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D1BA"/>
                    </a:solidFill>
                  </a:tcPr>
                </a:tc>
                <a:tc>
                  <a:txBody>
                    <a:bodyPr/>
                    <a:lstStyle/>
                    <a:p>
                      <a:pPr algn="l" fontAlgn="b"/>
                      <a:r>
                        <a:rPr lang="en-GB" sz="1600" b="0" i="0" u="none" strike="noStrike" dirty="0">
                          <a:solidFill>
                            <a:srgbClr val="000000"/>
                          </a:solidFill>
                          <a:effectLst/>
                          <a:latin typeface="Calibri" panose="020F0502020204030204" pitchFamily="34" charset="0"/>
                        </a:rPr>
                        <a:t>5.5</a:t>
                      </a:r>
                    </a:p>
                  </a:txBody>
                  <a:tcPr marL="6415" marR="6415" marT="64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D1BA"/>
                    </a:solidFill>
                  </a:tcPr>
                </a:tc>
                <a:extLst>
                  <a:ext uri="{0D108BD9-81ED-4DB2-BD59-A6C34878D82A}">
                    <a16:rowId xmlns:a16="http://schemas.microsoft.com/office/drawing/2014/main" val="251855502"/>
                  </a:ext>
                </a:extLst>
              </a:tr>
              <a:tr h="205015">
                <a:tc>
                  <a:txBody>
                    <a:bodyPr/>
                    <a:lstStyle/>
                    <a:p>
                      <a:pPr algn="l" fontAlgn="b"/>
                      <a:r>
                        <a:rPr lang="en-GB" sz="1600" b="0" i="0" u="none" strike="noStrike" dirty="0">
                          <a:solidFill>
                            <a:srgbClr val="000000"/>
                          </a:solidFill>
                          <a:effectLst/>
                          <a:latin typeface="Calibri" panose="020F0502020204030204" pitchFamily="34" charset="0"/>
                        </a:rPr>
                        <a:t>Crickets</a:t>
                      </a:r>
                    </a:p>
                  </a:txBody>
                  <a:tcPr marL="6415" marR="6415" marT="64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D1BA"/>
                    </a:solidFill>
                  </a:tcPr>
                </a:tc>
                <a:tc>
                  <a:txBody>
                    <a:bodyPr/>
                    <a:lstStyle/>
                    <a:p>
                      <a:pPr algn="l" fontAlgn="b"/>
                      <a:r>
                        <a:rPr lang="en-GB" sz="1600" b="0" i="0" u="none" strike="noStrike">
                          <a:solidFill>
                            <a:srgbClr val="000000"/>
                          </a:solidFill>
                          <a:effectLst/>
                          <a:latin typeface="Calibri" panose="020F0502020204030204" pitchFamily="34" charset="0"/>
                        </a:rPr>
                        <a:t>7.79</a:t>
                      </a:r>
                    </a:p>
                  </a:txBody>
                  <a:tcPr marL="6415" marR="6415" marT="64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D1BA"/>
                    </a:solidFill>
                  </a:tcPr>
                </a:tc>
                <a:extLst>
                  <a:ext uri="{0D108BD9-81ED-4DB2-BD59-A6C34878D82A}">
                    <a16:rowId xmlns:a16="http://schemas.microsoft.com/office/drawing/2014/main" val="2849226962"/>
                  </a:ext>
                </a:extLst>
              </a:tr>
              <a:tr h="205015">
                <a:tc>
                  <a:txBody>
                    <a:bodyPr/>
                    <a:lstStyle/>
                    <a:p>
                      <a:pPr algn="l" fontAlgn="b"/>
                      <a:r>
                        <a:rPr lang="en-GB" sz="1600" b="0" i="0" u="none" strike="noStrike" dirty="0">
                          <a:solidFill>
                            <a:srgbClr val="000000"/>
                          </a:solidFill>
                          <a:effectLst/>
                          <a:latin typeface="Calibri" panose="020F0502020204030204" pitchFamily="34" charset="0"/>
                        </a:rPr>
                        <a:t>Crickets</a:t>
                      </a:r>
                    </a:p>
                  </a:txBody>
                  <a:tcPr marL="6415" marR="6415" marT="64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D1BA"/>
                    </a:solidFill>
                  </a:tcPr>
                </a:tc>
                <a:tc>
                  <a:txBody>
                    <a:bodyPr/>
                    <a:lstStyle/>
                    <a:p>
                      <a:pPr algn="l" fontAlgn="b"/>
                      <a:r>
                        <a:rPr lang="en-GB" sz="1600" b="0" i="0" u="none" strike="noStrike" dirty="0">
                          <a:solidFill>
                            <a:srgbClr val="000000"/>
                          </a:solidFill>
                          <a:effectLst/>
                          <a:latin typeface="Calibri" panose="020F0502020204030204" pitchFamily="34" charset="0"/>
                        </a:rPr>
                        <a:t>5.75</a:t>
                      </a:r>
                    </a:p>
                  </a:txBody>
                  <a:tcPr marL="6415" marR="6415" marT="64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D1BA"/>
                    </a:solidFill>
                  </a:tcPr>
                </a:tc>
                <a:extLst>
                  <a:ext uri="{0D108BD9-81ED-4DB2-BD59-A6C34878D82A}">
                    <a16:rowId xmlns:a16="http://schemas.microsoft.com/office/drawing/2014/main" val="25452592"/>
                  </a:ext>
                </a:extLst>
              </a:tr>
              <a:tr h="205015">
                <a:tc>
                  <a:txBody>
                    <a:bodyPr/>
                    <a:lstStyle/>
                    <a:p>
                      <a:pPr algn="l" fontAlgn="b"/>
                      <a:r>
                        <a:rPr lang="en-GB" sz="1600" b="0" i="0" u="none" strike="noStrike" dirty="0">
                          <a:solidFill>
                            <a:srgbClr val="000000"/>
                          </a:solidFill>
                          <a:effectLst/>
                          <a:latin typeface="Calibri" panose="020F0502020204030204" pitchFamily="34" charset="0"/>
                        </a:rPr>
                        <a:t>Crickets</a:t>
                      </a:r>
                    </a:p>
                  </a:txBody>
                  <a:tcPr marL="6415" marR="6415" marT="64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D1BA"/>
                    </a:solidFill>
                  </a:tcPr>
                </a:tc>
                <a:tc>
                  <a:txBody>
                    <a:bodyPr/>
                    <a:lstStyle/>
                    <a:p>
                      <a:pPr algn="l" fontAlgn="b"/>
                      <a:r>
                        <a:rPr lang="en-GB" sz="1600" b="0" i="0" u="none" strike="noStrike">
                          <a:solidFill>
                            <a:srgbClr val="000000"/>
                          </a:solidFill>
                          <a:effectLst/>
                          <a:latin typeface="Calibri" panose="020F0502020204030204" pitchFamily="34" charset="0"/>
                        </a:rPr>
                        <a:t>4.53</a:t>
                      </a:r>
                    </a:p>
                  </a:txBody>
                  <a:tcPr marL="6415" marR="6415" marT="64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D1BA"/>
                    </a:solidFill>
                  </a:tcPr>
                </a:tc>
                <a:extLst>
                  <a:ext uri="{0D108BD9-81ED-4DB2-BD59-A6C34878D82A}">
                    <a16:rowId xmlns:a16="http://schemas.microsoft.com/office/drawing/2014/main" val="2446737055"/>
                  </a:ext>
                </a:extLst>
              </a:tr>
              <a:tr h="205015">
                <a:tc>
                  <a:txBody>
                    <a:bodyPr/>
                    <a:lstStyle/>
                    <a:p>
                      <a:pPr algn="l" fontAlgn="b"/>
                      <a:r>
                        <a:rPr lang="en-GB" sz="1600" b="0" i="0" u="none" strike="noStrike" dirty="0">
                          <a:solidFill>
                            <a:srgbClr val="000000"/>
                          </a:solidFill>
                          <a:effectLst/>
                          <a:latin typeface="Calibri" panose="020F0502020204030204" pitchFamily="34" charset="0"/>
                        </a:rPr>
                        <a:t>Crickets</a:t>
                      </a:r>
                    </a:p>
                  </a:txBody>
                  <a:tcPr marL="6415" marR="6415" marT="64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D1BA"/>
                    </a:solidFill>
                  </a:tcPr>
                </a:tc>
                <a:tc>
                  <a:txBody>
                    <a:bodyPr/>
                    <a:lstStyle/>
                    <a:p>
                      <a:pPr algn="l" fontAlgn="b"/>
                      <a:r>
                        <a:rPr lang="en-GB" sz="1600" b="0" i="0" u="none" strike="noStrike" dirty="0">
                          <a:solidFill>
                            <a:srgbClr val="000000"/>
                          </a:solidFill>
                          <a:effectLst/>
                          <a:latin typeface="Calibri" panose="020F0502020204030204" pitchFamily="34" charset="0"/>
                        </a:rPr>
                        <a:t>4.21</a:t>
                      </a:r>
                    </a:p>
                  </a:txBody>
                  <a:tcPr marL="6415" marR="6415" marT="64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D1BA"/>
                    </a:solidFill>
                  </a:tcPr>
                </a:tc>
                <a:extLst>
                  <a:ext uri="{0D108BD9-81ED-4DB2-BD59-A6C34878D82A}">
                    <a16:rowId xmlns:a16="http://schemas.microsoft.com/office/drawing/2014/main" val="1869216097"/>
                  </a:ext>
                </a:extLst>
              </a:tr>
              <a:tr h="205015">
                <a:tc>
                  <a:txBody>
                    <a:bodyPr/>
                    <a:lstStyle/>
                    <a:p>
                      <a:pPr algn="l" fontAlgn="b"/>
                      <a:r>
                        <a:rPr lang="en-GB" sz="1600" b="0" i="0" u="none" strike="noStrike" dirty="0">
                          <a:solidFill>
                            <a:srgbClr val="000000"/>
                          </a:solidFill>
                          <a:effectLst/>
                          <a:latin typeface="Calibri" panose="020F0502020204030204" pitchFamily="34" charset="0"/>
                        </a:rPr>
                        <a:t>Crickets</a:t>
                      </a:r>
                    </a:p>
                  </a:txBody>
                  <a:tcPr marL="6415" marR="6415" marT="64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D1BA"/>
                    </a:solidFill>
                  </a:tcPr>
                </a:tc>
                <a:tc>
                  <a:txBody>
                    <a:bodyPr/>
                    <a:lstStyle/>
                    <a:p>
                      <a:pPr algn="l" fontAlgn="b"/>
                      <a:r>
                        <a:rPr lang="en-GB" sz="1600" b="0" i="0" u="none" strike="noStrike" dirty="0">
                          <a:solidFill>
                            <a:srgbClr val="000000"/>
                          </a:solidFill>
                          <a:effectLst/>
                          <a:latin typeface="Calibri" panose="020F0502020204030204" pitchFamily="34" charset="0"/>
                        </a:rPr>
                        <a:t>5.33</a:t>
                      </a:r>
                    </a:p>
                  </a:txBody>
                  <a:tcPr marL="6415" marR="6415" marT="64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D1BA"/>
                    </a:solidFill>
                  </a:tcPr>
                </a:tc>
                <a:extLst>
                  <a:ext uri="{0D108BD9-81ED-4DB2-BD59-A6C34878D82A}">
                    <a16:rowId xmlns:a16="http://schemas.microsoft.com/office/drawing/2014/main" val="964330848"/>
                  </a:ext>
                </a:extLst>
              </a:tr>
              <a:tr h="205015">
                <a:tc>
                  <a:txBody>
                    <a:bodyPr/>
                    <a:lstStyle/>
                    <a:p>
                      <a:pPr algn="l" fontAlgn="b"/>
                      <a:r>
                        <a:rPr lang="en-GB" sz="1600" b="0" i="0" u="none" strike="noStrike" dirty="0">
                          <a:solidFill>
                            <a:srgbClr val="000000"/>
                          </a:solidFill>
                          <a:effectLst/>
                          <a:latin typeface="Calibri" panose="020F0502020204030204" pitchFamily="34" charset="0"/>
                        </a:rPr>
                        <a:t>Crickets</a:t>
                      </a:r>
                    </a:p>
                  </a:txBody>
                  <a:tcPr marL="6415" marR="6415" marT="64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D1BA"/>
                    </a:solidFill>
                  </a:tcPr>
                </a:tc>
                <a:tc>
                  <a:txBody>
                    <a:bodyPr/>
                    <a:lstStyle/>
                    <a:p>
                      <a:pPr algn="l" fontAlgn="b"/>
                      <a:r>
                        <a:rPr lang="en-GB" sz="1600" b="0" i="0" u="none" strike="noStrike" dirty="0">
                          <a:solidFill>
                            <a:srgbClr val="000000"/>
                          </a:solidFill>
                          <a:effectLst/>
                          <a:latin typeface="Calibri" panose="020F0502020204030204" pitchFamily="34" charset="0"/>
                        </a:rPr>
                        <a:t>6.77</a:t>
                      </a:r>
                    </a:p>
                  </a:txBody>
                  <a:tcPr marL="6415" marR="6415" marT="64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D1BA"/>
                    </a:solidFill>
                  </a:tcPr>
                </a:tc>
                <a:extLst>
                  <a:ext uri="{0D108BD9-81ED-4DB2-BD59-A6C34878D82A}">
                    <a16:rowId xmlns:a16="http://schemas.microsoft.com/office/drawing/2014/main" val="3687858000"/>
                  </a:ext>
                </a:extLst>
              </a:tr>
              <a:tr h="239863">
                <a:tc>
                  <a:txBody>
                    <a:bodyPr/>
                    <a:lstStyle/>
                    <a:p>
                      <a:pPr algn="l" fontAlgn="b"/>
                      <a:r>
                        <a:rPr lang="en-GB" sz="1600" b="0" i="0" u="none" strike="noStrike">
                          <a:solidFill>
                            <a:srgbClr val="000000"/>
                          </a:solidFill>
                          <a:effectLst/>
                          <a:latin typeface="Calibri" panose="020F0502020204030204" pitchFamily="34" charset="0"/>
                        </a:rPr>
                        <a:t>Mealworms</a:t>
                      </a:r>
                    </a:p>
                  </a:txBody>
                  <a:tcPr marL="6415" marR="6415" marT="64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r>
                        <a:rPr lang="en-GB" sz="1600" b="0" i="0" u="none" strike="noStrike" dirty="0">
                          <a:solidFill>
                            <a:srgbClr val="000000"/>
                          </a:solidFill>
                          <a:effectLst/>
                          <a:latin typeface="Calibri" panose="020F0502020204030204" pitchFamily="34" charset="0"/>
                        </a:rPr>
                        <a:t>5.21</a:t>
                      </a:r>
                    </a:p>
                  </a:txBody>
                  <a:tcPr marL="6415" marR="6415" marT="64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07687682"/>
                  </a:ext>
                </a:extLst>
              </a:tr>
              <a:tr h="218055">
                <a:tc>
                  <a:txBody>
                    <a:bodyPr/>
                    <a:lstStyle/>
                    <a:p>
                      <a:pPr algn="l" fontAlgn="b"/>
                      <a:r>
                        <a:rPr lang="en-GB" sz="1600" b="0" i="0" u="none" strike="noStrike" dirty="0">
                          <a:solidFill>
                            <a:srgbClr val="000000"/>
                          </a:solidFill>
                          <a:effectLst/>
                          <a:latin typeface="Calibri" panose="020F0502020204030204" pitchFamily="34" charset="0"/>
                        </a:rPr>
                        <a:t>Mealworms</a:t>
                      </a:r>
                    </a:p>
                  </a:txBody>
                  <a:tcPr marL="6415" marR="6415" marT="64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r>
                        <a:rPr lang="en-GB" sz="1600" b="0" i="0" u="none" strike="noStrike" dirty="0">
                          <a:solidFill>
                            <a:srgbClr val="000000"/>
                          </a:solidFill>
                          <a:effectLst/>
                          <a:latin typeface="Calibri" panose="020F0502020204030204" pitchFamily="34" charset="0"/>
                        </a:rPr>
                        <a:t>6.32</a:t>
                      </a:r>
                    </a:p>
                  </a:txBody>
                  <a:tcPr marL="6415" marR="6415" marT="64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90918992"/>
                  </a:ext>
                </a:extLst>
              </a:tr>
              <a:tr h="271995">
                <a:tc>
                  <a:txBody>
                    <a:bodyPr/>
                    <a:lstStyle/>
                    <a:p>
                      <a:pPr algn="l" fontAlgn="b"/>
                      <a:r>
                        <a:rPr lang="en-GB" sz="1600" b="0" i="0" u="none" strike="noStrike" dirty="0">
                          <a:solidFill>
                            <a:srgbClr val="000000"/>
                          </a:solidFill>
                          <a:effectLst/>
                          <a:latin typeface="Calibri" panose="020F0502020204030204" pitchFamily="34" charset="0"/>
                        </a:rPr>
                        <a:t>Mealworms</a:t>
                      </a:r>
                    </a:p>
                  </a:txBody>
                  <a:tcPr marL="6415" marR="6415" marT="64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r>
                        <a:rPr lang="en-GB" sz="1600" b="0" i="0" u="none" strike="noStrike" dirty="0">
                          <a:solidFill>
                            <a:srgbClr val="000000"/>
                          </a:solidFill>
                          <a:effectLst/>
                          <a:latin typeface="Calibri" panose="020F0502020204030204" pitchFamily="34" charset="0"/>
                        </a:rPr>
                        <a:t>8.01</a:t>
                      </a:r>
                    </a:p>
                  </a:txBody>
                  <a:tcPr marL="6415" marR="6415" marT="64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33399428"/>
                  </a:ext>
                </a:extLst>
              </a:tr>
              <a:tr h="271995">
                <a:tc>
                  <a:txBody>
                    <a:bodyPr/>
                    <a:lstStyle/>
                    <a:p>
                      <a:pPr algn="l" fontAlgn="b"/>
                      <a:r>
                        <a:rPr lang="en-GB" sz="1600" b="0" i="0" u="none" strike="noStrike" dirty="0">
                          <a:solidFill>
                            <a:srgbClr val="000000"/>
                          </a:solidFill>
                          <a:effectLst/>
                          <a:latin typeface="Calibri" panose="020F0502020204030204" pitchFamily="34" charset="0"/>
                        </a:rPr>
                        <a:t>Mealworms</a:t>
                      </a:r>
                    </a:p>
                  </a:txBody>
                  <a:tcPr marL="6415" marR="6415" marT="64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r>
                        <a:rPr lang="en-GB" sz="1600" b="0" i="0" u="none" strike="noStrike" dirty="0">
                          <a:solidFill>
                            <a:srgbClr val="000000"/>
                          </a:solidFill>
                          <a:effectLst/>
                          <a:latin typeface="Calibri" panose="020F0502020204030204" pitchFamily="34" charset="0"/>
                        </a:rPr>
                        <a:t>6.23</a:t>
                      </a:r>
                    </a:p>
                  </a:txBody>
                  <a:tcPr marL="6415" marR="6415" marT="64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39048897"/>
                  </a:ext>
                </a:extLst>
              </a:tr>
              <a:tr h="271995">
                <a:tc>
                  <a:txBody>
                    <a:bodyPr/>
                    <a:lstStyle/>
                    <a:p>
                      <a:pPr algn="l" fontAlgn="b"/>
                      <a:r>
                        <a:rPr lang="en-GB" sz="1600" b="0" i="0" u="none" strike="noStrike">
                          <a:solidFill>
                            <a:srgbClr val="000000"/>
                          </a:solidFill>
                          <a:effectLst/>
                          <a:latin typeface="Calibri" panose="020F0502020204030204" pitchFamily="34" charset="0"/>
                        </a:rPr>
                        <a:t>Mealworms</a:t>
                      </a:r>
                    </a:p>
                  </a:txBody>
                  <a:tcPr marL="6415" marR="6415" marT="64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r>
                        <a:rPr lang="en-GB" sz="1600" b="0" i="0" u="none" strike="noStrike" dirty="0">
                          <a:solidFill>
                            <a:srgbClr val="000000"/>
                          </a:solidFill>
                          <a:effectLst/>
                          <a:latin typeface="Calibri" panose="020F0502020204030204" pitchFamily="34" charset="0"/>
                        </a:rPr>
                        <a:t>7.77</a:t>
                      </a:r>
                    </a:p>
                  </a:txBody>
                  <a:tcPr marL="6415" marR="6415" marT="64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49257627"/>
                  </a:ext>
                </a:extLst>
              </a:tr>
              <a:tr h="271995">
                <a:tc>
                  <a:txBody>
                    <a:bodyPr/>
                    <a:lstStyle/>
                    <a:p>
                      <a:pPr algn="l" fontAlgn="b"/>
                      <a:r>
                        <a:rPr lang="en-GB" sz="1600" b="0" i="0" u="none" strike="noStrike">
                          <a:solidFill>
                            <a:srgbClr val="000000"/>
                          </a:solidFill>
                          <a:effectLst/>
                          <a:latin typeface="Calibri" panose="020F0502020204030204" pitchFamily="34" charset="0"/>
                        </a:rPr>
                        <a:t>Mealworms</a:t>
                      </a:r>
                    </a:p>
                  </a:txBody>
                  <a:tcPr marL="6415" marR="6415" marT="64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r>
                        <a:rPr lang="en-GB" sz="1600" b="0" i="0" u="none" strike="noStrike" dirty="0">
                          <a:solidFill>
                            <a:srgbClr val="000000"/>
                          </a:solidFill>
                          <a:effectLst/>
                          <a:latin typeface="Calibri" panose="020F0502020204030204" pitchFamily="34" charset="0"/>
                        </a:rPr>
                        <a:t>8.34</a:t>
                      </a:r>
                    </a:p>
                  </a:txBody>
                  <a:tcPr marL="6415" marR="6415" marT="64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292915721"/>
                  </a:ext>
                </a:extLst>
              </a:tr>
              <a:tr h="271995">
                <a:tc>
                  <a:txBody>
                    <a:bodyPr/>
                    <a:lstStyle/>
                    <a:p>
                      <a:pPr algn="l" fontAlgn="b"/>
                      <a:r>
                        <a:rPr lang="en-GB" sz="1600" b="0" i="0" u="none" strike="noStrike">
                          <a:solidFill>
                            <a:srgbClr val="000000"/>
                          </a:solidFill>
                          <a:effectLst/>
                          <a:latin typeface="Calibri" panose="020F0502020204030204" pitchFamily="34" charset="0"/>
                        </a:rPr>
                        <a:t>Mealworms</a:t>
                      </a:r>
                    </a:p>
                  </a:txBody>
                  <a:tcPr marL="6415" marR="6415" marT="64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r>
                        <a:rPr lang="en-GB" sz="1600" b="0" i="0" u="none" strike="noStrike" dirty="0">
                          <a:solidFill>
                            <a:srgbClr val="000000"/>
                          </a:solidFill>
                          <a:effectLst/>
                          <a:latin typeface="Calibri" panose="020F0502020204030204" pitchFamily="34" charset="0"/>
                        </a:rPr>
                        <a:t>7.11</a:t>
                      </a:r>
                    </a:p>
                  </a:txBody>
                  <a:tcPr marL="6415" marR="6415" marT="64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808730355"/>
                  </a:ext>
                </a:extLst>
              </a:tr>
              <a:tr h="271995">
                <a:tc>
                  <a:txBody>
                    <a:bodyPr/>
                    <a:lstStyle/>
                    <a:p>
                      <a:pPr algn="l" fontAlgn="b"/>
                      <a:r>
                        <a:rPr lang="en-GB" sz="1600" b="0" i="0" u="none" strike="noStrike" dirty="0">
                          <a:solidFill>
                            <a:srgbClr val="000000"/>
                          </a:solidFill>
                          <a:effectLst/>
                          <a:latin typeface="Calibri" panose="020F0502020204030204" pitchFamily="34" charset="0"/>
                        </a:rPr>
                        <a:t>Mealworms</a:t>
                      </a:r>
                    </a:p>
                  </a:txBody>
                  <a:tcPr marL="6415" marR="6415" marT="64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r>
                        <a:rPr lang="en-GB" sz="1600" b="0" i="0" u="none" strike="noStrike" dirty="0">
                          <a:solidFill>
                            <a:srgbClr val="000000"/>
                          </a:solidFill>
                          <a:effectLst/>
                          <a:latin typeface="Calibri" panose="020F0502020204030204" pitchFamily="34" charset="0"/>
                        </a:rPr>
                        <a:t>6.03</a:t>
                      </a:r>
                    </a:p>
                  </a:txBody>
                  <a:tcPr marL="6415" marR="6415" marT="64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713945827"/>
                  </a:ext>
                </a:extLst>
              </a:tr>
            </a:tbl>
          </a:graphicData>
        </a:graphic>
      </p:graphicFrame>
      <p:pic>
        <p:nvPicPr>
          <p:cNvPr id="7" name="Graphic 6" descr="Frog outline">
            <a:extLst>
              <a:ext uri="{FF2B5EF4-FFF2-40B4-BE49-F238E27FC236}">
                <a16:creationId xmlns:a16="http://schemas.microsoft.com/office/drawing/2014/main" id="{358CA04E-FBE1-6295-5661-B2A34A72D1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15388" y="2343525"/>
            <a:ext cx="1045028" cy="1045028"/>
          </a:xfrm>
          <a:prstGeom prst="rect">
            <a:avLst/>
          </a:prstGeom>
        </p:spPr>
      </p:pic>
    </p:spTree>
    <p:extLst>
      <p:ext uri="{BB962C8B-B14F-4D97-AF65-F5344CB8AC3E}">
        <p14:creationId xmlns:p14="http://schemas.microsoft.com/office/powerpoint/2010/main" val="101097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47E0D-4134-C43B-C6AB-4B5E0AF32C0C}"/>
            </a:ext>
          </a:extLst>
        </p:cNvPr>
        <p:cNvGrpSpPr/>
        <p:nvPr/>
      </p:nvGrpSpPr>
      <p:grpSpPr>
        <a:xfrm>
          <a:off x="0" y="0"/>
          <a:ext cx="0" cy="0"/>
          <a:chOff x="0" y="0"/>
          <a:chExt cx="0" cy="0"/>
        </a:xfrm>
      </p:grpSpPr>
      <p:graphicFrame>
        <p:nvGraphicFramePr>
          <p:cNvPr id="4" name="Content Placeholder 5">
            <a:extLst>
              <a:ext uri="{FF2B5EF4-FFF2-40B4-BE49-F238E27FC236}">
                <a16:creationId xmlns:a16="http://schemas.microsoft.com/office/drawing/2014/main" id="{9FF17B63-0A14-34E2-8499-3471D23A0B61}"/>
              </a:ext>
            </a:extLst>
          </p:cNvPr>
          <p:cNvGraphicFramePr>
            <a:graphicFrameLocks/>
          </p:cNvGraphicFramePr>
          <p:nvPr/>
        </p:nvGraphicFramePr>
        <p:xfrm>
          <a:off x="252575" y="800942"/>
          <a:ext cx="11686850" cy="4783429"/>
        </p:xfrm>
        <a:graphic>
          <a:graphicData uri="http://schemas.openxmlformats.org/drawingml/2006/table">
            <a:tbl>
              <a:tblPr>
                <a:tableStyleId>{616DA210-FB5B-4158-B5E0-FEB733F419BA}</a:tableStyleId>
              </a:tblPr>
              <a:tblGrid>
                <a:gridCol w="2853790">
                  <a:extLst>
                    <a:ext uri="{9D8B030D-6E8A-4147-A177-3AD203B41FA5}">
                      <a16:colId xmlns:a16="http://schemas.microsoft.com/office/drawing/2014/main" val="3878647008"/>
                    </a:ext>
                  </a:extLst>
                </a:gridCol>
                <a:gridCol w="2989635">
                  <a:extLst>
                    <a:ext uri="{9D8B030D-6E8A-4147-A177-3AD203B41FA5}">
                      <a16:colId xmlns:a16="http://schemas.microsoft.com/office/drawing/2014/main" val="242991095"/>
                    </a:ext>
                  </a:extLst>
                </a:gridCol>
                <a:gridCol w="2370974">
                  <a:extLst>
                    <a:ext uri="{9D8B030D-6E8A-4147-A177-3AD203B41FA5}">
                      <a16:colId xmlns:a16="http://schemas.microsoft.com/office/drawing/2014/main" val="1263806318"/>
                    </a:ext>
                  </a:extLst>
                </a:gridCol>
                <a:gridCol w="3472451">
                  <a:extLst>
                    <a:ext uri="{9D8B030D-6E8A-4147-A177-3AD203B41FA5}">
                      <a16:colId xmlns:a16="http://schemas.microsoft.com/office/drawing/2014/main" val="767244934"/>
                    </a:ext>
                  </a:extLst>
                </a:gridCol>
              </a:tblGrid>
              <a:tr h="348420">
                <a:tc>
                  <a:txBody>
                    <a:bodyPr/>
                    <a:lstStyle/>
                    <a:p>
                      <a:pPr algn="ctr" fontAlgn="b">
                        <a:buNone/>
                      </a:pPr>
                      <a:r>
                        <a:rPr lang="en-GB" sz="2000" b="1" u="none" strike="noStrike" dirty="0">
                          <a:effectLst/>
                          <a:latin typeface="+mj-lt"/>
                        </a:rPr>
                        <a:t>Testing for…?</a:t>
                      </a:r>
                      <a:endParaRPr lang="en-GB" sz="2000" b="1" i="0" u="none" strike="noStrike" dirty="0">
                        <a:solidFill>
                          <a:srgbClr val="000000"/>
                        </a:solidFill>
                        <a:effectLst/>
                        <a:latin typeface="+mj-lt"/>
                      </a:endParaRPr>
                    </a:p>
                  </a:txBody>
                  <a:tcPr marL="7620" marR="7620" marT="7620" marB="0" anchor="b">
                    <a:solidFill>
                      <a:schemeClr val="bg1"/>
                    </a:solidFill>
                  </a:tcPr>
                </a:tc>
                <a:tc>
                  <a:txBody>
                    <a:bodyPr/>
                    <a:lstStyle/>
                    <a:p>
                      <a:pPr algn="ctr" fontAlgn="b">
                        <a:buNone/>
                      </a:pPr>
                      <a:r>
                        <a:rPr lang="en-GB" sz="2000" b="1" u="none" strike="noStrike" dirty="0">
                          <a:effectLst/>
                          <a:latin typeface="+mj-lt"/>
                        </a:rPr>
                        <a:t>Study design</a:t>
                      </a:r>
                      <a:endParaRPr lang="en-GB" sz="2000" b="1" i="0" u="none" strike="noStrike" dirty="0">
                        <a:solidFill>
                          <a:srgbClr val="000000"/>
                        </a:solidFill>
                        <a:effectLst/>
                        <a:latin typeface="+mj-lt"/>
                      </a:endParaRPr>
                    </a:p>
                  </a:txBody>
                  <a:tcPr marL="7620" marR="7620" marT="7620" marB="0" anchor="b">
                    <a:solidFill>
                      <a:schemeClr val="bg1"/>
                    </a:solidFill>
                  </a:tcPr>
                </a:tc>
                <a:tc>
                  <a:txBody>
                    <a:bodyPr/>
                    <a:lstStyle/>
                    <a:p>
                      <a:pPr algn="ctr" fontAlgn="b">
                        <a:buNone/>
                      </a:pPr>
                      <a:r>
                        <a:rPr lang="en-GB" sz="2000" b="1" u="none" strike="noStrike" dirty="0">
                          <a:effectLst/>
                          <a:latin typeface="+mj-lt"/>
                        </a:rPr>
                        <a:t>How many groups?</a:t>
                      </a:r>
                      <a:endParaRPr lang="en-GB" sz="2000" b="1" i="0" u="none" strike="noStrike" dirty="0">
                        <a:solidFill>
                          <a:srgbClr val="000000"/>
                        </a:solidFill>
                        <a:effectLst/>
                        <a:latin typeface="+mj-lt"/>
                      </a:endParaRPr>
                    </a:p>
                  </a:txBody>
                  <a:tcPr marL="7620" marR="7620" marT="7620" marB="0" anchor="b">
                    <a:solidFill>
                      <a:schemeClr val="bg1"/>
                    </a:solidFill>
                  </a:tcPr>
                </a:tc>
                <a:tc>
                  <a:txBody>
                    <a:bodyPr/>
                    <a:lstStyle/>
                    <a:p>
                      <a:pPr algn="ctr" fontAlgn="b">
                        <a:buNone/>
                      </a:pPr>
                      <a:r>
                        <a:rPr lang="en-GB" sz="2000" b="1" u="none" strike="noStrike" dirty="0">
                          <a:effectLst/>
                          <a:latin typeface="+mj-lt"/>
                        </a:rPr>
                        <a:t>Inferential Test</a:t>
                      </a:r>
                      <a:endParaRPr lang="en-GB" sz="2000" b="1" i="0" u="none" strike="noStrike" dirty="0">
                        <a:solidFill>
                          <a:srgbClr val="000000"/>
                        </a:solidFill>
                        <a:effectLst/>
                        <a:latin typeface="+mj-lt"/>
                      </a:endParaRPr>
                    </a:p>
                  </a:txBody>
                  <a:tcPr marL="7620" marR="7620" marT="7620" marB="0" anchor="b">
                    <a:solidFill>
                      <a:schemeClr val="bg1"/>
                    </a:solidFill>
                  </a:tcPr>
                </a:tc>
                <a:extLst>
                  <a:ext uri="{0D108BD9-81ED-4DB2-BD59-A6C34878D82A}">
                    <a16:rowId xmlns:a16="http://schemas.microsoft.com/office/drawing/2014/main" val="710334062"/>
                  </a:ext>
                </a:extLst>
              </a:tr>
              <a:tr h="689097">
                <a:tc rowSpan="4">
                  <a:txBody>
                    <a:bodyPr/>
                    <a:lstStyle/>
                    <a:p>
                      <a:pPr algn="ctr" fontAlgn="ctr">
                        <a:buNone/>
                      </a:pPr>
                      <a:r>
                        <a:rPr lang="en-GB" sz="2000" b="1" u="none" strike="noStrike" dirty="0">
                          <a:effectLst/>
                          <a:latin typeface="+mj-lt"/>
                        </a:rPr>
                        <a:t>Difference</a:t>
                      </a:r>
                    </a:p>
                    <a:p>
                      <a:pPr algn="ctr" fontAlgn="ctr">
                        <a:buNone/>
                      </a:pPr>
                      <a:r>
                        <a:rPr lang="en-GB" sz="1600" b="0" i="1" u="none" strike="noStrike" dirty="0">
                          <a:solidFill>
                            <a:srgbClr val="000000"/>
                          </a:solidFill>
                          <a:effectLst/>
                          <a:latin typeface="+mj-lt"/>
                        </a:rPr>
                        <a:t>(independent variable is categorical)</a:t>
                      </a:r>
                    </a:p>
                    <a:p>
                      <a:pPr algn="ctr" fontAlgn="ctr">
                        <a:buNone/>
                      </a:pPr>
                      <a:endParaRPr lang="en-GB" sz="1600" b="0" i="1" u="none" strike="noStrike" dirty="0">
                        <a:solidFill>
                          <a:srgbClr val="000000"/>
                        </a:solidFill>
                        <a:effectLst/>
                        <a:latin typeface="+mj-lt"/>
                      </a:endParaRPr>
                    </a:p>
                    <a:p>
                      <a:pPr algn="ctr" fontAlgn="ctr">
                        <a:buNone/>
                      </a:pPr>
                      <a:r>
                        <a:rPr lang="en-GB" sz="1600" b="0" i="1" u="none" strike="noStrike" dirty="0">
                          <a:solidFill>
                            <a:srgbClr val="000000"/>
                          </a:solidFill>
                          <a:effectLst/>
                          <a:latin typeface="+mj-lt"/>
                        </a:rPr>
                        <a:t>We want to see if the ‘independent’ influences the ‘dependent’ variable</a:t>
                      </a:r>
                    </a:p>
                  </a:txBody>
                  <a:tcPr marL="7620" marR="7620" marT="7620" marB="0" anchor="ctr">
                    <a:solidFill>
                      <a:schemeClr val="bg1"/>
                    </a:solidFill>
                  </a:tcPr>
                </a:tc>
                <a:tc rowSpan="2">
                  <a:txBody>
                    <a:bodyPr/>
                    <a:lstStyle/>
                    <a:p>
                      <a:pPr algn="ctr" fontAlgn="ctr">
                        <a:buNone/>
                      </a:pPr>
                      <a:r>
                        <a:rPr lang="en-GB" sz="2000" u="none" strike="noStrike" dirty="0">
                          <a:effectLst/>
                          <a:latin typeface="+mj-lt"/>
                        </a:rPr>
                        <a:t>Independent groups</a:t>
                      </a:r>
                      <a:endParaRPr lang="en-GB" sz="2000" b="0" i="0" u="none" strike="noStrike" dirty="0">
                        <a:solidFill>
                          <a:srgbClr val="000000"/>
                        </a:solidFill>
                        <a:effectLst/>
                        <a:latin typeface="+mj-lt"/>
                      </a:endParaRPr>
                    </a:p>
                  </a:txBody>
                  <a:tcPr marL="7620" marR="7620" marT="7620" marB="0" anchor="ctr">
                    <a:solidFill>
                      <a:schemeClr val="bg1"/>
                    </a:solidFill>
                  </a:tcPr>
                </a:tc>
                <a:tc>
                  <a:txBody>
                    <a:bodyPr/>
                    <a:lstStyle/>
                    <a:p>
                      <a:pPr algn="ctr" fontAlgn="b">
                        <a:buNone/>
                      </a:pPr>
                      <a:r>
                        <a:rPr lang="en-GB" sz="2000" u="none" strike="noStrike" dirty="0">
                          <a:effectLst/>
                          <a:latin typeface="+mj-lt"/>
                        </a:rPr>
                        <a:t>Two</a:t>
                      </a:r>
                      <a:endParaRPr lang="en-GB" sz="2000" b="0" i="0" u="none" strike="noStrike" dirty="0">
                        <a:solidFill>
                          <a:srgbClr val="000000"/>
                        </a:solidFill>
                        <a:effectLst/>
                        <a:latin typeface="+mj-lt"/>
                      </a:endParaRPr>
                    </a:p>
                  </a:txBody>
                  <a:tcPr marL="7620" marR="7620" marT="7620" marB="0" anchor="ctr">
                    <a:solidFill>
                      <a:schemeClr val="bg1"/>
                    </a:solidFill>
                  </a:tcPr>
                </a:tc>
                <a:tc>
                  <a:txBody>
                    <a:bodyPr/>
                    <a:lstStyle/>
                    <a:p>
                      <a:pPr algn="ctr" fontAlgn="b">
                        <a:buNone/>
                      </a:pPr>
                      <a:r>
                        <a:rPr lang="en-GB" sz="2000" b="1" u="none" strike="noStrike" dirty="0">
                          <a:effectLst/>
                          <a:highlight>
                            <a:srgbClr val="FFFF00"/>
                          </a:highlight>
                          <a:latin typeface="+mj-lt"/>
                        </a:rPr>
                        <a:t>T-test</a:t>
                      </a:r>
                      <a:r>
                        <a:rPr lang="en-GB" sz="2000" u="none" strike="noStrike" dirty="0">
                          <a:effectLst/>
                          <a:latin typeface="+mj-lt"/>
                        </a:rPr>
                        <a:t> or </a:t>
                      </a:r>
                      <a:r>
                        <a:rPr lang="en-GB" sz="2000" b="1" u="none" strike="noStrike" dirty="0">
                          <a:effectLst/>
                          <a:highlight>
                            <a:srgbClr val="FF00FF"/>
                          </a:highlight>
                          <a:latin typeface="+mj-lt"/>
                        </a:rPr>
                        <a:t>Mann-Whitney</a:t>
                      </a:r>
                      <a:endParaRPr lang="en-GB" sz="2000" b="1" i="0" u="none" strike="noStrike" dirty="0">
                        <a:solidFill>
                          <a:srgbClr val="000000"/>
                        </a:solidFill>
                        <a:effectLst/>
                        <a:highlight>
                          <a:srgbClr val="FF00FF"/>
                        </a:highlight>
                        <a:latin typeface="+mj-lt"/>
                      </a:endParaRPr>
                    </a:p>
                  </a:txBody>
                  <a:tcPr marL="7620" marR="7620" marT="7620" marB="0" anchor="ctr">
                    <a:solidFill>
                      <a:schemeClr val="bg1"/>
                    </a:solidFill>
                  </a:tcPr>
                </a:tc>
                <a:extLst>
                  <a:ext uri="{0D108BD9-81ED-4DB2-BD59-A6C34878D82A}">
                    <a16:rowId xmlns:a16="http://schemas.microsoft.com/office/drawing/2014/main" val="3681969255"/>
                  </a:ext>
                </a:extLst>
              </a:tr>
              <a:tr h="518758">
                <a:tc vMerge="1">
                  <a:txBody>
                    <a:bodyPr/>
                    <a:lstStyle/>
                    <a:p>
                      <a:endParaRPr lang="en-GB"/>
                    </a:p>
                  </a:txBody>
                  <a:tcPr/>
                </a:tc>
                <a:tc vMerge="1">
                  <a:txBody>
                    <a:bodyPr/>
                    <a:lstStyle/>
                    <a:p>
                      <a:endParaRPr lang="en-GB"/>
                    </a:p>
                  </a:txBody>
                  <a:tcPr/>
                </a:tc>
                <a:tc>
                  <a:txBody>
                    <a:bodyPr/>
                    <a:lstStyle/>
                    <a:p>
                      <a:pPr algn="ctr" fontAlgn="b">
                        <a:buNone/>
                      </a:pPr>
                      <a:r>
                        <a:rPr lang="en-GB" sz="2000" u="none" strike="noStrike" dirty="0">
                          <a:effectLst/>
                          <a:latin typeface="+mj-lt"/>
                        </a:rPr>
                        <a:t>More than two</a:t>
                      </a:r>
                      <a:endParaRPr lang="en-GB" sz="2000" b="0" i="0" u="none" strike="noStrike" dirty="0">
                        <a:solidFill>
                          <a:srgbClr val="000000"/>
                        </a:solidFill>
                        <a:effectLst/>
                        <a:latin typeface="+mj-lt"/>
                      </a:endParaRPr>
                    </a:p>
                  </a:txBody>
                  <a:tcPr marL="7620" marR="7620" marT="7620" marB="0" anchor="ctr">
                    <a:solidFill>
                      <a:schemeClr val="bg1"/>
                    </a:solidFill>
                  </a:tcPr>
                </a:tc>
                <a:tc>
                  <a:txBody>
                    <a:bodyPr/>
                    <a:lstStyle/>
                    <a:p>
                      <a:pPr algn="ctr" fontAlgn="b">
                        <a:buNone/>
                      </a:pPr>
                      <a:r>
                        <a:rPr lang="en-GB" sz="2000" b="1" u="none" strike="noStrike" dirty="0">
                          <a:effectLst/>
                          <a:highlight>
                            <a:srgbClr val="FFFF00"/>
                          </a:highlight>
                          <a:latin typeface="+mj-lt"/>
                        </a:rPr>
                        <a:t>ANOVA</a:t>
                      </a:r>
                      <a:r>
                        <a:rPr lang="en-GB" sz="2000" u="none" strike="noStrike" dirty="0">
                          <a:effectLst/>
                          <a:latin typeface="+mj-lt"/>
                        </a:rPr>
                        <a:t> or </a:t>
                      </a:r>
                      <a:r>
                        <a:rPr lang="en-GB" sz="2000" b="1" u="none" strike="noStrike" dirty="0">
                          <a:effectLst/>
                          <a:highlight>
                            <a:srgbClr val="FF00FF"/>
                          </a:highlight>
                          <a:latin typeface="+mj-lt"/>
                        </a:rPr>
                        <a:t>Kruskal-Wallis</a:t>
                      </a:r>
                      <a:endParaRPr lang="en-GB" sz="2000" b="1" i="0" u="none" strike="noStrike" dirty="0">
                        <a:solidFill>
                          <a:srgbClr val="000000"/>
                        </a:solidFill>
                        <a:effectLst/>
                        <a:highlight>
                          <a:srgbClr val="FF00FF"/>
                        </a:highlight>
                        <a:latin typeface="+mj-lt"/>
                      </a:endParaRPr>
                    </a:p>
                  </a:txBody>
                  <a:tcPr marL="7620" marR="7620" marT="7620" marB="0" anchor="ctr">
                    <a:solidFill>
                      <a:schemeClr val="bg1"/>
                    </a:solidFill>
                  </a:tcPr>
                </a:tc>
                <a:extLst>
                  <a:ext uri="{0D108BD9-81ED-4DB2-BD59-A6C34878D82A}">
                    <a16:rowId xmlns:a16="http://schemas.microsoft.com/office/drawing/2014/main" val="3852506692"/>
                  </a:ext>
                </a:extLst>
              </a:tr>
              <a:tr h="348420">
                <a:tc vMerge="1">
                  <a:txBody>
                    <a:bodyPr/>
                    <a:lstStyle/>
                    <a:p>
                      <a:endParaRPr lang="en-GB"/>
                    </a:p>
                  </a:txBody>
                  <a:tcPr/>
                </a:tc>
                <a:tc rowSpan="2">
                  <a:txBody>
                    <a:bodyPr/>
                    <a:lstStyle/>
                    <a:p>
                      <a:pPr algn="ctr" fontAlgn="ctr">
                        <a:buNone/>
                      </a:pPr>
                      <a:r>
                        <a:rPr lang="en-GB" sz="2000" u="none" strike="noStrike" dirty="0">
                          <a:effectLst/>
                          <a:latin typeface="+mj-lt"/>
                        </a:rPr>
                        <a:t>Repeated Measures</a:t>
                      </a:r>
                      <a:endParaRPr lang="en-GB" sz="2000" b="0" i="0" u="none" strike="noStrike" dirty="0">
                        <a:solidFill>
                          <a:srgbClr val="000000"/>
                        </a:solidFill>
                        <a:effectLst/>
                        <a:latin typeface="+mj-lt"/>
                      </a:endParaRPr>
                    </a:p>
                  </a:txBody>
                  <a:tcPr marL="7620" marR="7620" marT="7620" marB="0" anchor="ctr">
                    <a:solidFill>
                      <a:schemeClr val="bg1"/>
                    </a:solidFill>
                  </a:tcPr>
                </a:tc>
                <a:tc>
                  <a:txBody>
                    <a:bodyPr/>
                    <a:lstStyle/>
                    <a:p>
                      <a:pPr algn="ctr" fontAlgn="b">
                        <a:buNone/>
                      </a:pPr>
                      <a:r>
                        <a:rPr lang="en-GB" sz="2000" u="none" strike="noStrike" dirty="0">
                          <a:effectLst/>
                          <a:latin typeface="+mj-lt"/>
                        </a:rPr>
                        <a:t>Two</a:t>
                      </a:r>
                      <a:endParaRPr lang="en-GB" sz="2000" b="0" i="0" u="none" strike="noStrike" dirty="0">
                        <a:solidFill>
                          <a:srgbClr val="000000"/>
                        </a:solidFill>
                        <a:effectLst/>
                        <a:latin typeface="+mj-lt"/>
                      </a:endParaRPr>
                    </a:p>
                  </a:txBody>
                  <a:tcPr marL="7620" marR="7620" marT="7620" marB="0" anchor="ctr">
                    <a:solidFill>
                      <a:schemeClr val="bg1"/>
                    </a:solidFill>
                  </a:tcPr>
                </a:tc>
                <a:tc>
                  <a:txBody>
                    <a:bodyPr/>
                    <a:lstStyle/>
                    <a:p>
                      <a:pPr algn="ctr" fontAlgn="b">
                        <a:buNone/>
                      </a:pPr>
                      <a:r>
                        <a:rPr lang="en-GB" sz="2000" b="1" u="none" strike="noStrike" dirty="0">
                          <a:effectLst/>
                          <a:highlight>
                            <a:srgbClr val="FFFF00"/>
                          </a:highlight>
                          <a:latin typeface="+mj-lt"/>
                        </a:rPr>
                        <a:t>Paired T-test </a:t>
                      </a:r>
                      <a:r>
                        <a:rPr lang="en-GB" sz="2000" u="none" strike="noStrike" dirty="0">
                          <a:effectLst/>
                          <a:latin typeface="+mj-lt"/>
                        </a:rPr>
                        <a:t>or </a:t>
                      </a:r>
                      <a:r>
                        <a:rPr lang="en-GB" sz="2000" b="1" u="none" strike="noStrike" dirty="0">
                          <a:effectLst/>
                          <a:highlight>
                            <a:srgbClr val="FF00FF"/>
                          </a:highlight>
                          <a:latin typeface="+mj-lt"/>
                        </a:rPr>
                        <a:t>Wilcoxon</a:t>
                      </a:r>
                      <a:r>
                        <a:rPr lang="en-GB" sz="2000" u="none" strike="noStrike" dirty="0">
                          <a:effectLst/>
                          <a:highlight>
                            <a:srgbClr val="FF00FF"/>
                          </a:highlight>
                          <a:latin typeface="+mj-lt"/>
                        </a:rPr>
                        <a:t> </a:t>
                      </a:r>
                      <a:endParaRPr lang="en-GB" sz="2000" b="0" i="0" u="none" strike="noStrike" dirty="0">
                        <a:solidFill>
                          <a:srgbClr val="000000"/>
                        </a:solidFill>
                        <a:effectLst/>
                        <a:highlight>
                          <a:srgbClr val="FF00FF"/>
                        </a:highlight>
                        <a:latin typeface="+mj-lt"/>
                      </a:endParaRPr>
                    </a:p>
                  </a:txBody>
                  <a:tcPr marL="7620" marR="7620" marT="7620" marB="0" anchor="ctr">
                    <a:solidFill>
                      <a:schemeClr val="bg1"/>
                    </a:solidFill>
                  </a:tcPr>
                </a:tc>
                <a:extLst>
                  <a:ext uri="{0D108BD9-81ED-4DB2-BD59-A6C34878D82A}">
                    <a16:rowId xmlns:a16="http://schemas.microsoft.com/office/drawing/2014/main" val="1393470986"/>
                  </a:ext>
                </a:extLst>
              </a:tr>
              <a:tr h="859434">
                <a:tc vMerge="1">
                  <a:txBody>
                    <a:bodyPr/>
                    <a:lstStyle/>
                    <a:p>
                      <a:endParaRPr lang="en-GB"/>
                    </a:p>
                  </a:txBody>
                  <a:tcPr/>
                </a:tc>
                <a:tc vMerge="1">
                  <a:txBody>
                    <a:bodyPr/>
                    <a:lstStyle/>
                    <a:p>
                      <a:endParaRPr lang="en-GB"/>
                    </a:p>
                  </a:txBody>
                  <a:tcPr/>
                </a:tc>
                <a:tc>
                  <a:txBody>
                    <a:bodyPr/>
                    <a:lstStyle/>
                    <a:p>
                      <a:pPr algn="ctr" fontAlgn="b">
                        <a:buNone/>
                      </a:pPr>
                      <a:r>
                        <a:rPr lang="en-GB" sz="2000" u="none" strike="noStrike" dirty="0">
                          <a:effectLst/>
                          <a:latin typeface="+mj-lt"/>
                        </a:rPr>
                        <a:t>More than two</a:t>
                      </a:r>
                      <a:endParaRPr lang="en-GB" sz="2000" b="0" i="0" u="none" strike="noStrike" dirty="0">
                        <a:solidFill>
                          <a:srgbClr val="000000"/>
                        </a:solidFill>
                        <a:effectLst/>
                        <a:latin typeface="+mj-lt"/>
                      </a:endParaRPr>
                    </a:p>
                  </a:txBody>
                  <a:tcPr marL="7620" marR="7620" marT="7620" marB="0" anchor="ctr">
                    <a:solidFill>
                      <a:schemeClr val="bg1"/>
                    </a:solidFill>
                  </a:tcPr>
                </a:tc>
                <a:tc>
                  <a:txBody>
                    <a:bodyPr/>
                    <a:lstStyle/>
                    <a:p>
                      <a:pPr algn="ctr" fontAlgn="b">
                        <a:buNone/>
                      </a:pPr>
                      <a:r>
                        <a:rPr lang="en-GB" sz="2000" b="1" u="none" strike="noStrike" dirty="0">
                          <a:effectLst/>
                          <a:highlight>
                            <a:srgbClr val="FFFF00"/>
                          </a:highlight>
                          <a:latin typeface="+mj-lt"/>
                        </a:rPr>
                        <a:t>Repeated measures ANOVA</a:t>
                      </a:r>
                      <a:r>
                        <a:rPr lang="en-GB" sz="2000" u="none" strike="noStrike" dirty="0">
                          <a:effectLst/>
                          <a:latin typeface="+mj-lt"/>
                        </a:rPr>
                        <a:t> or </a:t>
                      </a:r>
                      <a:r>
                        <a:rPr lang="en-GB" sz="2000" b="1" u="none" strike="noStrike" dirty="0">
                          <a:effectLst/>
                          <a:highlight>
                            <a:srgbClr val="FF00FF"/>
                          </a:highlight>
                          <a:latin typeface="+mj-lt"/>
                        </a:rPr>
                        <a:t>Friedman’s Test</a:t>
                      </a:r>
                      <a:endParaRPr lang="en-GB" sz="2000" b="1" i="0" u="none" strike="noStrike" dirty="0">
                        <a:solidFill>
                          <a:srgbClr val="000000"/>
                        </a:solidFill>
                        <a:effectLst/>
                        <a:highlight>
                          <a:srgbClr val="FF00FF"/>
                        </a:highlight>
                        <a:latin typeface="+mj-lt"/>
                      </a:endParaRPr>
                    </a:p>
                  </a:txBody>
                  <a:tcPr marL="7620" marR="7620" marT="7620" marB="0" anchor="ctr">
                    <a:solidFill>
                      <a:schemeClr val="bg1"/>
                    </a:solidFill>
                  </a:tcPr>
                </a:tc>
                <a:extLst>
                  <a:ext uri="{0D108BD9-81ED-4DB2-BD59-A6C34878D82A}">
                    <a16:rowId xmlns:a16="http://schemas.microsoft.com/office/drawing/2014/main" val="3573820614"/>
                  </a:ext>
                </a:extLst>
              </a:tr>
              <a:tr h="1703855">
                <a:tc>
                  <a:txBody>
                    <a:bodyPr/>
                    <a:lstStyle/>
                    <a:p>
                      <a:pPr algn="ctr" fontAlgn="b">
                        <a:buNone/>
                      </a:pPr>
                      <a:r>
                        <a:rPr lang="en-GB" sz="2000" b="1" u="none" strike="noStrike" dirty="0">
                          <a:effectLst/>
                          <a:latin typeface="+mj-lt"/>
                        </a:rPr>
                        <a:t>Correlation</a:t>
                      </a:r>
                    </a:p>
                    <a:p>
                      <a:pPr algn="ctr" fontAlgn="b">
                        <a:buNone/>
                      </a:pPr>
                      <a:r>
                        <a:rPr lang="en-GB" sz="1600" b="0" i="1" u="none" strike="noStrike" dirty="0">
                          <a:solidFill>
                            <a:srgbClr val="000000"/>
                          </a:solidFill>
                          <a:effectLst/>
                          <a:latin typeface="+mj-lt"/>
                        </a:rPr>
                        <a:t>(neither variable is categorical, both are numerical) </a:t>
                      </a:r>
                    </a:p>
                    <a:p>
                      <a:pPr algn="ctr" fontAlgn="b">
                        <a:buNone/>
                      </a:pPr>
                      <a:endParaRPr lang="en-GB" sz="1600" b="0" i="1" u="none" strike="noStrike" dirty="0">
                        <a:solidFill>
                          <a:srgbClr val="000000"/>
                        </a:solidFill>
                        <a:effectLst/>
                        <a:latin typeface="+mj-lt"/>
                      </a:endParaRPr>
                    </a:p>
                    <a:p>
                      <a:pPr algn="ctr" fontAlgn="b">
                        <a:buNone/>
                      </a:pPr>
                      <a:r>
                        <a:rPr lang="en-GB" sz="1600" b="0" i="1" u="none" strike="noStrike" dirty="0">
                          <a:solidFill>
                            <a:srgbClr val="000000"/>
                          </a:solidFill>
                          <a:effectLst/>
                          <a:latin typeface="+mj-lt"/>
                        </a:rPr>
                        <a:t>We want to examine the relationship between two variables</a:t>
                      </a:r>
                    </a:p>
                  </a:txBody>
                  <a:tcPr marL="7620" marR="7620" marT="7620" marB="0" anchor="ctr">
                    <a:solidFill>
                      <a:schemeClr val="bg1"/>
                    </a:solidFill>
                  </a:tcPr>
                </a:tc>
                <a:tc>
                  <a:txBody>
                    <a:bodyPr/>
                    <a:lstStyle/>
                    <a:p>
                      <a:pPr algn="ctr" fontAlgn="b">
                        <a:buNone/>
                      </a:pPr>
                      <a:r>
                        <a:rPr lang="en-GB" sz="2000" u="none" strike="noStrike" dirty="0">
                          <a:effectLst/>
                          <a:latin typeface="+mj-lt"/>
                        </a:rPr>
                        <a:t> -</a:t>
                      </a:r>
                      <a:endParaRPr lang="en-GB" sz="2000" b="0" i="0" u="none" strike="noStrike" dirty="0">
                        <a:solidFill>
                          <a:srgbClr val="000000"/>
                        </a:solidFill>
                        <a:effectLst/>
                        <a:latin typeface="+mj-lt"/>
                      </a:endParaRPr>
                    </a:p>
                  </a:txBody>
                  <a:tcPr marL="7620" marR="7620" marT="7620" marB="0" anchor="ctr">
                    <a:solidFill>
                      <a:schemeClr val="bg1"/>
                    </a:solidFill>
                  </a:tcPr>
                </a:tc>
                <a:tc>
                  <a:txBody>
                    <a:bodyPr/>
                    <a:lstStyle/>
                    <a:p>
                      <a:pPr algn="ctr" fontAlgn="b">
                        <a:buNone/>
                      </a:pPr>
                      <a:r>
                        <a:rPr lang="en-GB" sz="2000" u="none" strike="noStrike" dirty="0">
                          <a:effectLst/>
                          <a:latin typeface="+mj-lt"/>
                        </a:rPr>
                        <a:t> -</a:t>
                      </a:r>
                      <a:endParaRPr lang="en-GB" sz="2000" b="0" i="0" u="none" strike="noStrike" dirty="0">
                        <a:solidFill>
                          <a:srgbClr val="000000"/>
                        </a:solidFill>
                        <a:effectLst/>
                        <a:latin typeface="+mj-lt"/>
                      </a:endParaRPr>
                    </a:p>
                  </a:txBody>
                  <a:tcPr marL="7620" marR="7620" marT="7620" marB="0" anchor="ctr">
                    <a:solidFill>
                      <a:schemeClr val="bg1"/>
                    </a:solidFill>
                  </a:tcPr>
                </a:tc>
                <a:tc>
                  <a:txBody>
                    <a:bodyPr/>
                    <a:lstStyle/>
                    <a:p>
                      <a:pPr algn="ctr" fontAlgn="b">
                        <a:buNone/>
                      </a:pPr>
                      <a:r>
                        <a:rPr lang="en-GB" sz="2000" b="1" u="none" strike="noStrike" dirty="0">
                          <a:effectLst/>
                          <a:highlight>
                            <a:srgbClr val="FFFF00"/>
                          </a:highlight>
                          <a:latin typeface="+mj-lt"/>
                        </a:rPr>
                        <a:t>Person's correlation </a:t>
                      </a:r>
                      <a:r>
                        <a:rPr lang="en-GB" sz="2000" u="none" strike="noStrike" dirty="0">
                          <a:effectLst/>
                          <a:latin typeface="+mj-lt"/>
                        </a:rPr>
                        <a:t>or </a:t>
                      </a:r>
                      <a:r>
                        <a:rPr lang="en-GB" sz="2000" b="1" u="none" strike="noStrike" dirty="0">
                          <a:effectLst/>
                          <a:highlight>
                            <a:srgbClr val="FF00FF"/>
                          </a:highlight>
                          <a:latin typeface="+mj-lt"/>
                        </a:rPr>
                        <a:t>Spearman's correlation</a:t>
                      </a:r>
                      <a:endParaRPr lang="en-GB" sz="2000" b="1" i="0" u="none" strike="noStrike" dirty="0">
                        <a:solidFill>
                          <a:srgbClr val="000000"/>
                        </a:solidFill>
                        <a:effectLst/>
                        <a:highlight>
                          <a:srgbClr val="FF00FF"/>
                        </a:highlight>
                        <a:latin typeface="+mj-lt"/>
                      </a:endParaRPr>
                    </a:p>
                  </a:txBody>
                  <a:tcPr marL="7620" marR="7620" marT="7620" marB="0" anchor="ctr">
                    <a:solidFill>
                      <a:schemeClr val="bg1"/>
                    </a:solidFill>
                  </a:tcPr>
                </a:tc>
                <a:extLst>
                  <a:ext uri="{0D108BD9-81ED-4DB2-BD59-A6C34878D82A}">
                    <a16:rowId xmlns:a16="http://schemas.microsoft.com/office/drawing/2014/main" val="1329998830"/>
                  </a:ext>
                </a:extLst>
              </a:tr>
            </a:tbl>
          </a:graphicData>
        </a:graphic>
      </p:graphicFrame>
      <p:sp>
        <p:nvSpPr>
          <p:cNvPr id="5" name="TextBox 4">
            <a:extLst>
              <a:ext uri="{FF2B5EF4-FFF2-40B4-BE49-F238E27FC236}">
                <a16:creationId xmlns:a16="http://schemas.microsoft.com/office/drawing/2014/main" id="{53781783-A06F-ABD7-62B8-A2CDA8B59EBD}"/>
              </a:ext>
            </a:extLst>
          </p:cNvPr>
          <p:cNvSpPr txBox="1"/>
          <p:nvPr/>
        </p:nvSpPr>
        <p:spPr>
          <a:xfrm>
            <a:off x="677334" y="5925234"/>
            <a:ext cx="3037115" cy="646331"/>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highlight>
                  <a:srgbClr val="FFFF00"/>
                </a:highlight>
              </a:rPr>
              <a:t>Yellow</a:t>
            </a:r>
            <a:r>
              <a:rPr lang="en-GB" dirty="0"/>
              <a:t> = Parametric test</a:t>
            </a:r>
          </a:p>
          <a:p>
            <a:r>
              <a:rPr lang="en-GB" dirty="0">
                <a:highlight>
                  <a:srgbClr val="FF00FF"/>
                </a:highlight>
              </a:rPr>
              <a:t>Pink</a:t>
            </a:r>
            <a:r>
              <a:rPr lang="en-GB" dirty="0"/>
              <a:t> = Non-parametric test</a:t>
            </a:r>
          </a:p>
        </p:txBody>
      </p:sp>
      <p:sp>
        <p:nvSpPr>
          <p:cNvPr id="6" name="Arrow: Right 5">
            <a:extLst>
              <a:ext uri="{FF2B5EF4-FFF2-40B4-BE49-F238E27FC236}">
                <a16:creationId xmlns:a16="http://schemas.microsoft.com/office/drawing/2014/main" id="{4EC83084-468F-7EF7-8B27-5DBEE8A3182A}"/>
              </a:ext>
            </a:extLst>
          </p:cNvPr>
          <p:cNvSpPr/>
          <p:nvPr/>
        </p:nvSpPr>
        <p:spPr>
          <a:xfrm>
            <a:off x="1338943" y="272143"/>
            <a:ext cx="7543800" cy="33745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a:extLst>
              <a:ext uri="{FF2B5EF4-FFF2-40B4-BE49-F238E27FC236}">
                <a16:creationId xmlns:a16="http://schemas.microsoft.com/office/drawing/2014/main" id="{1A1D07FB-B104-C217-AE98-CD3BE5912639}"/>
              </a:ext>
            </a:extLst>
          </p:cNvPr>
          <p:cNvSpPr/>
          <p:nvPr/>
        </p:nvSpPr>
        <p:spPr>
          <a:xfrm>
            <a:off x="108857" y="1219201"/>
            <a:ext cx="3167743" cy="2285999"/>
          </a:xfrm>
          <a:prstGeom prst="ellipse">
            <a:avLst/>
          </a:prstGeom>
          <a:noFill/>
          <a:ln w="762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7D05F9E3-F094-C9EA-FFD4-1E5E0307E3BE}"/>
              </a:ext>
            </a:extLst>
          </p:cNvPr>
          <p:cNvSpPr/>
          <p:nvPr/>
        </p:nvSpPr>
        <p:spPr>
          <a:xfrm>
            <a:off x="3037114" y="1273629"/>
            <a:ext cx="3058886" cy="859971"/>
          </a:xfrm>
          <a:prstGeom prst="ellipse">
            <a:avLst/>
          </a:prstGeom>
          <a:noFill/>
          <a:ln w="762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CFEC89BE-592A-FB41-4D8E-C5E6DF1E7B42}"/>
              </a:ext>
            </a:extLst>
          </p:cNvPr>
          <p:cNvSpPr/>
          <p:nvPr/>
        </p:nvSpPr>
        <p:spPr>
          <a:xfrm>
            <a:off x="6096000" y="1796143"/>
            <a:ext cx="2166257" cy="566057"/>
          </a:xfrm>
          <a:prstGeom prst="ellipse">
            <a:avLst/>
          </a:prstGeom>
          <a:noFill/>
          <a:ln w="762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7E0DBB14-4CC4-87E1-553B-3666E68E34F8}"/>
              </a:ext>
            </a:extLst>
          </p:cNvPr>
          <p:cNvSpPr/>
          <p:nvPr/>
        </p:nvSpPr>
        <p:spPr>
          <a:xfrm>
            <a:off x="8405976" y="1758042"/>
            <a:ext cx="3468136" cy="642257"/>
          </a:xfrm>
          <a:prstGeom prst="ellipse">
            <a:avLst/>
          </a:prstGeom>
          <a:noFill/>
          <a:ln w="762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5564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614D4-32CC-D844-B505-50DDF6D5999D}"/>
              </a:ext>
            </a:extLst>
          </p:cNvPr>
          <p:cNvSpPr>
            <a:spLocks noGrp="1"/>
          </p:cNvSpPr>
          <p:nvPr>
            <p:ph type="title"/>
          </p:nvPr>
        </p:nvSpPr>
        <p:spPr/>
        <p:txBody>
          <a:bodyPr/>
          <a:lstStyle/>
          <a:p>
            <a:r>
              <a:rPr lang="en-GB" dirty="0"/>
              <a:t>After loading data in R</a:t>
            </a:r>
          </a:p>
        </p:txBody>
      </p:sp>
      <p:pic>
        <p:nvPicPr>
          <p:cNvPr id="5" name="Picture 4">
            <a:extLst>
              <a:ext uri="{FF2B5EF4-FFF2-40B4-BE49-F238E27FC236}">
                <a16:creationId xmlns:a16="http://schemas.microsoft.com/office/drawing/2014/main" id="{9D8E4AFA-9328-E8D0-C941-84F7411B6504}"/>
              </a:ext>
            </a:extLst>
          </p:cNvPr>
          <p:cNvPicPr>
            <a:picLocks noChangeAspect="1"/>
          </p:cNvPicPr>
          <p:nvPr/>
        </p:nvPicPr>
        <p:blipFill>
          <a:blip r:embed="rId2"/>
          <a:stretch>
            <a:fillRect/>
          </a:stretch>
        </p:blipFill>
        <p:spPr>
          <a:xfrm>
            <a:off x="1469572" y="1930400"/>
            <a:ext cx="6756205" cy="2563894"/>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49899C2F-C94F-0344-F4FD-26F9E3FE3C24}"/>
              </a:ext>
            </a:extLst>
          </p:cNvPr>
          <p:cNvSpPr txBox="1"/>
          <p:nvPr/>
        </p:nvSpPr>
        <p:spPr>
          <a:xfrm>
            <a:off x="677334" y="4927601"/>
            <a:ext cx="7293429" cy="1077218"/>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GB" sz="3200" dirty="0"/>
              <a:t>Is this data normally distributed? </a:t>
            </a:r>
          </a:p>
          <a:p>
            <a:r>
              <a:rPr lang="en-GB" sz="3200" dirty="0"/>
              <a:t>What should I do next?</a:t>
            </a:r>
          </a:p>
        </p:txBody>
      </p:sp>
      <p:sp>
        <p:nvSpPr>
          <p:cNvPr id="3" name="TextBox 2">
            <a:extLst>
              <a:ext uri="{FF2B5EF4-FFF2-40B4-BE49-F238E27FC236}">
                <a16:creationId xmlns:a16="http://schemas.microsoft.com/office/drawing/2014/main" id="{4025102E-358E-DE69-A356-372653894E14}"/>
              </a:ext>
            </a:extLst>
          </p:cNvPr>
          <p:cNvSpPr txBox="1"/>
          <p:nvPr/>
        </p:nvSpPr>
        <p:spPr>
          <a:xfrm>
            <a:off x="7154334" y="5023757"/>
            <a:ext cx="1632857" cy="381000"/>
          </a:xfrm>
          <a:prstGeom prst="rect">
            <a:avLst/>
          </a:prstGeom>
          <a:solidFill>
            <a:srgbClr val="92D050"/>
          </a:solidFill>
          <a:ln>
            <a:solidFill>
              <a:srgbClr val="92D050"/>
            </a:solidFill>
          </a:ln>
        </p:spPr>
        <p:txBody>
          <a:bodyPr wrap="square" rtlCol="0">
            <a:spAutoFit/>
          </a:bodyPr>
          <a:lstStyle/>
          <a:p>
            <a:pPr algn="ctr"/>
            <a:r>
              <a:rPr lang="en-GB" dirty="0"/>
              <a:t>YES!</a:t>
            </a:r>
          </a:p>
        </p:txBody>
      </p:sp>
      <p:sp>
        <p:nvSpPr>
          <p:cNvPr id="4" name="TextBox 3">
            <a:extLst>
              <a:ext uri="{FF2B5EF4-FFF2-40B4-BE49-F238E27FC236}">
                <a16:creationId xmlns:a16="http://schemas.microsoft.com/office/drawing/2014/main" id="{645F933A-80E9-097A-9D74-FC650ECD6E37}"/>
              </a:ext>
            </a:extLst>
          </p:cNvPr>
          <p:cNvSpPr txBox="1"/>
          <p:nvPr/>
        </p:nvSpPr>
        <p:spPr>
          <a:xfrm>
            <a:off x="5129590" y="5564888"/>
            <a:ext cx="2841172" cy="369332"/>
          </a:xfrm>
          <a:prstGeom prst="rect">
            <a:avLst/>
          </a:prstGeom>
          <a:solidFill>
            <a:srgbClr val="92D050"/>
          </a:solidFill>
          <a:ln>
            <a:solidFill>
              <a:srgbClr val="92D050"/>
            </a:solidFill>
          </a:ln>
        </p:spPr>
        <p:txBody>
          <a:bodyPr wrap="square" rtlCol="0">
            <a:spAutoFit/>
          </a:bodyPr>
          <a:lstStyle/>
          <a:p>
            <a:pPr algn="ctr"/>
            <a:r>
              <a:rPr lang="en-GB" dirty="0"/>
              <a:t>Check for equal variance</a:t>
            </a:r>
          </a:p>
        </p:txBody>
      </p:sp>
    </p:spTree>
    <p:extLst>
      <p:ext uri="{BB962C8B-B14F-4D97-AF65-F5344CB8AC3E}">
        <p14:creationId xmlns:p14="http://schemas.microsoft.com/office/powerpoint/2010/main" val="789179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1AE8BB-A098-B125-D620-A31A94BC67BE}"/>
              </a:ext>
            </a:extLst>
          </p:cNvPr>
          <p:cNvPicPr>
            <a:picLocks noChangeAspect="1"/>
          </p:cNvPicPr>
          <p:nvPr/>
        </p:nvPicPr>
        <p:blipFill>
          <a:blip r:embed="rId2"/>
          <a:stretch>
            <a:fillRect/>
          </a:stretch>
        </p:blipFill>
        <p:spPr>
          <a:xfrm>
            <a:off x="587300" y="1997154"/>
            <a:ext cx="9527977" cy="1600949"/>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AA1D19FA-6EC9-9D5F-8F25-17F101194EA6}"/>
              </a:ext>
            </a:extLst>
          </p:cNvPr>
          <p:cNvSpPr txBox="1"/>
          <p:nvPr/>
        </p:nvSpPr>
        <p:spPr>
          <a:xfrm>
            <a:off x="859971" y="4778829"/>
            <a:ext cx="7489372" cy="584775"/>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GB" sz="3200" dirty="0"/>
              <a:t>Is there equal variance? </a:t>
            </a:r>
          </a:p>
        </p:txBody>
      </p:sp>
      <p:sp>
        <p:nvSpPr>
          <p:cNvPr id="2" name="TextBox 1">
            <a:extLst>
              <a:ext uri="{FF2B5EF4-FFF2-40B4-BE49-F238E27FC236}">
                <a16:creationId xmlns:a16="http://schemas.microsoft.com/office/drawing/2014/main" id="{9CFB7723-6A69-4953-08DD-3A04A69556DA}"/>
              </a:ext>
            </a:extLst>
          </p:cNvPr>
          <p:cNvSpPr txBox="1"/>
          <p:nvPr/>
        </p:nvSpPr>
        <p:spPr>
          <a:xfrm>
            <a:off x="7089020" y="4880716"/>
            <a:ext cx="1632857" cy="381000"/>
          </a:xfrm>
          <a:prstGeom prst="rect">
            <a:avLst/>
          </a:prstGeom>
          <a:solidFill>
            <a:srgbClr val="92D050"/>
          </a:solidFill>
          <a:ln>
            <a:solidFill>
              <a:srgbClr val="92D050"/>
            </a:solidFill>
          </a:ln>
        </p:spPr>
        <p:txBody>
          <a:bodyPr wrap="square" rtlCol="0">
            <a:spAutoFit/>
          </a:bodyPr>
          <a:lstStyle/>
          <a:p>
            <a:pPr algn="ctr"/>
            <a:r>
              <a:rPr lang="en-GB" dirty="0"/>
              <a:t>YES!</a:t>
            </a:r>
          </a:p>
        </p:txBody>
      </p:sp>
      <p:sp>
        <p:nvSpPr>
          <p:cNvPr id="3" name="Oval 2">
            <a:extLst>
              <a:ext uri="{FF2B5EF4-FFF2-40B4-BE49-F238E27FC236}">
                <a16:creationId xmlns:a16="http://schemas.microsoft.com/office/drawing/2014/main" id="{B891C842-B073-3224-C08A-EF407B685DBE}"/>
              </a:ext>
            </a:extLst>
          </p:cNvPr>
          <p:cNvSpPr/>
          <p:nvPr/>
        </p:nvSpPr>
        <p:spPr>
          <a:xfrm>
            <a:off x="3156857" y="2492829"/>
            <a:ext cx="1295400" cy="936171"/>
          </a:xfrm>
          <a:prstGeom prst="ellipse">
            <a:avLst/>
          </a:prstGeom>
          <a:noFill/>
          <a:ln w="762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5909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63D76-129A-E93E-729A-396CCA83D323}"/>
              </a:ext>
            </a:extLst>
          </p:cNvPr>
          <p:cNvSpPr>
            <a:spLocks noGrp="1"/>
          </p:cNvSpPr>
          <p:nvPr>
            <p:ph type="title"/>
          </p:nvPr>
        </p:nvSpPr>
        <p:spPr/>
        <p:txBody>
          <a:bodyPr/>
          <a:lstStyle/>
          <a:p>
            <a:r>
              <a:rPr lang="en-GB" dirty="0"/>
              <a:t>Run a one-way ANOVA</a:t>
            </a:r>
          </a:p>
        </p:txBody>
      </p:sp>
      <p:pic>
        <p:nvPicPr>
          <p:cNvPr id="5" name="Picture 4">
            <a:extLst>
              <a:ext uri="{FF2B5EF4-FFF2-40B4-BE49-F238E27FC236}">
                <a16:creationId xmlns:a16="http://schemas.microsoft.com/office/drawing/2014/main" id="{2E35D472-6BA3-6D52-E121-411425F20EAD}"/>
              </a:ext>
            </a:extLst>
          </p:cNvPr>
          <p:cNvPicPr>
            <a:picLocks noChangeAspect="1"/>
          </p:cNvPicPr>
          <p:nvPr/>
        </p:nvPicPr>
        <p:blipFill>
          <a:blip r:embed="rId2"/>
          <a:stretch>
            <a:fillRect/>
          </a:stretch>
        </p:blipFill>
        <p:spPr>
          <a:xfrm>
            <a:off x="565076" y="2126021"/>
            <a:ext cx="8821183" cy="1934349"/>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A1532125-240C-8E6F-DAC5-BBA36AB01BBE}"/>
              </a:ext>
            </a:extLst>
          </p:cNvPr>
          <p:cNvSpPr txBox="1"/>
          <p:nvPr/>
        </p:nvSpPr>
        <p:spPr>
          <a:xfrm>
            <a:off x="838200" y="4876800"/>
            <a:ext cx="4201886" cy="584775"/>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GB" sz="3200" dirty="0"/>
              <a:t>What is the outcome? </a:t>
            </a:r>
          </a:p>
        </p:txBody>
      </p:sp>
      <p:sp>
        <p:nvSpPr>
          <p:cNvPr id="3" name="TextBox 2">
            <a:extLst>
              <a:ext uri="{FF2B5EF4-FFF2-40B4-BE49-F238E27FC236}">
                <a16:creationId xmlns:a16="http://schemas.microsoft.com/office/drawing/2014/main" id="{129BF7AA-C753-1EB1-0860-988AFE92066F}"/>
              </a:ext>
            </a:extLst>
          </p:cNvPr>
          <p:cNvSpPr txBox="1"/>
          <p:nvPr/>
        </p:nvSpPr>
        <p:spPr>
          <a:xfrm>
            <a:off x="1657048" y="5769429"/>
            <a:ext cx="5124752" cy="400110"/>
          </a:xfrm>
          <a:prstGeom prst="rect">
            <a:avLst/>
          </a:prstGeom>
          <a:solidFill>
            <a:srgbClr val="92D050"/>
          </a:solidFill>
          <a:ln>
            <a:solidFill>
              <a:srgbClr val="92D050"/>
            </a:solidFill>
          </a:ln>
        </p:spPr>
        <p:txBody>
          <a:bodyPr wrap="square" rtlCol="0">
            <a:spAutoFit/>
          </a:bodyPr>
          <a:lstStyle/>
          <a:p>
            <a:pPr algn="ctr"/>
            <a:r>
              <a:rPr lang="en-GB" sz="2000" dirty="0"/>
              <a:t>P-value indicates significant difference</a:t>
            </a:r>
          </a:p>
        </p:txBody>
      </p:sp>
      <p:sp>
        <p:nvSpPr>
          <p:cNvPr id="4" name="Oval 3">
            <a:extLst>
              <a:ext uri="{FF2B5EF4-FFF2-40B4-BE49-F238E27FC236}">
                <a16:creationId xmlns:a16="http://schemas.microsoft.com/office/drawing/2014/main" id="{0DCB661E-D244-9037-F92B-41C2160F0F8A}"/>
              </a:ext>
            </a:extLst>
          </p:cNvPr>
          <p:cNvSpPr/>
          <p:nvPr/>
        </p:nvSpPr>
        <p:spPr>
          <a:xfrm>
            <a:off x="5758542" y="2492829"/>
            <a:ext cx="1621971" cy="936171"/>
          </a:xfrm>
          <a:prstGeom prst="ellipse">
            <a:avLst/>
          </a:prstGeom>
          <a:noFill/>
          <a:ln w="762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EC0BBE5-9730-E05C-B173-CD7F303BCCA7}"/>
              </a:ext>
            </a:extLst>
          </p:cNvPr>
          <p:cNvSpPr txBox="1"/>
          <p:nvPr/>
        </p:nvSpPr>
        <p:spPr>
          <a:xfrm>
            <a:off x="5932714" y="688461"/>
            <a:ext cx="3243943" cy="646331"/>
          </a:xfrm>
          <a:prstGeom prst="rect">
            <a:avLst/>
          </a:prstGeom>
          <a:noFill/>
          <a:ln w="28575">
            <a:solidFill>
              <a:schemeClr val="accent1"/>
            </a:solidFill>
          </a:ln>
        </p:spPr>
        <p:txBody>
          <a:bodyPr wrap="square" rtlCol="0">
            <a:spAutoFit/>
          </a:bodyPr>
          <a:lstStyle/>
          <a:p>
            <a:pPr algn="ctr"/>
            <a:r>
              <a:rPr lang="en-GB" dirty="0"/>
              <a:t>Note that I’ve given the results of my ANOVA a name</a:t>
            </a:r>
          </a:p>
        </p:txBody>
      </p:sp>
      <p:cxnSp>
        <p:nvCxnSpPr>
          <p:cNvPr id="9" name="Straight Arrow Connector 8">
            <a:extLst>
              <a:ext uri="{FF2B5EF4-FFF2-40B4-BE49-F238E27FC236}">
                <a16:creationId xmlns:a16="http://schemas.microsoft.com/office/drawing/2014/main" id="{C274535F-B70D-6E3D-4946-3C07E1E0CD27}"/>
              </a:ext>
            </a:extLst>
          </p:cNvPr>
          <p:cNvCxnSpPr>
            <a:cxnSpLocks/>
          </p:cNvCxnSpPr>
          <p:nvPr/>
        </p:nvCxnSpPr>
        <p:spPr>
          <a:xfrm flipH="1">
            <a:off x="2122714" y="1349829"/>
            <a:ext cx="3799115" cy="6858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098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3A0062DB-C522-19E4-F292-7603F833E141}"/>
              </a:ext>
            </a:extLst>
          </p:cNvPr>
          <p:cNvGraphicFramePr>
            <a:graphicFrameLocks/>
          </p:cNvGraphicFramePr>
          <p:nvPr/>
        </p:nvGraphicFramePr>
        <p:xfrm>
          <a:off x="360100" y="296478"/>
          <a:ext cx="9145017" cy="459105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0978E8FC-A6B5-057B-0D0F-0DF7CA99A50C}"/>
              </a:ext>
            </a:extLst>
          </p:cNvPr>
          <p:cNvSpPr txBox="1"/>
          <p:nvPr/>
        </p:nvSpPr>
        <p:spPr>
          <a:xfrm>
            <a:off x="576262" y="5172372"/>
            <a:ext cx="7615237" cy="707886"/>
          </a:xfrm>
          <a:prstGeom prst="rect">
            <a:avLst/>
          </a:prstGeom>
          <a:noFill/>
        </p:spPr>
        <p:txBody>
          <a:bodyPr wrap="square">
            <a:spAutoFit/>
          </a:bodyPr>
          <a:lstStyle/>
          <a:p>
            <a:r>
              <a:rPr lang="en-GB" sz="2000" dirty="0"/>
              <a:t>Which of these three treatments are significantly different from each other?</a:t>
            </a:r>
          </a:p>
        </p:txBody>
      </p:sp>
      <p:sp>
        <p:nvSpPr>
          <p:cNvPr id="7" name="TextBox 6">
            <a:extLst>
              <a:ext uri="{FF2B5EF4-FFF2-40B4-BE49-F238E27FC236}">
                <a16:creationId xmlns:a16="http://schemas.microsoft.com/office/drawing/2014/main" id="{EB8D013D-31B7-6E31-C959-5E529338CDE4}"/>
              </a:ext>
            </a:extLst>
          </p:cNvPr>
          <p:cNvSpPr txBox="1"/>
          <p:nvPr/>
        </p:nvSpPr>
        <p:spPr>
          <a:xfrm>
            <a:off x="2413907" y="5736163"/>
            <a:ext cx="4324350" cy="1015663"/>
          </a:xfrm>
          <a:prstGeom prst="rect">
            <a:avLst/>
          </a:prstGeom>
          <a:noFill/>
        </p:spPr>
        <p:txBody>
          <a:bodyPr wrap="square" rtlCol="0">
            <a:spAutoFit/>
          </a:bodyPr>
          <a:lstStyle/>
          <a:p>
            <a:r>
              <a:rPr lang="en-GB" sz="2000" dirty="0"/>
              <a:t>Flies vs crickets = ?</a:t>
            </a:r>
          </a:p>
          <a:p>
            <a:r>
              <a:rPr lang="en-GB" sz="2000" dirty="0"/>
              <a:t>Flies vs mealworms = ?</a:t>
            </a:r>
          </a:p>
          <a:p>
            <a:r>
              <a:rPr lang="en-GB" sz="2000" dirty="0"/>
              <a:t>Crickets vs mealworms = ? </a:t>
            </a:r>
          </a:p>
        </p:txBody>
      </p:sp>
    </p:spTree>
    <p:extLst>
      <p:ext uri="{BB962C8B-B14F-4D97-AF65-F5344CB8AC3E}">
        <p14:creationId xmlns:p14="http://schemas.microsoft.com/office/powerpoint/2010/main" val="256246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B3FFE-E419-BA03-9A86-C837F13DA045}"/>
            </a:ext>
          </a:extLst>
        </p:cNvPr>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B23D880C-4650-EC2A-8305-40A355F54926}"/>
              </a:ext>
            </a:extLst>
          </p:cNvPr>
          <p:cNvGraphicFramePr>
            <a:graphicFrameLocks/>
          </p:cNvGraphicFramePr>
          <p:nvPr/>
        </p:nvGraphicFramePr>
        <p:xfrm>
          <a:off x="360100" y="296478"/>
          <a:ext cx="9145017" cy="459105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C32AC82E-0DEC-6966-875F-869564A5D78A}"/>
              </a:ext>
            </a:extLst>
          </p:cNvPr>
          <p:cNvSpPr txBox="1"/>
          <p:nvPr/>
        </p:nvSpPr>
        <p:spPr>
          <a:xfrm>
            <a:off x="1012371" y="5366657"/>
            <a:ext cx="6651172" cy="954107"/>
          </a:xfrm>
          <a:prstGeom prst="rect">
            <a:avLst/>
          </a:prstGeom>
          <a:noFill/>
        </p:spPr>
        <p:txBody>
          <a:bodyPr wrap="square" rtlCol="0">
            <a:spAutoFit/>
          </a:bodyPr>
          <a:lstStyle/>
          <a:p>
            <a:r>
              <a:rPr lang="en-GB" sz="2800" dirty="0"/>
              <a:t>We need to run a post-hoc test to determine where the difference are! </a:t>
            </a:r>
          </a:p>
        </p:txBody>
      </p:sp>
    </p:spTree>
    <p:extLst>
      <p:ext uri="{BB962C8B-B14F-4D97-AF65-F5344CB8AC3E}">
        <p14:creationId xmlns:p14="http://schemas.microsoft.com/office/powerpoint/2010/main" val="570644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3" name="Isosceles Triangle 12">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Isosceles Triangle 16">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Isosceles Triangle 17">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pic>
        <p:nvPicPr>
          <p:cNvPr id="4" name="Picture 3" descr="Red marker and calendar">
            <a:extLst>
              <a:ext uri="{FF2B5EF4-FFF2-40B4-BE49-F238E27FC236}">
                <a16:creationId xmlns:a16="http://schemas.microsoft.com/office/drawing/2014/main" id="{ACAF3D80-39E8-A9B5-95AF-EC1BF4C941B4}"/>
              </a:ext>
            </a:extLst>
          </p:cNvPr>
          <p:cNvPicPr>
            <a:picLocks noChangeAspect="1"/>
          </p:cNvPicPr>
          <p:nvPr/>
        </p:nvPicPr>
        <p:blipFill>
          <a:blip r:embed="rId2"/>
          <a:srcRect l="5115" r="17776" b="-2"/>
          <a:stretch>
            <a:fillRect/>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28B3B4B0-C159-E3BC-169D-C82388CE25E9}"/>
              </a:ext>
            </a:extLst>
          </p:cNvPr>
          <p:cNvSpPr>
            <a:spLocks noGrp="1"/>
          </p:cNvSpPr>
          <p:nvPr>
            <p:ph type="title"/>
          </p:nvPr>
        </p:nvSpPr>
        <p:spPr>
          <a:xfrm>
            <a:off x="668867" y="1678666"/>
            <a:ext cx="4088190" cy="2369093"/>
          </a:xfrm>
        </p:spPr>
        <p:txBody>
          <a:bodyPr vert="horz" lIns="91440" tIns="45720" rIns="91440" bIns="45720" rtlCol="0" anchor="b">
            <a:normAutofit/>
          </a:bodyPr>
          <a:lstStyle/>
          <a:p>
            <a:pPr algn="r"/>
            <a:r>
              <a:rPr lang="en-US" sz="4800"/>
              <a:t>Last week</a:t>
            </a:r>
          </a:p>
        </p:txBody>
      </p:sp>
      <p:cxnSp>
        <p:nvCxnSpPr>
          <p:cNvPr id="20" name="Straight Connector 19">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2"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4"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6"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273749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F79E2F-A9D0-2901-B4DA-0672EAC84FE7}"/>
              </a:ext>
            </a:extLst>
          </p:cNvPr>
          <p:cNvSpPr>
            <a:spLocks noGrp="1"/>
          </p:cNvSpPr>
          <p:nvPr>
            <p:ph idx="1"/>
          </p:nvPr>
        </p:nvSpPr>
        <p:spPr>
          <a:xfrm>
            <a:off x="557591" y="1488613"/>
            <a:ext cx="8596668" cy="3880773"/>
          </a:xfrm>
        </p:spPr>
        <p:txBody>
          <a:bodyPr>
            <a:normAutofit fontScale="92500" lnSpcReduction="20000"/>
          </a:bodyPr>
          <a:lstStyle/>
          <a:p>
            <a:pPr marL="0" indent="0" algn="ctr">
              <a:buNone/>
            </a:pPr>
            <a:r>
              <a:rPr lang="en-GB" sz="3200" dirty="0">
                <a:solidFill>
                  <a:srgbClr val="FF0000"/>
                </a:solidFill>
              </a:rPr>
              <a:t>NOTE: </a:t>
            </a:r>
            <a:r>
              <a:rPr lang="en-GB" sz="3200" dirty="0"/>
              <a:t>we only need to conduct a post hoc test when the p-value for the ANOVA is statistically significant.</a:t>
            </a:r>
          </a:p>
          <a:p>
            <a:pPr marL="0" indent="0" algn="ctr">
              <a:buNone/>
            </a:pPr>
            <a:endParaRPr lang="en-GB" sz="3200" dirty="0"/>
          </a:p>
          <a:p>
            <a:pPr marL="0" indent="0" algn="ctr">
              <a:buNone/>
            </a:pPr>
            <a:r>
              <a:rPr lang="en-GB" sz="3200" dirty="0"/>
              <a:t> If the p-value is not statistically significant, this indicates that the means for all of the groups are not different from each other, so there is no need to conduct a post hoc test to find out which groups are different from each other.</a:t>
            </a:r>
          </a:p>
        </p:txBody>
      </p:sp>
    </p:spTree>
    <p:extLst>
      <p:ext uri="{BB962C8B-B14F-4D97-AF65-F5344CB8AC3E}">
        <p14:creationId xmlns:p14="http://schemas.microsoft.com/office/powerpoint/2010/main" val="3355181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4E15E-0DDA-0320-2894-C89927DEDBA9}"/>
              </a:ext>
            </a:extLst>
          </p:cNvPr>
          <p:cNvSpPr>
            <a:spLocks noGrp="1"/>
          </p:cNvSpPr>
          <p:nvPr>
            <p:ph type="title"/>
          </p:nvPr>
        </p:nvSpPr>
        <p:spPr/>
        <p:txBody>
          <a:bodyPr/>
          <a:lstStyle/>
          <a:p>
            <a:r>
              <a:rPr lang="en-GB" dirty="0"/>
              <a:t>Post hoc test: Tukey test</a:t>
            </a:r>
          </a:p>
        </p:txBody>
      </p:sp>
      <p:pic>
        <p:nvPicPr>
          <p:cNvPr id="5" name="Picture 4">
            <a:extLst>
              <a:ext uri="{FF2B5EF4-FFF2-40B4-BE49-F238E27FC236}">
                <a16:creationId xmlns:a16="http://schemas.microsoft.com/office/drawing/2014/main" id="{01CC0187-93A1-34CA-8626-7E7C14F58793}"/>
              </a:ext>
            </a:extLst>
          </p:cNvPr>
          <p:cNvPicPr>
            <a:picLocks noChangeAspect="1"/>
          </p:cNvPicPr>
          <p:nvPr/>
        </p:nvPicPr>
        <p:blipFill>
          <a:blip r:embed="rId2"/>
          <a:stretch>
            <a:fillRect/>
          </a:stretch>
        </p:blipFill>
        <p:spPr>
          <a:xfrm>
            <a:off x="425014" y="2082799"/>
            <a:ext cx="9446569" cy="3577771"/>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4E1DCE6D-AF84-720D-4C24-D9704B1212C6}"/>
              </a:ext>
            </a:extLst>
          </p:cNvPr>
          <p:cNvSpPr txBox="1"/>
          <p:nvPr/>
        </p:nvSpPr>
        <p:spPr>
          <a:xfrm>
            <a:off x="9492344" y="5900057"/>
            <a:ext cx="241662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400" dirty="0"/>
              <a:t>Sig. difference</a:t>
            </a:r>
          </a:p>
        </p:txBody>
      </p:sp>
      <p:sp>
        <p:nvSpPr>
          <p:cNvPr id="7" name="Arrow: Right 6">
            <a:extLst>
              <a:ext uri="{FF2B5EF4-FFF2-40B4-BE49-F238E27FC236}">
                <a16:creationId xmlns:a16="http://schemas.microsoft.com/office/drawing/2014/main" id="{DD176B8E-0E65-0A33-9C01-6ABE489BE2B0}"/>
              </a:ext>
            </a:extLst>
          </p:cNvPr>
          <p:cNvSpPr/>
          <p:nvPr/>
        </p:nvSpPr>
        <p:spPr>
          <a:xfrm rot="13134133">
            <a:off x="9603325" y="5579212"/>
            <a:ext cx="652972" cy="2590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2500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FAE15-8FCB-4836-5CB0-E17B6592D7B2}"/>
            </a:ext>
          </a:extLst>
        </p:cNvPr>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BBF4CF52-7882-1DA9-A3DB-E73502651074}"/>
              </a:ext>
            </a:extLst>
          </p:cNvPr>
          <p:cNvGraphicFramePr>
            <a:graphicFrameLocks/>
          </p:cNvGraphicFramePr>
          <p:nvPr/>
        </p:nvGraphicFramePr>
        <p:xfrm>
          <a:off x="473047" y="187693"/>
          <a:ext cx="9715982" cy="4177477"/>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B1C9F1CC-97DF-AC04-76ED-5CA5F90BD807}"/>
              </a:ext>
            </a:extLst>
          </p:cNvPr>
          <p:cNvPicPr>
            <a:picLocks noChangeAspect="1"/>
          </p:cNvPicPr>
          <p:nvPr/>
        </p:nvPicPr>
        <p:blipFill>
          <a:blip r:embed="rId3"/>
          <a:srcRect t="61968"/>
          <a:stretch>
            <a:fillRect/>
          </a:stretch>
        </p:blipFill>
        <p:spPr>
          <a:xfrm>
            <a:off x="664500" y="4844143"/>
            <a:ext cx="9446569" cy="13607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3613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hoto of a frog in the outdoors directly looking at the camera.">
            <a:extLst>
              <a:ext uri="{FF2B5EF4-FFF2-40B4-BE49-F238E27FC236}">
                <a16:creationId xmlns:a16="http://schemas.microsoft.com/office/drawing/2014/main" id="{6F81B0A7-35C3-9EA9-53A8-44A0E35D648E}"/>
              </a:ext>
            </a:extLst>
          </p:cNvPr>
          <p:cNvPicPr>
            <a:picLocks noChangeAspect="1"/>
          </p:cNvPicPr>
          <p:nvPr/>
        </p:nvPicPr>
        <p:blipFill>
          <a:blip r:embed="rId2"/>
          <a:srcRect l="16150" r="6742" b="-2"/>
          <a:stretch>
            <a:fillRect/>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3" name="Content Placeholder 2">
            <a:extLst>
              <a:ext uri="{FF2B5EF4-FFF2-40B4-BE49-F238E27FC236}">
                <a16:creationId xmlns:a16="http://schemas.microsoft.com/office/drawing/2014/main" id="{E47A7948-3A73-D556-AFC2-00874DE8D4A6}"/>
              </a:ext>
            </a:extLst>
          </p:cNvPr>
          <p:cNvSpPr>
            <a:spLocks noGrp="1"/>
          </p:cNvSpPr>
          <p:nvPr>
            <p:ph idx="1"/>
          </p:nvPr>
        </p:nvSpPr>
        <p:spPr>
          <a:xfrm>
            <a:off x="324288" y="892818"/>
            <a:ext cx="4442446" cy="5394097"/>
          </a:xfrm>
        </p:spPr>
        <p:txBody>
          <a:bodyPr>
            <a:normAutofit fontScale="92500"/>
          </a:bodyPr>
          <a:lstStyle/>
          <a:p>
            <a:r>
              <a:rPr lang="en-GB" sz="2800" dirty="0"/>
              <a:t>ANOVA test identified a significant difference in frog weight (g) across the different diets (F=8.203, df=2, P=0.00233).</a:t>
            </a:r>
          </a:p>
          <a:p>
            <a:r>
              <a:rPr lang="en-GB" sz="2800" dirty="0"/>
              <a:t>Post-hoc Tukey revealed a significant difference (P=0.0016) in the weight of frogs on the Mealworm (mean weight =6.8775 g) and the Flies (mean weight 3.73375 g) diet  </a:t>
            </a:r>
          </a:p>
        </p:txBody>
      </p:sp>
    </p:spTree>
    <p:extLst>
      <p:ext uri="{BB962C8B-B14F-4D97-AF65-F5344CB8AC3E}">
        <p14:creationId xmlns:p14="http://schemas.microsoft.com/office/powerpoint/2010/main" val="3730339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94C63-52D3-9C98-5105-140B55F19314}"/>
              </a:ext>
            </a:extLst>
          </p:cNvPr>
          <p:cNvSpPr>
            <a:spLocks noGrp="1"/>
          </p:cNvSpPr>
          <p:nvPr>
            <p:ph type="title"/>
          </p:nvPr>
        </p:nvSpPr>
        <p:spPr>
          <a:xfrm>
            <a:off x="546706" y="228600"/>
            <a:ext cx="8596668" cy="1320800"/>
          </a:xfrm>
        </p:spPr>
        <p:txBody>
          <a:bodyPr/>
          <a:lstStyle/>
          <a:p>
            <a:r>
              <a:rPr lang="en-GB" dirty="0"/>
              <a:t>If our parametric assumptions had not been met: </a:t>
            </a:r>
          </a:p>
        </p:txBody>
      </p:sp>
      <p:graphicFrame>
        <p:nvGraphicFramePr>
          <p:cNvPr id="3" name="Content Placeholder 5">
            <a:extLst>
              <a:ext uri="{FF2B5EF4-FFF2-40B4-BE49-F238E27FC236}">
                <a16:creationId xmlns:a16="http://schemas.microsoft.com/office/drawing/2014/main" id="{FE10E53D-F7D9-12E7-DD92-CEF00B500D5A}"/>
              </a:ext>
            </a:extLst>
          </p:cNvPr>
          <p:cNvGraphicFramePr>
            <a:graphicFrameLocks/>
          </p:cNvGraphicFramePr>
          <p:nvPr>
            <p:extLst>
              <p:ext uri="{D42A27DB-BD31-4B8C-83A1-F6EECF244321}">
                <p14:modId xmlns:p14="http://schemas.microsoft.com/office/powerpoint/2010/main" val="2583276117"/>
              </p:ext>
            </p:extLst>
          </p:nvPr>
        </p:nvGraphicFramePr>
        <p:xfrm>
          <a:off x="121947" y="1464971"/>
          <a:ext cx="11686850" cy="4783429"/>
        </p:xfrm>
        <a:graphic>
          <a:graphicData uri="http://schemas.openxmlformats.org/drawingml/2006/table">
            <a:tbl>
              <a:tblPr>
                <a:tableStyleId>{616DA210-FB5B-4158-B5E0-FEB733F419BA}</a:tableStyleId>
              </a:tblPr>
              <a:tblGrid>
                <a:gridCol w="2853790">
                  <a:extLst>
                    <a:ext uri="{9D8B030D-6E8A-4147-A177-3AD203B41FA5}">
                      <a16:colId xmlns:a16="http://schemas.microsoft.com/office/drawing/2014/main" val="3878647008"/>
                    </a:ext>
                  </a:extLst>
                </a:gridCol>
                <a:gridCol w="2989635">
                  <a:extLst>
                    <a:ext uri="{9D8B030D-6E8A-4147-A177-3AD203B41FA5}">
                      <a16:colId xmlns:a16="http://schemas.microsoft.com/office/drawing/2014/main" val="242991095"/>
                    </a:ext>
                  </a:extLst>
                </a:gridCol>
                <a:gridCol w="2370974">
                  <a:extLst>
                    <a:ext uri="{9D8B030D-6E8A-4147-A177-3AD203B41FA5}">
                      <a16:colId xmlns:a16="http://schemas.microsoft.com/office/drawing/2014/main" val="1263806318"/>
                    </a:ext>
                  </a:extLst>
                </a:gridCol>
                <a:gridCol w="3472451">
                  <a:extLst>
                    <a:ext uri="{9D8B030D-6E8A-4147-A177-3AD203B41FA5}">
                      <a16:colId xmlns:a16="http://schemas.microsoft.com/office/drawing/2014/main" val="767244934"/>
                    </a:ext>
                  </a:extLst>
                </a:gridCol>
              </a:tblGrid>
              <a:tr h="348420">
                <a:tc>
                  <a:txBody>
                    <a:bodyPr/>
                    <a:lstStyle/>
                    <a:p>
                      <a:pPr algn="ctr" fontAlgn="b">
                        <a:buNone/>
                      </a:pPr>
                      <a:r>
                        <a:rPr lang="en-GB" sz="2000" b="1" u="none" strike="noStrike" dirty="0">
                          <a:effectLst/>
                          <a:latin typeface="+mj-lt"/>
                        </a:rPr>
                        <a:t>Testing for…?</a:t>
                      </a:r>
                      <a:endParaRPr lang="en-GB" sz="2000" b="1" i="0" u="none" strike="noStrike" dirty="0">
                        <a:solidFill>
                          <a:srgbClr val="000000"/>
                        </a:solidFill>
                        <a:effectLst/>
                        <a:latin typeface="+mj-lt"/>
                      </a:endParaRPr>
                    </a:p>
                  </a:txBody>
                  <a:tcPr marL="7620" marR="7620" marT="7620" marB="0" anchor="b">
                    <a:solidFill>
                      <a:schemeClr val="bg1"/>
                    </a:solidFill>
                  </a:tcPr>
                </a:tc>
                <a:tc>
                  <a:txBody>
                    <a:bodyPr/>
                    <a:lstStyle/>
                    <a:p>
                      <a:pPr algn="ctr" fontAlgn="b">
                        <a:buNone/>
                      </a:pPr>
                      <a:r>
                        <a:rPr lang="en-GB" sz="2000" b="1" u="none" strike="noStrike" dirty="0">
                          <a:effectLst/>
                          <a:latin typeface="+mj-lt"/>
                        </a:rPr>
                        <a:t>Study design</a:t>
                      </a:r>
                      <a:endParaRPr lang="en-GB" sz="2000" b="1" i="0" u="none" strike="noStrike" dirty="0">
                        <a:solidFill>
                          <a:srgbClr val="000000"/>
                        </a:solidFill>
                        <a:effectLst/>
                        <a:latin typeface="+mj-lt"/>
                      </a:endParaRPr>
                    </a:p>
                  </a:txBody>
                  <a:tcPr marL="7620" marR="7620" marT="7620" marB="0" anchor="b">
                    <a:solidFill>
                      <a:schemeClr val="bg1"/>
                    </a:solidFill>
                  </a:tcPr>
                </a:tc>
                <a:tc>
                  <a:txBody>
                    <a:bodyPr/>
                    <a:lstStyle/>
                    <a:p>
                      <a:pPr algn="ctr" fontAlgn="b">
                        <a:buNone/>
                      </a:pPr>
                      <a:r>
                        <a:rPr lang="en-GB" sz="2000" b="1" u="none" strike="noStrike" dirty="0">
                          <a:effectLst/>
                          <a:latin typeface="+mj-lt"/>
                        </a:rPr>
                        <a:t>How many groups?</a:t>
                      </a:r>
                      <a:endParaRPr lang="en-GB" sz="2000" b="1" i="0" u="none" strike="noStrike" dirty="0">
                        <a:solidFill>
                          <a:srgbClr val="000000"/>
                        </a:solidFill>
                        <a:effectLst/>
                        <a:latin typeface="+mj-lt"/>
                      </a:endParaRPr>
                    </a:p>
                  </a:txBody>
                  <a:tcPr marL="7620" marR="7620" marT="7620" marB="0" anchor="b">
                    <a:solidFill>
                      <a:schemeClr val="bg1"/>
                    </a:solidFill>
                  </a:tcPr>
                </a:tc>
                <a:tc>
                  <a:txBody>
                    <a:bodyPr/>
                    <a:lstStyle/>
                    <a:p>
                      <a:pPr algn="ctr" fontAlgn="b">
                        <a:buNone/>
                      </a:pPr>
                      <a:r>
                        <a:rPr lang="en-GB" sz="2000" b="1" u="none" strike="noStrike" dirty="0">
                          <a:effectLst/>
                          <a:latin typeface="+mj-lt"/>
                        </a:rPr>
                        <a:t>Inferential Test</a:t>
                      </a:r>
                      <a:endParaRPr lang="en-GB" sz="2000" b="1" i="0" u="none" strike="noStrike" dirty="0">
                        <a:solidFill>
                          <a:srgbClr val="000000"/>
                        </a:solidFill>
                        <a:effectLst/>
                        <a:latin typeface="+mj-lt"/>
                      </a:endParaRPr>
                    </a:p>
                  </a:txBody>
                  <a:tcPr marL="7620" marR="7620" marT="7620" marB="0" anchor="b">
                    <a:solidFill>
                      <a:schemeClr val="bg1"/>
                    </a:solidFill>
                  </a:tcPr>
                </a:tc>
                <a:extLst>
                  <a:ext uri="{0D108BD9-81ED-4DB2-BD59-A6C34878D82A}">
                    <a16:rowId xmlns:a16="http://schemas.microsoft.com/office/drawing/2014/main" val="710334062"/>
                  </a:ext>
                </a:extLst>
              </a:tr>
              <a:tr h="689097">
                <a:tc rowSpan="4">
                  <a:txBody>
                    <a:bodyPr/>
                    <a:lstStyle/>
                    <a:p>
                      <a:pPr algn="ctr" fontAlgn="ctr">
                        <a:buNone/>
                      </a:pPr>
                      <a:r>
                        <a:rPr lang="en-GB" sz="2000" b="1" u="none" strike="noStrike" dirty="0">
                          <a:effectLst/>
                          <a:latin typeface="+mj-lt"/>
                        </a:rPr>
                        <a:t>Difference</a:t>
                      </a:r>
                    </a:p>
                    <a:p>
                      <a:pPr algn="ctr" fontAlgn="ctr">
                        <a:buNone/>
                      </a:pPr>
                      <a:r>
                        <a:rPr lang="en-GB" sz="1600" b="0" i="1" u="none" strike="noStrike" dirty="0">
                          <a:solidFill>
                            <a:srgbClr val="000000"/>
                          </a:solidFill>
                          <a:effectLst/>
                          <a:latin typeface="+mj-lt"/>
                        </a:rPr>
                        <a:t>(independent variable is categorical)</a:t>
                      </a:r>
                    </a:p>
                    <a:p>
                      <a:pPr algn="ctr" fontAlgn="ctr">
                        <a:buNone/>
                      </a:pPr>
                      <a:endParaRPr lang="en-GB" sz="1600" b="0" i="1" u="none" strike="noStrike" dirty="0">
                        <a:solidFill>
                          <a:srgbClr val="000000"/>
                        </a:solidFill>
                        <a:effectLst/>
                        <a:latin typeface="+mj-lt"/>
                      </a:endParaRPr>
                    </a:p>
                    <a:p>
                      <a:pPr algn="ctr" fontAlgn="ctr">
                        <a:buNone/>
                      </a:pPr>
                      <a:r>
                        <a:rPr lang="en-GB" sz="1600" b="0" i="1" u="none" strike="noStrike" dirty="0">
                          <a:solidFill>
                            <a:srgbClr val="000000"/>
                          </a:solidFill>
                          <a:effectLst/>
                          <a:latin typeface="+mj-lt"/>
                        </a:rPr>
                        <a:t>We want to see if the ‘independent’ influences the ‘dependent’ variable</a:t>
                      </a:r>
                    </a:p>
                  </a:txBody>
                  <a:tcPr marL="7620" marR="7620" marT="7620" marB="0" anchor="ctr">
                    <a:solidFill>
                      <a:schemeClr val="bg1"/>
                    </a:solidFill>
                  </a:tcPr>
                </a:tc>
                <a:tc rowSpan="2">
                  <a:txBody>
                    <a:bodyPr/>
                    <a:lstStyle/>
                    <a:p>
                      <a:pPr algn="ctr" fontAlgn="ctr">
                        <a:buNone/>
                      </a:pPr>
                      <a:r>
                        <a:rPr lang="en-GB" sz="2000" u="none" strike="noStrike" dirty="0">
                          <a:effectLst/>
                          <a:latin typeface="+mj-lt"/>
                        </a:rPr>
                        <a:t>Independent groups</a:t>
                      </a:r>
                      <a:endParaRPr lang="en-GB" sz="2000" b="0" i="0" u="none" strike="noStrike" dirty="0">
                        <a:solidFill>
                          <a:srgbClr val="000000"/>
                        </a:solidFill>
                        <a:effectLst/>
                        <a:latin typeface="+mj-lt"/>
                      </a:endParaRPr>
                    </a:p>
                  </a:txBody>
                  <a:tcPr marL="7620" marR="7620" marT="7620" marB="0" anchor="ctr">
                    <a:solidFill>
                      <a:schemeClr val="bg1"/>
                    </a:solidFill>
                  </a:tcPr>
                </a:tc>
                <a:tc>
                  <a:txBody>
                    <a:bodyPr/>
                    <a:lstStyle/>
                    <a:p>
                      <a:pPr algn="ctr" fontAlgn="b">
                        <a:buNone/>
                      </a:pPr>
                      <a:r>
                        <a:rPr lang="en-GB" sz="2000" u="none" strike="noStrike" dirty="0">
                          <a:effectLst/>
                          <a:latin typeface="+mj-lt"/>
                        </a:rPr>
                        <a:t>Two</a:t>
                      </a:r>
                      <a:endParaRPr lang="en-GB" sz="2000" b="0" i="0" u="none" strike="noStrike" dirty="0">
                        <a:solidFill>
                          <a:srgbClr val="000000"/>
                        </a:solidFill>
                        <a:effectLst/>
                        <a:latin typeface="+mj-lt"/>
                      </a:endParaRPr>
                    </a:p>
                  </a:txBody>
                  <a:tcPr marL="7620" marR="7620" marT="7620" marB="0" anchor="ctr">
                    <a:solidFill>
                      <a:schemeClr val="bg1"/>
                    </a:solidFill>
                  </a:tcPr>
                </a:tc>
                <a:tc>
                  <a:txBody>
                    <a:bodyPr/>
                    <a:lstStyle/>
                    <a:p>
                      <a:pPr algn="ctr" fontAlgn="b">
                        <a:buNone/>
                      </a:pPr>
                      <a:r>
                        <a:rPr lang="en-GB" sz="2000" b="1" u="none" strike="noStrike" dirty="0">
                          <a:effectLst/>
                          <a:highlight>
                            <a:srgbClr val="FFFF00"/>
                          </a:highlight>
                          <a:latin typeface="+mj-lt"/>
                        </a:rPr>
                        <a:t>T-test</a:t>
                      </a:r>
                      <a:r>
                        <a:rPr lang="en-GB" sz="2000" u="none" strike="noStrike" dirty="0">
                          <a:effectLst/>
                          <a:latin typeface="+mj-lt"/>
                        </a:rPr>
                        <a:t> or </a:t>
                      </a:r>
                      <a:r>
                        <a:rPr lang="en-GB" sz="2000" b="1" u="none" strike="noStrike" dirty="0">
                          <a:effectLst/>
                          <a:highlight>
                            <a:srgbClr val="FF00FF"/>
                          </a:highlight>
                          <a:latin typeface="+mj-lt"/>
                        </a:rPr>
                        <a:t>Mann-Whitney</a:t>
                      </a:r>
                      <a:endParaRPr lang="en-GB" sz="2000" b="1" i="0" u="none" strike="noStrike" dirty="0">
                        <a:solidFill>
                          <a:srgbClr val="000000"/>
                        </a:solidFill>
                        <a:effectLst/>
                        <a:highlight>
                          <a:srgbClr val="FF00FF"/>
                        </a:highlight>
                        <a:latin typeface="+mj-lt"/>
                      </a:endParaRPr>
                    </a:p>
                  </a:txBody>
                  <a:tcPr marL="7620" marR="7620" marT="7620" marB="0" anchor="ctr">
                    <a:solidFill>
                      <a:schemeClr val="bg1"/>
                    </a:solidFill>
                  </a:tcPr>
                </a:tc>
                <a:extLst>
                  <a:ext uri="{0D108BD9-81ED-4DB2-BD59-A6C34878D82A}">
                    <a16:rowId xmlns:a16="http://schemas.microsoft.com/office/drawing/2014/main" val="3681969255"/>
                  </a:ext>
                </a:extLst>
              </a:tr>
              <a:tr h="518758">
                <a:tc vMerge="1">
                  <a:txBody>
                    <a:bodyPr/>
                    <a:lstStyle/>
                    <a:p>
                      <a:endParaRPr lang="en-GB"/>
                    </a:p>
                  </a:txBody>
                  <a:tcPr/>
                </a:tc>
                <a:tc vMerge="1">
                  <a:txBody>
                    <a:bodyPr/>
                    <a:lstStyle/>
                    <a:p>
                      <a:endParaRPr lang="en-GB"/>
                    </a:p>
                  </a:txBody>
                  <a:tcPr/>
                </a:tc>
                <a:tc>
                  <a:txBody>
                    <a:bodyPr/>
                    <a:lstStyle/>
                    <a:p>
                      <a:pPr algn="ctr" fontAlgn="b">
                        <a:buNone/>
                      </a:pPr>
                      <a:r>
                        <a:rPr lang="en-GB" sz="2000" u="none" strike="noStrike" dirty="0">
                          <a:effectLst/>
                          <a:latin typeface="+mj-lt"/>
                        </a:rPr>
                        <a:t>More than two</a:t>
                      </a:r>
                      <a:endParaRPr lang="en-GB" sz="2000" b="0" i="0" u="none" strike="noStrike" dirty="0">
                        <a:solidFill>
                          <a:srgbClr val="000000"/>
                        </a:solidFill>
                        <a:effectLst/>
                        <a:latin typeface="+mj-lt"/>
                      </a:endParaRPr>
                    </a:p>
                  </a:txBody>
                  <a:tcPr marL="7620" marR="7620" marT="7620" marB="0" anchor="ctr">
                    <a:solidFill>
                      <a:schemeClr val="bg1"/>
                    </a:solidFill>
                  </a:tcPr>
                </a:tc>
                <a:tc>
                  <a:txBody>
                    <a:bodyPr/>
                    <a:lstStyle/>
                    <a:p>
                      <a:pPr algn="ctr" fontAlgn="b">
                        <a:buNone/>
                      </a:pPr>
                      <a:r>
                        <a:rPr lang="en-GB" sz="2000" b="1" u="none" strike="noStrike" dirty="0">
                          <a:effectLst/>
                          <a:highlight>
                            <a:srgbClr val="FFFF00"/>
                          </a:highlight>
                          <a:latin typeface="+mj-lt"/>
                        </a:rPr>
                        <a:t>ANOVA</a:t>
                      </a:r>
                      <a:r>
                        <a:rPr lang="en-GB" sz="2000" u="none" strike="noStrike" dirty="0">
                          <a:effectLst/>
                          <a:latin typeface="+mj-lt"/>
                        </a:rPr>
                        <a:t> or </a:t>
                      </a:r>
                      <a:r>
                        <a:rPr lang="en-GB" sz="2000" b="1" u="none" strike="noStrike" dirty="0">
                          <a:effectLst/>
                          <a:highlight>
                            <a:srgbClr val="FF00FF"/>
                          </a:highlight>
                          <a:latin typeface="+mj-lt"/>
                        </a:rPr>
                        <a:t>Kruskal-Wallis</a:t>
                      </a:r>
                      <a:endParaRPr lang="en-GB" sz="2000" b="1" i="0" u="none" strike="noStrike" dirty="0">
                        <a:solidFill>
                          <a:srgbClr val="000000"/>
                        </a:solidFill>
                        <a:effectLst/>
                        <a:highlight>
                          <a:srgbClr val="FF00FF"/>
                        </a:highlight>
                        <a:latin typeface="+mj-lt"/>
                      </a:endParaRPr>
                    </a:p>
                  </a:txBody>
                  <a:tcPr marL="7620" marR="7620" marT="7620" marB="0" anchor="ctr">
                    <a:solidFill>
                      <a:schemeClr val="bg1"/>
                    </a:solidFill>
                  </a:tcPr>
                </a:tc>
                <a:extLst>
                  <a:ext uri="{0D108BD9-81ED-4DB2-BD59-A6C34878D82A}">
                    <a16:rowId xmlns:a16="http://schemas.microsoft.com/office/drawing/2014/main" val="3852506692"/>
                  </a:ext>
                </a:extLst>
              </a:tr>
              <a:tr h="348420">
                <a:tc vMerge="1">
                  <a:txBody>
                    <a:bodyPr/>
                    <a:lstStyle/>
                    <a:p>
                      <a:endParaRPr lang="en-GB"/>
                    </a:p>
                  </a:txBody>
                  <a:tcPr/>
                </a:tc>
                <a:tc rowSpan="2">
                  <a:txBody>
                    <a:bodyPr/>
                    <a:lstStyle/>
                    <a:p>
                      <a:pPr algn="ctr" fontAlgn="ctr">
                        <a:buNone/>
                      </a:pPr>
                      <a:r>
                        <a:rPr lang="en-GB" sz="2000" u="none" strike="noStrike" dirty="0">
                          <a:effectLst/>
                          <a:latin typeface="+mj-lt"/>
                        </a:rPr>
                        <a:t>Repeated Measures</a:t>
                      </a:r>
                      <a:endParaRPr lang="en-GB" sz="2000" b="0" i="0" u="none" strike="noStrike" dirty="0">
                        <a:solidFill>
                          <a:srgbClr val="000000"/>
                        </a:solidFill>
                        <a:effectLst/>
                        <a:latin typeface="+mj-lt"/>
                      </a:endParaRPr>
                    </a:p>
                  </a:txBody>
                  <a:tcPr marL="7620" marR="7620" marT="7620" marB="0" anchor="ctr">
                    <a:solidFill>
                      <a:schemeClr val="bg1"/>
                    </a:solidFill>
                  </a:tcPr>
                </a:tc>
                <a:tc>
                  <a:txBody>
                    <a:bodyPr/>
                    <a:lstStyle/>
                    <a:p>
                      <a:pPr algn="ctr" fontAlgn="b">
                        <a:buNone/>
                      </a:pPr>
                      <a:r>
                        <a:rPr lang="en-GB" sz="2000" u="none" strike="noStrike" dirty="0">
                          <a:effectLst/>
                          <a:latin typeface="+mj-lt"/>
                        </a:rPr>
                        <a:t>Two</a:t>
                      </a:r>
                      <a:endParaRPr lang="en-GB" sz="2000" b="0" i="0" u="none" strike="noStrike" dirty="0">
                        <a:solidFill>
                          <a:srgbClr val="000000"/>
                        </a:solidFill>
                        <a:effectLst/>
                        <a:latin typeface="+mj-lt"/>
                      </a:endParaRPr>
                    </a:p>
                  </a:txBody>
                  <a:tcPr marL="7620" marR="7620" marT="7620" marB="0" anchor="ctr">
                    <a:solidFill>
                      <a:schemeClr val="bg1"/>
                    </a:solidFill>
                  </a:tcPr>
                </a:tc>
                <a:tc>
                  <a:txBody>
                    <a:bodyPr/>
                    <a:lstStyle/>
                    <a:p>
                      <a:pPr algn="ctr" fontAlgn="b">
                        <a:buNone/>
                      </a:pPr>
                      <a:r>
                        <a:rPr lang="en-GB" sz="2000" b="1" u="none" strike="noStrike" dirty="0">
                          <a:effectLst/>
                          <a:highlight>
                            <a:srgbClr val="FFFF00"/>
                          </a:highlight>
                          <a:latin typeface="+mj-lt"/>
                        </a:rPr>
                        <a:t>Paired T-test </a:t>
                      </a:r>
                      <a:r>
                        <a:rPr lang="en-GB" sz="2000" u="none" strike="noStrike" dirty="0">
                          <a:effectLst/>
                          <a:latin typeface="+mj-lt"/>
                        </a:rPr>
                        <a:t>or </a:t>
                      </a:r>
                      <a:r>
                        <a:rPr lang="en-GB" sz="2000" b="1" u="none" strike="noStrike" dirty="0">
                          <a:effectLst/>
                          <a:highlight>
                            <a:srgbClr val="FF00FF"/>
                          </a:highlight>
                          <a:latin typeface="+mj-lt"/>
                        </a:rPr>
                        <a:t>Wilcoxon</a:t>
                      </a:r>
                      <a:r>
                        <a:rPr lang="en-GB" sz="2000" u="none" strike="noStrike" dirty="0">
                          <a:effectLst/>
                          <a:highlight>
                            <a:srgbClr val="FF00FF"/>
                          </a:highlight>
                          <a:latin typeface="+mj-lt"/>
                        </a:rPr>
                        <a:t> </a:t>
                      </a:r>
                      <a:endParaRPr lang="en-GB" sz="2000" b="0" i="0" u="none" strike="noStrike" dirty="0">
                        <a:solidFill>
                          <a:srgbClr val="000000"/>
                        </a:solidFill>
                        <a:effectLst/>
                        <a:highlight>
                          <a:srgbClr val="FF00FF"/>
                        </a:highlight>
                        <a:latin typeface="+mj-lt"/>
                      </a:endParaRPr>
                    </a:p>
                  </a:txBody>
                  <a:tcPr marL="7620" marR="7620" marT="7620" marB="0" anchor="ctr">
                    <a:solidFill>
                      <a:schemeClr val="bg1"/>
                    </a:solidFill>
                  </a:tcPr>
                </a:tc>
                <a:extLst>
                  <a:ext uri="{0D108BD9-81ED-4DB2-BD59-A6C34878D82A}">
                    <a16:rowId xmlns:a16="http://schemas.microsoft.com/office/drawing/2014/main" val="1393470986"/>
                  </a:ext>
                </a:extLst>
              </a:tr>
              <a:tr h="859434">
                <a:tc vMerge="1">
                  <a:txBody>
                    <a:bodyPr/>
                    <a:lstStyle/>
                    <a:p>
                      <a:endParaRPr lang="en-GB"/>
                    </a:p>
                  </a:txBody>
                  <a:tcPr/>
                </a:tc>
                <a:tc vMerge="1">
                  <a:txBody>
                    <a:bodyPr/>
                    <a:lstStyle/>
                    <a:p>
                      <a:endParaRPr lang="en-GB"/>
                    </a:p>
                  </a:txBody>
                  <a:tcPr/>
                </a:tc>
                <a:tc>
                  <a:txBody>
                    <a:bodyPr/>
                    <a:lstStyle/>
                    <a:p>
                      <a:pPr algn="ctr" fontAlgn="b">
                        <a:buNone/>
                      </a:pPr>
                      <a:r>
                        <a:rPr lang="en-GB" sz="2000" u="none" strike="noStrike" dirty="0">
                          <a:effectLst/>
                          <a:latin typeface="+mj-lt"/>
                        </a:rPr>
                        <a:t>More than two</a:t>
                      </a:r>
                      <a:endParaRPr lang="en-GB" sz="2000" b="0" i="0" u="none" strike="noStrike" dirty="0">
                        <a:solidFill>
                          <a:srgbClr val="000000"/>
                        </a:solidFill>
                        <a:effectLst/>
                        <a:latin typeface="+mj-lt"/>
                      </a:endParaRPr>
                    </a:p>
                  </a:txBody>
                  <a:tcPr marL="7620" marR="7620" marT="7620" marB="0" anchor="ctr">
                    <a:solidFill>
                      <a:schemeClr val="bg1"/>
                    </a:solidFill>
                  </a:tcPr>
                </a:tc>
                <a:tc>
                  <a:txBody>
                    <a:bodyPr/>
                    <a:lstStyle/>
                    <a:p>
                      <a:pPr algn="ctr" fontAlgn="b">
                        <a:buNone/>
                      </a:pPr>
                      <a:r>
                        <a:rPr lang="en-GB" sz="2000" b="1" u="none" strike="noStrike" dirty="0">
                          <a:effectLst/>
                          <a:highlight>
                            <a:srgbClr val="FFFF00"/>
                          </a:highlight>
                          <a:latin typeface="+mj-lt"/>
                        </a:rPr>
                        <a:t>Repeated measures ANOVA</a:t>
                      </a:r>
                      <a:r>
                        <a:rPr lang="en-GB" sz="2000" u="none" strike="noStrike" dirty="0">
                          <a:effectLst/>
                          <a:latin typeface="+mj-lt"/>
                        </a:rPr>
                        <a:t> or </a:t>
                      </a:r>
                      <a:r>
                        <a:rPr lang="en-GB" sz="2000" b="1" u="none" strike="noStrike" dirty="0">
                          <a:effectLst/>
                          <a:highlight>
                            <a:srgbClr val="FF00FF"/>
                          </a:highlight>
                          <a:latin typeface="+mj-lt"/>
                        </a:rPr>
                        <a:t>Friedman’s Test</a:t>
                      </a:r>
                      <a:endParaRPr lang="en-GB" sz="2000" b="1" i="0" u="none" strike="noStrike" dirty="0">
                        <a:solidFill>
                          <a:srgbClr val="000000"/>
                        </a:solidFill>
                        <a:effectLst/>
                        <a:highlight>
                          <a:srgbClr val="FF00FF"/>
                        </a:highlight>
                        <a:latin typeface="+mj-lt"/>
                      </a:endParaRPr>
                    </a:p>
                  </a:txBody>
                  <a:tcPr marL="7620" marR="7620" marT="7620" marB="0" anchor="ctr">
                    <a:solidFill>
                      <a:schemeClr val="bg1"/>
                    </a:solidFill>
                  </a:tcPr>
                </a:tc>
                <a:extLst>
                  <a:ext uri="{0D108BD9-81ED-4DB2-BD59-A6C34878D82A}">
                    <a16:rowId xmlns:a16="http://schemas.microsoft.com/office/drawing/2014/main" val="3573820614"/>
                  </a:ext>
                </a:extLst>
              </a:tr>
              <a:tr h="1703855">
                <a:tc>
                  <a:txBody>
                    <a:bodyPr/>
                    <a:lstStyle/>
                    <a:p>
                      <a:pPr algn="ctr" fontAlgn="b">
                        <a:buNone/>
                      </a:pPr>
                      <a:r>
                        <a:rPr lang="en-GB" sz="2000" b="1" u="none" strike="noStrike" dirty="0">
                          <a:effectLst/>
                          <a:latin typeface="+mj-lt"/>
                        </a:rPr>
                        <a:t>Correlation</a:t>
                      </a:r>
                    </a:p>
                    <a:p>
                      <a:pPr algn="ctr" fontAlgn="b">
                        <a:buNone/>
                      </a:pPr>
                      <a:r>
                        <a:rPr lang="en-GB" sz="1600" b="0" i="1" u="none" strike="noStrike" dirty="0">
                          <a:solidFill>
                            <a:srgbClr val="000000"/>
                          </a:solidFill>
                          <a:effectLst/>
                          <a:latin typeface="+mj-lt"/>
                        </a:rPr>
                        <a:t>(neither variable is categorical, both are numerical) </a:t>
                      </a:r>
                    </a:p>
                    <a:p>
                      <a:pPr algn="ctr" fontAlgn="b">
                        <a:buNone/>
                      </a:pPr>
                      <a:endParaRPr lang="en-GB" sz="1600" b="0" i="1" u="none" strike="noStrike" dirty="0">
                        <a:solidFill>
                          <a:srgbClr val="000000"/>
                        </a:solidFill>
                        <a:effectLst/>
                        <a:latin typeface="+mj-lt"/>
                      </a:endParaRPr>
                    </a:p>
                    <a:p>
                      <a:pPr algn="ctr" fontAlgn="b">
                        <a:buNone/>
                      </a:pPr>
                      <a:r>
                        <a:rPr lang="en-GB" sz="1600" b="0" i="1" u="none" strike="noStrike" dirty="0">
                          <a:solidFill>
                            <a:srgbClr val="000000"/>
                          </a:solidFill>
                          <a:effectLst/>
                          <a:latin typeface="+mj-lt"/>
                        </a:rPr>
                        <a:t>We want to examine the relationship between two variables</a:t>
                      </a:r>
                    </a:p>
                  </a:txBody>
                  <a:tcPr marL="7620" marR="7620" marT="7620" marB="0" anchor="ctr">
                    <a:solidFill>
                      <a:schemeClr val="bg1"/>
                    </a:solidFill>
                  </a:tcPr>
                </a:tc>
                <a:tc>
                  <a:txBody>
                    <a:bodyPr/>
                    <a:lstStyle/>
                    <a:p>
                      <a:pPr algn="ctr" fontAlgn="b">
                        <a:buNone/>
                      </a:pPr>
                      <a:r>
                        <a:rPr lang="en-GB" sz="2000" u="none" strike="noStrike" dirty="0">
                          <a:effectLst/>
                          <a:latin typeface="+mj-lt"/>
                        </a:rPr>
                        <a:t> -</a:t>
                      </a:r>
                      <a:endParaRPr lang="en-GB" sz="2000" b="0" i="0" u="none" strike="noStrike" dirty="0">
                        <a:solidFill>
                          <a:srgbClr val="000000"/>
                        </a:solidFill>
                        <a:effectLst/>
                        <a:latin typeface="+mj-lt"/>
                      </a:endParaRPr>
                    </a:p>
                  </a:txBody>
                  <a:tcPr marL="7620" marR="7620" marT="7620" marB="0" anchor="ctr">
                    <a:solidFill>
                      <a:schemeClr val="bg1"/>
                    </a:solidFill>
                  </a:tcPr>
                </a:tc>
                <a:tc>
                  <a:txBody>
                    <a:bodyPr/>
                    <a:lstStyle/>
                    <a:p>
                      <a:pPr algn="ctr" fontAlgn="b">
                        <a:buNone/>
                      </a:pPr>
                      <a:r>
                        <a:rPr lang="en-GB" sz="2000" u="none" strike="noStrike" dirty="0">
                          <a:effectLst/>
                          <a:latin typeface="+mj-lt"/>
                        </a:rPr>
                        <a:t> -</a:t>
                      </a:r>
                      <a:endParaRPr lang="en-GB" sz="2000" b="0" i="0" u="none" strike="noStrike" dirty="0">
                        <a:solidFill>
                          <a:srgbClr val="000000"/>
                        </a:solidFill>
                        <a:effectLst/>
                        <a:latin typeface="+mj-lt"/>
                      </a:endParaRPr>
                    </a:p>
                  </a:txBody>
                  <a:tcPr marL="7620" marR="7620" marT="7620" marB="0" anchor="ctr">
                    <a:solidFill>
                      <a:schemeClr val="bg1"/>
                    </a:solidFill>
                  </a:tcPr>
                </a:tc>
                <a:tc>
                  <a:txBody>
                    <a:bodyPr/>
                    <a:lstStyle/>
                    <a:p>
                      <a:pPr algn="ctr" fontAlgn="b">
                        <a:buNone/>
                      </a:pPr>
                      <a:r>
                        <a:rPr lang="en-GB" sz="2000" b="1" u="none" strike="noStrike" dirty="0">
                          <a:effectLst/>
                          <a:highlight>
                            <a:srgbClr val="FFFF00"/>
                          </a:highlight>
                          <a:latin typeface="+mj-lt"/>
                        </a:rPr>
                        <a:t>Person's correlation </a:t>
                      </a:r>
                      <a:r>
                        <a:rPr lang="en-GB" sz="2000" u="none" strike="noStrike" dirty="0">
                          <a:effectLst/>
                          <a:latin typeface="+mj-lt"/>
                        </a:rPr>
                        <a:t>or </a:t>
                      </a:r>
                      <a:r>
                        <a:rPr lang="en-GB" sz="2000" b="1" u="none" strike="noStrike" dirty="0">
                          <a:effectLst/>
                          <a:highlight>
                            <a:srgbClr val="FF00FF"/>
                          </a:highlight>
                          <a:latin typeface="+mj-lt"/>
                        </a:rPr>
                        <a:t>Spearman's correlation</a:t>
                      </a:r>
                      <a:endParaRPr lang="en-GB" sz="2000" b="1" i="0" u="none" strike="noStrike" dirty="0">
                        <a:solidFill>
                          <a:srgbClr val="000000"/>
                        </a:solidFill>
                        <a:effectLst/>
                        <a:highlight>
                          <a:srgbClr val="FF00FF"/>
                        </a:highlight>
                        <a:latin typeface="+mj-lt"/>
                      </a:endParaRPr>
                    </a:p>
                  </a:txBody>
                  <a:tcPr marL="7620" marR="7620" marT="7620" marB="0" anchor="ctr">
                    <a:solidFill>
                      <a:schemeClr val="bg1"/>
                    </a:solidFill>
                  </a:tcPr>
                </a:tc>
                <a:extLst>
                  <a:ext uri="{0D108BD9-81ED-4DB2-BD59-A6C34878D82A}">
                    <a16:rowId xmlns:a16="http://schemas.microsoft.com/office/drawing/2014/main" val="1329998830"/>
                  </a:ext>
                </a:extLst>
              </a:tr>
            </a:tbl>
          </a:graphicData>
        </a:graphic>
      </p:graphicFrame>
      <p:sp>
        <p:nvSpPr>
          <p:cNvPr id="4" name="TextBox 3">
            <a:extLst>
              <a:ext uri="{FF2B5EF4-FFF2-40B4-BE49-F238E27FC236}">
                <a16:creationId xmlns:a16="http://schemas.microsoft.com/office/drawing/2014/main" id="{BE1C9710-F69B-8E27-BDFC-D9B486DB1DB9}"/>
              </a:ext>
            </a:extLst>
          </p:cNvPr>
          <p:cNvSpPr txBox="1"/>
          <p:nvPr/>
        </p:nvSpPr>
        <p:spPr>
          <a:xfrm>
            <a:off x="3986592" y="6077634"/>
            <a:ext cx="3037115" cy="646331"/>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highlight>
                  <a:srgbClr val="FFFF00"/>
                </a:highlight>
              </a:rPr>
              <a:t>Yellow</a:t>
            </a:r>
            <a:r>
              <a:rPr lang="en-GB" dirty="0"/>
              <a:t> = Parametric test</a:t>
            </a:r>
          </a:p>
          <a:p>
            <a:r>
              <a:rPr lang="en-GB" dirty="0">
                <a:highlight>
                  <a:srgbClr val="FF00FF"/>
                </a:highlight>
              </a:rPr>
              <a:t>Pink</a:t>
            </a:r>
            <a:r>
              <a:rPr lang="en-GB" dirty="0"/>
              <a:t> = Non-parametric test</a:t>
            </a:r>
          </a:p>
        </p:txBody>
      </p:sp>
    </p:spTree>
    <p:extLst>
      <p:ext uri="{BB962C8B-B14F-4D97-AF65-F5344CB8AC3E}">
        <p14:creationId xmlns:p14="http://schemas.microsoft.com/office/powerpoint/2010/main" val="1263187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051D4-E5D1-8CA4-1D0A-1B6043BE652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F2EBD15-EC03-5377-57FD-5620D1F38143}"/>
              </a:ext>
            </a:extLst>
          </p:cNvPr>
          <p:cNvPicPr>
            <a:picLocks noChangeAspect="1"/>
          </p:cNvPicPr>
          <p:nvPr/>
        </p:nvPicPr>
        <p:blipFill>
          <a:blip r:embed="rId2"/>
          <a:stretch>
            <a:fillRect/>
          </a:stretch>
        </p:blipFill>
        <p:spPr>
          <a:xfrm>
            <a:off x="440302" y="2133602"/>
            <a:ext cx="7769980" cy="1495133"/>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DB50E1C0-3F7B-EFA4-8172-121865FF9428}"/>
              </a:ext>
            </a:extLst>
          </p:cNvPr>
          <p:cNvSpPr>
            <a:spLocks noGrp="1"/>
          </p:cNvSpPr>
          <p:nvPr>
            <p:ph type="title"/>
          </p:nvPr>
        </p:nvSpPr>
        <p:spPr>
          <a:xfrm>
            <a:off x="677334" y="609600"/>
            <a:ext cx="8596668" cy="1320800"/>
          </a:xfrm>
        </p:spPr>
        <p:txBody>
          <a:bodyPr/>
          <a:lstStyle/>
          <a:p>
            <a:r>
              <a:rPr lang="en-GB" dirty="0"/>
              <a:t>If our parametric assumptions had not been met: </a:t>
            </a:r>
          </a:p>
        </p:txBody>
      </p:sp>
      <p:pic>
        <p:nvPicPr>
          <p:cNvPr id="3" name="Picture 2">
            <a:extLst>
              <a:ext uri="{FF2B5EF4-FFF2-40B4-BE49-F238E27FC236}">
                <a16:creationId xmlns:a16="http://schemas.microsoft.com/office/drawing/2014/main" id="{37C07F3E-560F-E038-77F4-44679C4205C3}"/>
              </a:ext>
            </a:extLst>
          </p:cNvPr>
          <p:cNvPicPr>
            <a:picLocks noChangeAspect="1"/>
          </p:cNvPicPr>
          <p:nvPr/>
        </p:nvPicPr>
        <p:blipFill>
          <a:blip r:embed="rId3"/>
          <a:stretch>
            <a:fillRect/>
          </a:stretch>
        </p:blipFill>
        <p:spPr>
          <a:xfrm>
            <a:off x="440302" y="4099001"/>
            <a:ext cx="9471993" cy="2522914"/>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3655B99B-7F99-B9D9-51B2-40D68ED107DE}"/>
              </a:ext>
            </a:extLst>
          </p:cNvPr>
          <p:cNvSpPr txBox="1"/>
          <p:nvPr/>
        </p:nvSpPr>
        <p:spPr>
          <a:xfrm>
            <a:off x="8980712" y="5082550"/>
            <a:ext cx="2873829" cy="1384995"/>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rtlCol="0">
            <a:spAutoFit/>
          </a:bodyPr>
          <a:lstStyle/>
          <a:p>
            <a:r>
              <a:rPr lang="en-GB" sz="2800" dirty="0"/>
              <a:t>A vs B (P=0.13)</a:t>
            </a:r>
          </a:p>
          <a:p>
            <a:r>
              <a:rPr lang="en-GB" sz="2800" dirty="0"/>
              <a:t>A vs C (P&lt;0.05)*</a:t>
            </a:r>
          </a:p>
          <a:p>
            <a:r>
              <a:rPr lang="en-GB" sz="2800" dirty="0"/>
              <a:t>B vs C (P&lt;0.05)* </a:t>
            </a:r>
          </a:p>
        </p:txBody>
      </p:sp>
      <p:sp>
        <p:nvSpPr>
          <p:cNvPr id="6" name="TextBox 5">
            <a:extLst>
              <a:ext uri="{FF2B5EF4-FFF2-40B4-BE49-F238E27FC236}">
                <a16:creationId xmlns:a16="http://schemas.microsoft.com/office/drawing/2014/main" id="{A4FC728D-9EB3-F799-B0B1-F888E71106CF}"/>
              </a:ext>
            </a:extLst>
          </p:cNvPr>
          <p:cNvSpPr txBox="1"/>
          <p:nvPr/>
        </p:nvSpPr>
        <p:spPr>
          <a:xfrm>
            <a:off x="8299730" y="2982404"/>
            <a:ext cx="3043184"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a:t>Significant P-value = need to run a post-hoc test</a:t>
            </a:r>
          </a:p>
        </p:txBody>
      </p:sp>
    </p:spTree>
    <p:extLst>
      <p:ext uri="{BB962C8B-B14F-4D97-AF65-F5344CB8AC3E}">
        <p14:creationId xmlns:p14="http://schemas.microsoft.com/office/powerpoint/2010/main" val="236822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3830E-5DE8-219B-D036-131DEF7230FF}"/>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FEBFFD5C-43DC-BC74-7259-5869F53728CA}"/>
              </a:ext>
            </a:extLst>
          </p:cNvPr>
          <p:cNvPicPr>
            <a:picLocks noChangeAspect="1"/>
          </p:cNvPicPr>
          <p:nvPr/>
        </p:nvPicPr>
        <p:blipFill>
          <a:blip r:embed="rId2"/>
          <a:stretch>
            <a:fillRect/>
          </a:stretch>
        </p:blipFill>
        <p:spPr>
          <a:xfrm>
            <a:off x="104452" y="1203387"/>
            <a:ext cx="10235796" cy="4772871"/>
          </a:xfrm>
          <a:prstGeom prst="rect">
            <a:avLst/>
          </a:prstGeom>
        </p:spPr>
      </p:pic>
      <p:sp>
        <p:nvSpPr>
          <p:cNvPr id="2" name="Rectangle 1">
            <a:extLst>
              <a:ext uri="{FF2B5EF4-FFF2-40B4-BE49-F238E27FC236}">
                <a16:creationId xmlns:a16="http://schemas.microsoft.com/office/drawing/2014/main" id="{797EA805-EA98-90B7-F466-C59F86009067}"/>
              </a:ext>
            </a:extLst>
          </p:cNvPr>
          <p:cNvSpPr/>
          <p:nvPr/>
        </p:nvSpPr>
        <p:spPr>
          <a:xfrm>
            <a:off x="10199914" y="1203387"/>
            <a:ext cx="1796143" cy="266184"/>
          </a:xfrm>
          <a:prstGeom prst="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GB" dirty="0"/>
              <a:t>If significant…</a:t>
            </a:r>
          </a:p>
        </p:txBody>
      </p:sp>
      <p:sp>
        <p:nvSpPr>
          <p:cNvPr id="3" name="Rectangle 2">
            <a:extLst>
              <a:ext uri="{FF2B5EF4-FFF2-40B4-BE49-F238E27FC236}">
                <a16:creationId xmlns:a16="http://schemas.microsoft.com/office/drawing/2014/main" id="{168248B1-19CE-F1BB-37D8-FF108C938874}"/>
              </a:ext>
            </a:extLst>
          </p:cNvPr>
          <p:cNvSpPr/>
          <p:nvPr/>
        </p:nvSpPr>
        <p:spPr>
          <a:xfrm>
            <a:off x="10199914" y="1889187"/>
            <a:ext cx="1796143" cy="266184"/>
          </a:xfrm>
          <a:prstGeom prst="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GB" dirty="0"/>
              <a:t>Post-hoc Tukey</a:t>
            </a:r>
          </a:p>
        </p:txBody>
      </p:sp>
      <p:sp>
        <p:nvSpPr>
          <p:cNvPr id="4" name="Rectangle 3">
            <a:extLst>
              <a:ext uri="{FF2B5EF4-FFF2-40B4-BE49-F238E27FC236}">
                <a16:creationId xmlns:a16="http://schemas.microsoft.com/office/drawing/2014/main" id="{F364BDA4-85BC-2978-F51F-63DB38FB339C}"/>
              </a:ext>
            </a:extLst>
          </p:cNvPr>
          <p:cNvSpPr/>
          <p:nvPr/>
        </p:nvSpPr>
        <p:spPr>
          <a:xfrm>
            <a:off x="10199914" y="2662073"/>
            <a:ext cx="1796143" cy="266184"/>
          </a:xfrm>
          <a:prstGeom prst="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GB" dirty="0"/>
              <a:t>Post-hoc Tukey</a:t>
            </a:r>
          </a:p>
        </p:txBody>
      </p:sp>
      <p:sp>
        <p:nvSpPr>
          <p:cNvPr id="5" name="Rectangle 4">
            <a:extLst>
              <a:ext uri="{FF2B5EF4-FFF2-40B4-BE49-F238E27FC236}">
                <a16:creationId xmlns:a16="http://schemas.microsoft.com/office/drawing/2014/main" id="{B6845935-F031-3D14-8AF1-2C6A75933301}"/>
              </a:ext>
            </a:extLst>
          </p:cNvPr>
          <p:cNvSpPr/>
          <p:nvPr/>
        </p:nvSpPr>
        <p:spPr>
          <a:xfrm>
            <a:off x="9834206" y="3929744"/>
            <a:ext cx="2253342" cy="266184"/>
          </a:xfrm>
          <a:prstGeom prst="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GB" dirty="0"/>
              <a:t>Post-hoc Wilcoxon</a:t>
            </a:r>
          </a:p>
        </p:txBody>
      </p:sp>
      <p:sp>
        <p:nvSpPr>
          <p:cNvPr id="6" name="Rectangle 5">
            <a:extLst>
              <a:ext uri="{FF2B5EF4-FFF2-40B4-BE49-F238E27FC236}">
                <a16:creationId xmlns:a16="http://schemas.microsoft.com/office/drawing/2014/main" id="{12DE0ED4-DF0E-F2C4-571B-3BC0B0193B8D}"/>
              </a:ext>
            </a:extLst>
          </p:cNvPr>
          <p:cNvSpPr/>
          <p:nvPr/>
        </p:nvSpPr>
        <p:spPr>
          <a:xfrm>
            <a:off x="7961376" y="1845643"/>
            <a:ext cx="1117310" cy="363639"/>
          </a:xfrm>
          <a:prstGeom prst="rect">
            <a:avLst/>
          </a:prstGeom>
          <a:noFill/>
          <a:ln w="5715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B01E940-5A5B-5F3A-6D4D-EEE2654F18FD}"/>
              </a:ext>
            </a:extLst>
          </p:cNvPr>
          <p:cNvSpPr/>
          <p:nvPr/>
        </p:nvSpPr>
        <p:spPr>
          <a:xfrm>
            <a:off x="7961375" y="2564616"/>
            <a:ext cx="2064367" cy="471192"/>
          </a:xfrm>
          <a:prstGeom prst="rect">
            <a:avLst/>
          </a:prstGeom>
          <a:noFill/>
          <a:ln w="5715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B6405CBE-1C4A-D277-2EDE-27AC62937499}"/>
              </a:ext>
            </a:extLst>
          </p:cNvPr>
          <p:cNvSpPr/>
          <p:nvPr/>
        </p:nvSpPr>
        <p:spPr>
          <a:xfrm>
            <a:off x="9834206" y="4686817"/>
            <a:ext cx="2253342" cy="266184"/>
          </a:xfrm>
          <a:prstGeom prst="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GB" dirty="0"/>
              <a:t>Post-hoc Wilcoxon</a:t>
            </a:r>
          </a:p>
        </p:txBody>
      </p:sp>
      <p:sp>
        <p:nvSpPr>
          <p:cNvPr id="11" name="Rectangle 10">
            <a:extLst>
              <a:ext uri="{FF2B5EF4-FFF2-40B4-BE49-F238E27FC236}">
                <a16:creationId xmlns:a16="http://schemas.microsoft.com/office/drawing/2014/main" id="{A2D7C568-2870-CD6D-E84C-9574B2654858}"/>
              </a:ext>
            </a:extLst>
          </p:cNvPr>
          <p:cNvSpPr/>
          <p:nvPr/>
        </p:nvSpPr>
        <p:spPr>
          <a:xfrm>
            <a:off x="7961375" y="3860809"/>
            <a:ext cx="1117312" cy="335119"/>
          </a:xfrm>
          <a:prstGeom prst="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458D1FC-B501-11E9-BAB1-B9ECC5235DEF}"/>
              </a:ext>
            </a:extLst>
          </p:cNvPr>
          <p:cNvSpPr/>
          <p:nvPr/>
        </p:nvSpPr>
        <p:spPr>
          <a:xfrm>
            <a:off x="7961375" y="4579782"/>
            <a:ext cx="2064368" cy="471192"/>
          </a:xfrm>
          <a:prstGeom prst="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67104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 name="Straight Connector 7">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1"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Isosceles Triangle 11">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3"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Isosceles Triangle 15">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Isosceles Triangle 16">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useBgFill="1">
        <p:nvSpPr>
          <p:cNvPr id="19" name="Rectangle 18">
            <a:extLst>
              <a:ext uri="{FF2B5EF4-FFF2-40B4-BE49-F238E27FC236}">
                <a16:creationId xmlns:a16="http://schemas.microsoft.com/office/drawing/2014/main" id="{DD6BC9EB-F181-48AB-BCA2-3D1DB20D2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2E5BD6-63FB-2D07-486E-F32F8447B6AB}"/>
              </a:ext>
            </a:extLst>
          </p:cNvPr>
          <p:cNvSpPr>
            <a:spLocks noGrp="1"/>
          </p:cNvSpPr>
          <p:nvPr>
            <p:ph type="title"/>
          </p:nvPr>
        </p:nvSpPr>
        <p:spPr>
          <a:xfrm>
            <a:off x="1507066" y="999460"/>
            <a:ext cx="5698067" cy="4479852"/>
          </a:xfrm>
        </p:spPr>
        <p:txBody>
          <a:bodyPr vert="horz" lIns="91440" tIns="45720" rIns="91440" bIns="45720" rtlCol="0" anchor="ctr">
            <a:normAutofit/>
          </a:bodyPr>
          <a:lstStyle/>
          <a:p>
            <a:pPr algn="r"/>
            <a:r>
              <a:rPr lang="en-US" sz="5400"/>
              <a:t>Let’s work through an example</a:t>
            </a:r>
          </a:p>
        </p:txBody>
      </p:sp>
      <p:sp>
        <p:nvSpPr>
          <p:cNvPr id="21" name="Isosceles Triangle 20">
            <a:extLst>
              <a:ext uri="{FF2B5EF4-FFF2-40B4-BE49-F238E27FC236}">
                <a16:creationId xmlns:a16="http://schemas.microsoft.com/office/drawing/2014/main" id="{D33AAA80-39DC-4020-9BFF-0718F35C7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cxnSp>
        <p:nvCxnSpPr>
          <p:cNvPr id="23" name="Straight Connector 22">
            <a:extLst>
              <a:ext uri="{FF2B5EF4-FFF2-40B4-BE49-F238E27FC236}">
                <a16:creationId xmlns:a16="http://schemas.microsoft.com/office/drawing/2014/main" id="{C9C5D90B-7EE3-4D26-AB7D-A5A3A6E112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639186"/>
            <a:ext cx="0" cy="3200400"/>
          </a:xfrm>
          <a:prstGeom prst="line">
            <a:avLst/>
          </a:prstGeom>
        </p:spPr>
        <p:style>
          <a:lnRef idx="1">
            <a:schemeClr val="accent1"/>
          </a:lnRef>
          <a:fillRef idx="0">
            <a:schemeClr val="accent1"/>
          </a:fillRef>
          <a:effectRef idx="0">
            <a:schemeClr val="accent1"/>
          </a:effectRef>
          <a:fontRef idx="minor">
            <a:schemeClr val="tx1"/>
          </a:fontRef>
        </p:style>
      </p:cxnSp>
      <p:sp>
        <p:nvSpPr>
          <p:cNvPr id="25" name="Isosceles Triangle 24">
            <a:extLst>
              <a:ext uri="{FF2B5EF4-FFF2-40B4-BE49-F238E27FC236}">
                <a16:creationId xmlns:a16="http://schemas.microsoft.com/office/drawing/2014/main" id="{1177F295-741F-4EFF-B0CA-BE69295AD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11349404" y="1217756"/>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237336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958F4-4B77-5391-7DDD-1A5F0909B680}"/>
              </a:ext>
            </a:extLst>
          </p:cNvPr>
          <p:cNvSpPr>
            <a:spLocks noGrp="1"/>
          </p:cNvSpPr>
          <p:nvPr>
            <p:ph type="title"/>
          </p:nvPr>
        </p:nvSpPr>
        <p:spPr>
          <a:xfrm>
            <a:off x="5536734" y="609600"/>
            <a:ext cx="3737268" cy="1320800"/>
          </a:xfrm>
        </p:spPr>
        <p:txBody>
          <a:bodyPr>
            <a:normAutofit/>
          </a:bodyPr>
          <a:lstStyle/>
          <a:p>
            <a:r>
              <a:rPr lang="en-GB" dirty="0"/>
              <a:t>Bat data</a:t>
            </a:r>
          </a:p>
        </p:txBody>
      </p:sp>
      <p:sp>
        <p:nvSpPr>
          <p:cNvPr id="11" name="Content Placeholder 10">
            <a:extLst>
              <a:ext uri="{FF2B5EF4-FFF2-40B4-BE49-F238E27FC236}">
                <a16:creationId xmlns:a16="http://schemas.microsoft.com/office/drawing/2014/main" id="{8862315A-9ED6-B9B9-CF34-C27C80DA2A1D}"/>
              </a:ext>
            </a:extLst>
          </p:cNvPr>
          <p:cNvSpPr>
            <a:spLocks noGrp="1"/>
          </p:cNvSpPr>
          <p:nvPr>
            <p:ph idx="1"/>
          </p:nvPr>
        </p:nvSpPr>
        <p:spPr>
          <a:xfrm>
            <a:off x="5176221" y="1812246"/>
            <a:ext cx="4391637" cy="1616754"/>
          </a:xfrm>
        </p:spPr>
        <p:txBody>
          <a:bodyPr>
            <a:normAutofit lnSpcReduction="10000"/>
          </a:bodyPr>
          <a:lstStyle/>
          <a:p>
            <a:r>
              <a:rPr lang="en-US" sz="2000" dirty="0"/>
              <a:t>Activity of 150 bats was recorded</a:t>
            </a:r>
          </a:p>
          <a:p>
            <a:r>
              <a:rPr lang="en-US" sz="2000" dirty="0"/>
              <a:t>Also recorded was:</a:t>
            </a:r>
          </a:p>
          <a:p>
            <a:pPr lvl="1"/>
            <a:r>
              <a:rPr lang="en-US" sz="1800" dirty="0"/>
              <a:t>Species (Horseshoe or Pipistrelle)</a:t>
            </a:r>
          </a:p>
          <a:p>
            <a:pPr lvl="1"/>
            <a:r>
              <a:rPr lang="en-US" sz="1800" dirty="0"/>
              <a:t>Site where bat was seen (A, B, C)</a:t>
            </a:r>
          </a:p>
          <a:p>
            <a:pPr lvl="1"/>
            <a:endParaRPr lang="en-US" sz="1800" dirty="0"/>
          </a:p>
        </p:txBody>
      </p:sp>
      <p:pic>
        <p:nvPicPr>
          <p:cNvPr id="7" name="Content Placeholder 6" descr="Bat hanging from branch">
            <a:extLst>
              <a:ext uri="{FF2B5EF4-FFF2-40B4-BE49-F238E27FC236}">
                <a16:creationId xmlns:a16="http://schemas.microsoft.com/office/drawing/2014/main" id="{3C2C33E7-A14C-16E3-38F2-47D93D015160}"/>
              </a:ext>
            </a:extLst>
          </p:cNvPr>
          <p:cNvPicPr>
            <a:picLocks noChangeAspect="1"/>
          </p:cNvPicPr>
          <p:nvPr/>
        </p:nvPicPr>
        <p:blipFill>
          <a:blip r:embed="rId2">
            <a:extLst>
              <a:ext uri="{28A0092B-C50C-407E-A947-70E740481C1C}">
                <a14:useLocalDpi xmlns:a14="http://schemas.microsoft.com/office/drawing/2010/main" val="0"/>
              </a:ext>
            </a:extLst>
          </a:blip>
          <a:srcRect l="8142" r="39348" b="-2"/>
          <a:stretch>
            <a:fillRect/>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4" name="Isosceles Triangle 13">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8" name="Picture 7">
            <a:extLst>
              <a:ext uri="{FF2B5EF4-FFF2-40B4-BE49-F238E27FC236}">
                <a16:creationId xmlns:a16="http://schemas.microsoft.com/office/drawing/2014/main" id="{4810129F-29D9-7472-1AA9-F619A113BB09}"/>
              </a:ext>
            </a:extLst>
          </p:cNvPr>
          <p:cNvPicPr>
            <a:picLocks noChangeAspect="1"/>
          </p:cNvPicPr>
          <p:nvPr/>
        </p:nvPicPr>
        <p:blipFill>
          <a:blip r:embed="rId3"/>
          <a:stretch>
            <a:fillRect/>
          </a:stretch>
        </p:blipFill>
        <p:spPr>
          <a:xfrm>
            <a:off x="170619" y="131551"/>
            <a:ext cx="2162477" cy="6268325"/>
          </a:xfrm>
          <a:prstGeom prst="rect">
            <a:avLst/>
          </a:prstGeom>
        </p:spPr>
      </p:pic>
      <p:sp>
        <p:nvSpPr>
          <p:cNvPr id="9" name="Content Placeholder 10">
            <a:extLst>
              <a:ext uri="{FF2B5EF4-FFF2-40B4-BE49-F238E27FC236}">
                <a16:creationId xmlns:a16="http://schemas.microsoft.com/office/drawing/2014/main" id="{40BC8FB3-875A-526D-175C-EFF19BC75737}"/>
              </a:ext>
            </a:extLst>
          </p:cNvPr>
          <p:cNvSpPr txBox="1">
            <a:spLocks/>
          </p:cNvSpPr>
          <p:nvPr/>
        </p:nvSpPr>
        <p:spPr>
          <a:xfrm>
            <a:off x="2860582" y="3999826"/>
            <a:ext cx="9089571" cy="1241421"/>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2000" b="1" dirty="0">
                <a:solidFill>
                  <a:schemeClr val="bg1"/>
                </a:solidFill>
              </a:rPr>
              <a:t>Null hypothesis 1: </a:t>
            </a:r>
          </a:p>
          <a:p>
            <a:pPr marL="0" indent="0">
              <a:buNone/>
            </a:pPr>
            <a:r>
              <a:rPr lang="en-US" sz="2000" dirty="0">
                <a:solidFill>
                  <a:schemeClr val="bg1"/>
                </a:solidFill>
              </a:rPr>
              <a:t>There will be no significant difference in bat activity between bats of different species</a:t>
            </a:r>
            <a:endParaRPr lang="en-US" sz="1800" dirty="0">
              <a:solidFill>
                <a:schemeClr val="bg1"/>
              </a:solidFill>
            </a:endParaRPr>
          </a:p>
        </p:txBody>
      </p:sp>
      <p:sp>
        <p:nvSpPr>
          <p:cNvPr id="10" name="Content Placeholder 10">
            <a:extLst>
              <a:ext uri="{FF2B5EF4-FFF2-40B4-BE49-F238E27FC236}">
                <a16:creationId xmlns:a16="http://schemas.microsoft.com/office/drawing/2014/main" id="{92CF65F2-22D5-5E41-86E7-CA334E3ECD99}"/>
              </a:ext>
            </a:extLst>
          </p:cNvPr>
          <p:cNvSpPr txBox="1">
            <a:spLocks/>
          </p:cNvSpPr>
          <p:nvPr/>
        </p:nvSpPr>
        <p:spPr>
          <a:xfrm>
            <a:off x="2860582" y="5364600"/>
            <a:ext cx="9089571" cy="919637"/>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2000" b="1" dirty="0">
                <a:solidFill>
                  <a:schemeClr val="bg1"/>
                </a:solidFill>
              </a:rPr>
              <a:t>Null hypothesis 2: </a:t>
            </a:r>
          </a:p>
          <a:p>
            <a:pPr marL="0" indent="0">
              <a:buNone/>
            </a:pPr>
            <a:r>
              <a:rPr lang="en-US" sz="2000" dirty="0">
                <a:solidFill>
                  <a:schemeClr val="bg1"/>
                </a:solidFill>
              </a:rPr>
              <a:t>There will be no significant difference in bat activity between the three sites</a:t>
            </a:r>
            <a:endParaRPr lang="en-US" sz="1800" dirty="0">
              <a:solidFill>
                <a:schemeClr val="bg1"/>
              </a:solidFill>
            </a:endParaRPr>
          </a:p>
          <a:p>
            <a:pPr lvl="1"/>
            <a:endParaRPr lang="en-US" sz="1800" dirty="0">
              <a:solidFill>
                <a:schemeClr val="bg1"/>
              </a:solidFill>
            </a:endParaRPr>
          </a:p>
        </p:txBody>
      </p:sp>
    </p:spTree>
    <p:extLst>
      <p:ext uri="{BB962C8B-B14F-4D97-AF65-F5344CB8AC3E}">
        <p14:creationId xmlns:p14="http://schemas.microsoft.com/office/powerpoint/2010/main" val="2940251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0099BE8-D7FD-8479-4E42-E35708F25DA3}"/>
              </a:ext>
            </a:extLst>
          </p:cNvPr>
          <p:cNvPicPr>
            <a:picLocks noChangeAspect="1"/>
          </p:cNvPicPr>
          <p:nvPr/>
        </p:nvPicPr>
        <p:blipFill>
          <a:blip r:embed="rId2"/>
          <a:stretch>
            <a:fillRect/>
          </a:stretch>
        </p:blipFill>
        <p:spPr>
          <a:xfrm>
            <a:off x="805224" y="313364"/>
            <a:ext cx="6673262" cy="58530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75724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24F1C-5E39-A486-D7B8-1D0EF6C2B7B0}"/>
              </a:ext>
            </a:extLst>
          </p:cNvPr>
          <p:cNvSpPr>
            <a:spLocks noGrp="1"/>
          </p:cNvSpPr>
          <p:nvPr>
            <p:ph type="title"/>
          </p:nvPr>
        </p:nvSpPr>
        <p:spPr>
          <a:xfrm>
            <a:off x="524934" y="1175658"/>
            <a:ext cx="8596668" cy="1320800"/>
          </a:xfrm>
        </p:spPr>
        <p:txBody>
          <a:bodyPr/>
          <a:lstStyle/>
          <a:p>
            <a:r>
              <a:rPr lang="en-GB" dirty="0"/>
              <a:t>Choosing an appropriate inferential stats. test</a:t>
            </a:r>
          </a:p>
        </p:txBody>
      </p:sp>
      <p:sp>
        <p:nvSpPr>
          <p:cNvPr id="5" name="TextBox 4">
            <a:extLst>
              <a:ext uri="{FF2B5EF4-FFF2-40B4-BE49-F238E27FC236}">
                <a16:creationId xmlns:a16="http://schemas.microsoft.com/office/drawing/2014/main" id="{A1EC273C-8CBD-48C3-84AE-44DEFD25DA58}"/>
              </a:ext>
            </a:extLst>
          </p:cNvPr>
          <p:cNvSpPr txBox="1"/>
          <p:nvPr/>
        </p:nvSpPr>
        <p:spPr>
          <a:xfrm>
            <a:off x="552641" y="2752068"/>
            <a:ext cx="6786564" cy="2554545"/>
          </a:xfrm>
          <a:prstGeom prst="rect">
            <a:avLst/>
          </a:prstGeom>
          <a:noFill/>
        </p:spPr>
        <p:txBody>
          <a:bodyPr wrap="square">
            <a:spAutoFit/>
          </a:bodyPr>
          <a:lstStyle/>
          <a:p>
            <a:pPr marL="342900" indent="-342900">
              <a:buFont typeface="Arial" panose="020B0604020202020204" pitchFamily="34" charset="0"/>
              <a:buChar char="•"/>
            </a:pPr>
            <a:r>
              <a:rPr lang="en-GB" sz="2000" dirty="0"/>
              <a:t>There are lots of different statistical tests available.</a:t>
            </a:r>
          </a:p>
          <a:p>
            <a:pPr marL="0" indent="0">
              <a:buNone/>
            </a:pPr>
            <a:endParaRPr lang="en-GB" sz="2000" dirty="0"/>
          </a:p>
          <a:p>
            <a:pPr marL="342900" indent="-342900">
              <a:buFont typeface="Arial" panose="020B0604020202020204" pitchFamily="34" charset="0"/>
              <a:buChar char="•"/>
            </a:pPr>
            <a:r>
              <a:rPr lang="en-GB" sz="2000" dirty="0"/>
              <a:t>Each test is designed to work in a specific situation </a:t>
            </a:r>
            <a:r>
              <a:rPr lang="en-GB" sz="2000" i="1" dirty="0"/>
              <a:t>(depends on type of data, study design, study aim, etc.)</a:t>
            </a:r>
          </a:p>
          <a:p>
            <a:pPr marL="0" indent="0">
              <a:buNone/>
            </a:pPr>
            <a:r>
              <a:rPr lang="en-GB" sz="2000" dirty="0"/>
              <a:t> </a:t>
            </a:r>
          </a:p>
          <a:p>
            <a:pPr marL="342900" indent="-342900">
              <a:buFont typeface="Arial" panose="020B0604020202020204" pitchFamily="34" charset="0"/>
              <a:buChar char="•"/>
            </a:pPr>
            <a:r>
              <a:rPr lang="en-GB" sz="2000" dirty="0"/>
              <a:t>You need to decide which one is most appropriate for a given study….</a:t>
            </a:r>
          </a:p>
        </p:txBody>
      </p:sp>
      <p:sp>
        <p:nvSpPr>
          <p:cNvPr id="7" name="Oval 5">
            <a:extLst>
              <a:ext uri="{FF2B5EF4-FFF2-40B4-BE49-F238E27FC236}">
                <a16:creationId xmlns:a16="http://schemas.microsoft.com/office/drawing/2014/main" id="{82DD25CF-4FCE-3E2C-78A7-1E568EE9A0A2}"/>
              </a:ext>
            </a:extLst>
          </p:cNvPr>
          <p:cNvSpPr>
            <a:spLocks noChangeArrowheads="1"/>
          </p:cNvSpPr>
          <p:nvPr/>
        </p:nvSpPr>
        <p:spPr bwMode="auto">
          <a:xfrm>
            <a:off x="8246078" y="4361543"/>
            <a:ext cx="1584325" cy="719137"/>
          </a:xfrm>
          <a:prstGeom prst="ellipse">
            <a:avLst/>
          </a:prstGeom>
          <a:gradFill rotWithShape="1">
            <a:gsLst>
              <a:gs pos="0">
                <a:schemeClr val="accent1">
                  <a:alpha val="46001"/>
                </a:schemeClr>
              </a:gs>
              <a:gs pos="50000">
                <a:srgbClr val="0000FF"/>
              </a:gs>
              <a:gs pos="100000">
                <a:schemeClr val="accent1">
                  <a:alpha val="46001"/>
                </a:schemeClr>
              </a:gs>
            </a:gsLst>
            <a:lin ang="5400000" scaled="1"/>
          </a:gradFill>
          <a:ln w="9525">
            <a:solidFill>
              <a:schemeClr val="tx1"/>
            </a:solidFill>
            <a:round/>
            <a:headEnd/>
            <a:tailEnd/>
          </a:ln>
          <a:effectLst/>
        </p:spPr>
        <p:txBody>
          <a:bodyPr wrap="none" anchor="ctr"/>
          <a:lstStyle/>
          <a:p>
            <a:pPr algn="ctr">
              <a:defRPr/>
            </a:pPr>
            <a:r>
              <a:rPr lang="en-GB">
                <a:solidFill>
                  <a:schemeClr val="bg1"/>
                </a:solidFill>
              </a:rPr>
              <a:t>Mann Whitney</a:t>
            </a:r>
          </a:p>
        </p:txBody>
      </p:sp>
      <p:sp>
        <p:nvSpPr>
          <p:cNvPr id="8" name="Oval 6">
            <a:extLst>
              <a:ext uri="{FF2B5EF4-FFF2-40B4-BE49-F238E27FC236}">
                <a16:creationId xmlns:a16="http://schemas.microsoft.com/office/drawing/2014/main" id="{94627C68-5CA1-DDAE-F637-04A3E019CAA2}"/>
              </a:ext>
            </a:extLst>
          </p:cNvPr>
          <p:cNvSpPr>
            <a:spLocks noChangeArrowheads="1"/>
          </p:cNvSpPr>
          <p:nvPr/>
        </p:nvSpPr>
        <p:spPr bwMode="auto">
          <a:xfrm>
            <a:off x="744326" y="251132"/>
            <a:ext cx="1296987" cy="719137"/>
          </a:xfrm>
          <a:prstGeom prst="ellipse">
            <a:avLst/>
          </a:prstGeom>
          <a:gradFill rotWithShape="1">
            <a:gsLst>
              <a:gs pos="0">
                <a:schemeClr val="accent1">
                  <a:alpha val="46001"/>
                </a:schemeClr>
              </a:gs>
              <a:gs pos="50000">
                <a:srgbClr val="0000FF"/>
              </a:gs>
              <a:gs pos="100000">
                <a:schemeClr val="accent1">
                  <a:alpha val="46001"/>
                </a:schemeClr>
              </a:gs>
            </a:gsLst>
            <a:lin ang="5400000" scaled="1"/>
          </a:gradFill>
          <a:ln w="9525">
            <a:solidFill>
              <a:schemeClr val="tx1"/>
            </a:solidFill>
            <a:round/>
            <a:headEnd/>
            <a:tailEnd/>
          </a:ln>
          <a:effectLst/>
        </p:spPr>
        <p:txBody>
          <a:bodyPr wrap="none" anchor="ctr"/>
          <a:lstStyle/>
          <a:p>
            <a:pPr algn="ctr">
              <a:defRPr/>
            </a:pPr>
            <a:r>
              <a:rPr lang="en-GB">
                <a:solidFill>
                  <a:schemeClr val="bg1"/>
                </a:solidFill>
              </a:rPr>
              <a:t>“t” test</a:t>
            </a:r>
          </a:p>
        </p:txBody>
      </p:sp>
      <p:sp>
        <p:nvSpPr>
          <p:cNvPr id="9" name="Oval 7">
            <a:extLst>
              <a:ext uri="{FF2B5EF4-FFF2-40B4-BE49-F238E27FC236}">
                <a16:creationId xmlns:a16="http://schemas.microsoft.com/office/drawing/2014/main" id="{43CF3BD1-AA19-F2D8-7515-492B37213A4C}"/>
              </a:ext>
            </a:extLst>
          </p:cNvPr>
          <p:cNvSpPr>
            <a:spLocks noChangeArrowheads="1"/>
          </p:cNvSpPr>
          <p:nvPr/>
        </p:nvSpPr>
        <p:spPr bwMode="auto">
          <a:xfrm>
            <a:off x="9633936" y="2760840"/>
            <a:ext cx="1370013" cy="1143000"/>
          </a:xfrm>
          <a:prstGeom prst="ellipse">
            <a:avLst/>
          </a:prstGeom>
          <a:gradFill rotWithShape="1">
            <a:gsLst>
              <a:gs pos="0">
                <a:schemeClr val="accent1">
                  <a:alpha val="46001"/>
                </a:schemeClr>
              </a:gs>
              <a:gs pos="50000">
                <a:srgbClr val="0000FF"/>
              </a:gs>
              <a:gs pos="100000">
                <a:schemeClr val="accent1">
                  <a:alpha val="46001"/>
                </a:schemeClr>
              </a:gs>
            </a:gsLst>
            <a:lin ang="5400000" scaled="1"/>
          </a:gradFill>
          <a:ln w="9525">
            <a:solidFill>
              <a:schemeClr val="tx1"/>
            </a:solidFill>
            <a:round/>
            <a:headEnd/>
            <a:tailEnd/>
          </a:ln>
          <a:effectLst/>
        </p:spPr>
        <p:txBody>
          <a:bodyPr wrap="none" anchor="ctr"/>
          <a:lstStyle/>
          <a:p>
            <a:pPr algn="ctr">
              <a:defRPr/>
            </a:pPr>
            <a:r>
              <a:rPr lang="en-GB" sz="1600" dirty="0">
                <a:solidFill>
                  <a:schemeClr val="bg1">
                    <a:lumMod val="95000"/>
                  </a:schemeClr>
                </a:solidFill>
              </a:rPr>
              <a:t>Pearson’s</a:t>
            </a:r>
          </a:p>
          <a:p>
            <a:pPr algn="ctr">
              <a:defRPr/>
            </a:pPr>
            <a:r>
              <a:rPr lang="en-GB" sz="1600" dirty="0">
                <a:solidFill>
                  <a:schemeClr val="bg1">
                    <a:lumMod val="95000"/>
                  </a:schemeClr>
                </a:solidFill>
              </a:rPr>
              <a:t> correlation</a:t>
            </a:r>
          </a:p>
        </p:txBody>
      </p:sp>
      <p:sp>
        <p:nvSpPr>
          <p:cNvPr id="10" name="Oval 8">
            <a:extLst>
              <a:ext uri="{FF2B5EF4-FFF2-40B4-BE49-F238E27FC236}">
                <a16:creationId xmlns:a16="http://schemas.microsoft.com/office/drawing/2014/main" id="{1FEC1EAD-D096-44B1-419E-A974DFB476CB}"/>
              </a:ext>
            </a:extLst>
          </p:cNvPr>
          <p:cNvSpPr>
            <a:spLocks noChangeArrowheads="1"/>
          </p:cNvSpPr>
          <p:nvPr/>
        </p:nvSpPr>
        <p:spPr bwMode="auto">
          <a:xfrm>
            <a:off x="3431380" y="350726"/>
            <a:ext cx="1296988" cy="719137"/>
          </a:xfrm>
          <a:prstGeom prst="ellipse">
            <a:avLst/>
          </a:prstGeom>
          <a:gradFill rotWithShape="1">
            <a:gsLst>
              <a:gs pos="0">
                <a:schemeClr val="accent1">
                  <a:alpha val="46001"/>
                </a:schemeClr>
              </a:gs>
              <a:gs pos="50000">
                <a:srgbClr val="0000FF"/>
              </a:gs>
              <a:gs pos="100000">
                <a:schemeClr val="accent1">
                  <a:alpha val="46001"/>
                </a:schemeClr>
              </a:gs>
            </a:gsLst>
            <a:lin ang="5400000" scaled="1"/>
          </a:gradFill>
          <a:ln w="9525">
            <a:solidFill>
              <a:schemeClr val="tx1"/>
            </a:solidFill>
            <a:round/>
            <a:headEnd/>
            <a:tailEnd/>
          </a:ln>
          <a:effectLst/>
        </p:spPr>
        <p:txBody>
          <a:bodyPr wrap="none" anchor="ctr"/>
          <a:lstStyle/>
          <a:p>
            <a:pPr algn="ctr">
              <a:defRPr/>
            </a:pPr>
            <a:r>
              <a:rPr lang="en-GB">
                <a:solidFill>
                  <a:schemeClr val="bg1"/>
                </a:solidFill>
              </a:rPr>
              <a:t>ANOVA</a:t>
            </a:r>
          </a:p>
        </p:txBody>
      </p:sp>
      <p:sp>
        <p:nvSpPr>
          <p:cNvPr id="11" name="Oval 9">
            <a:extLst>
              <a:ext uri="{FF2B5EF4-FFF2-40B4-BE49-F238E27FC236}">
                <a16:creationId xmlns:a16="http://schemas.microsoft.com/office/drawing/2014/main" id="{62128613-5F45-9339-B034-C9B62694FCE1}"/>
              </a:ext>
            </a:extLst>
          </p:cNvPr>
          <p:cNvSpPr>
            <a:spLocks noChangeArrowheads="1"/>
          </p:cNvSpPr>
          <p:nvPr/>
        </p:nvSpPr>
        <p:spPr bwMode="auto">
          <a:xfrm>
            <a:off x="8913211" y="404814"/>
            <a:ext cx="1441450" cy="719137"/>
          </a:xfrm>
          <a:prstGeom prst="ellipse">
            <a:avLst/>
          </a:prstGeom>
          <a:gradFill rotWithShape="1">
            <a:gsLst>
              <a:gs pos="0">
                <a:schemeClr val="accent1">
                  <a:alpha val="46001"/>
                </a:schemeClr>
              </a:gs>
              <a:gs pos="50000">
                <a:srgbClr val="0000FF"/>
              </a:gs>
              <a:gs pos="100000">
                <a:schemeClr val="accent1">
                  <a:alpha val="46001"/>
                </a:schemeClr>
              </a:gs>
            </a:gsLst>
            <a:lin ang="5400000" scaled="1"/>
          </a:gradFill>
          <a:ln w="9525">
            <a:solidFill>
              <a:schemeClr val="tx1"/>
            </a:solidFill>
            <a:round/>
            <a:headEnd/>
            <a:tailEnd/>
          </a:ln>
          <a:effectLst/>
        </p:spPr>
        <p:txBody>
          <a:bodyPr wrap="none" anchor="ctr"/>
          <a:lstStyle/>
          <a:p>
            <a:pPr algn="ctr">
              <a:defRPr/>
            </a:pPr>
            <a:r>
              <a:rPr lang="en-GB">
                <a:solidFill>
                  <a:schemeClr val="bg1"/>
                </a:solidFill>
              </a:rPr>
              <a:t>Chi-squared</a:t>
            </a:r>
          </a:p>
        </p:txBody>
      </p:sp>
      <p:sp>
        <p:nvSpPr>
          <p:cNvPr id="12" name="Oval 10">
            <a:extLst>
              <a:ext uri="{FF2B5EF4-FFF2-40B4-BE49-F238E27FC236}">
                <a16:creationId xmlns:a16="http://schemas.microsoft.com/office/drawing/2014/main" id="{D497B06D-03AA-A149-3A2D-EF04D2C29354}"/>
              </a:ext>
            </a:extLst>
          </p:cNvPr>
          <p:cNvSpPr>
            <a:spLocks noChangeArrowheads="1"/>
          </p:cNvSpPr>
          <p:nvPr/>
        </p:nvSpPr>
        <p:spPr bwMode="auto">
          <a:xfrm>
            <a:off x="3287712" y="5868457"/>
            <a:ext cx="1584325" cy="719138"/>
          </a:xfrm>
          <a:prstGeom prst="ellipse">
            <a:avLst/>
          </a:prstGeom>
          <a:gradFill rotWithShape="1">
            <a:gsLst>
              <a:gs pos="0">
                <a:schemeClr val="accent1">
                  <a:alpha val="46001"/>
                </a:schemeClr>
              </a:gs>
              <a:gs pos="50000">
                <a:srgbClr val="0000FF"/>
              </a:gs>
              <a:gs pos="100000">
                <a:schemeClr val="accent1">
                  <a:alpha val="46001"/>
                </a:schemeClr>
              </a:gs>
            </a:gsLst>
            <a:lin ang="5400000" scaled="1"/>
          </a:gradFill>
          <a:ln w="9525">
            <a:solidFill>
              <a:schemeClr val="tx1"/>
            </a:solidFill>
            <a:round/>
            <a:headEnd/>
            <a:tailEnd/>
          </a:ln>
          <a:effectLst/>
        </p:spPr>
        <p:txBody>
          <a:bodyPr wrap="none" anchor="ctr"/>
          <a:lstStyle/>
          <a:p>
            <a:pPr algn="ctr">
              <a:defRPr/>
            </a:pPr>
            <a:r>
              <a:rPr lang="en-GB" dirty="0">
                <a:solidFill>
                  <a:schemeClr val="bg1"/>
                </a:solidFill>
              </a:rPr>
              <a:t>Kruskal Wallis</a:t>
            </a:r>
          </a:p>
        </p:txBody>
      </p:sp>
      <p:sp>
        <p:nvSpPr>
          <p:cNvPr id="14" name="Oval 15">
            <a:extLst>
              <a:ext uri="{FF2B5EF4-FFF2-40B4-BE49-F238E27FC236}">
                <a16:creationId xmlns:a16="http://schemas.microsoft.com/office/drawing/2014/main" id="{53718D9D-97F6-BD95-A0FF-2EF7B4537A8F}"/>
              </a:ext>
            </a:extLst>
          </p:cNvPr>
          <p:cNvSpPr>
            <a:spLocks noChangeArrowheads="1"/>
          </p:cNvSpPr>
          <p:nvPr/>
        </p:nvSpPr>
        <p:spPr bwMode="auto">
          <a:xfrm>
            <a:off x="641349" y="5531421"/>
            <a:ext cx="1368425" cy="576263"/>
          </a:xfrm>
          <a:prstGeom prst="ellipse">
            <a:avLst/>
          </a:prstGeom>
          <a:gradFill rotWithShape="1">
            <a:gsLst>
              <a:gs pos="0">
                <a:schemeClr val="accent1">
                  <a:alpha val="46001"/>
                </a:schemeClr>
              </a:gs>
              <a:gs pos="50000">
                <a:srgbClr val="0000FF"/>
              </a:gs>
              <a:gs pos="100000">
                <a:schemeClr val="accent1">
                  <a:alpha val="46001"/>
                </a:schemeClr>
              </a:gs>
            </a:gsLst>
            <a:lin ang="5400000" scaled="1"/>
          </a:gradFill>
          <a:ln w="9525">
            <a:solidFill>
              <a:schemeClr val="tx1"/>
            </a:solidFill>
            <a:round/>
            <a:headEnd/>
            <a:tailEnd/>
          </a:ln>
          <a:effectLst/>
        </p:spPr>
        <p:txBody>
          <a:bodyPr wrap="none" anchor="ctr"/>
          <a:lstStyle/>
          <a:p>
            <a:pPr algn="ctr">
              <a:defRPr/>
            </a:pPr>
            <a:r>
              <a:rPr lang="en-GB" dirty="0">
                <a:solidFill>
                  <a:schemeClr val="bg1"/>
                </a:solidFill>
              </a:rPr>
              <a:t>Wilcoxon</a:t>
            </a:r>
          </a:p>
        </p:txBody>
      </p:sp>
      <p:sp>
        <p:nvSpPr>
          <p:cNvPr id="15" name="Oval 16">
            <a:extLst>
              <a:ext uri="{FF2B5EF4-FFF2-40B4-BE49-F238E27FC236}">
                <a16:creationId xmlns:a16="http://schemas.microsoft.com/office/drawing/2014/main" id="{CBA89502-F062-9EE7-18BA-3F030D63BEE1}"/>
              </a:ext>
            </a:extLst>
          </p:cNvPr>
          <p:cNvSpPr>
            <a:spLocks noChangeArrowheads="1"/>
          </p:cNvSpPr>
          <p:nvPr/>
        </p:nvSpPr>
        <p:spPr bwMode="auto">
          <a:xfrm>
            <a:off x="6454900" y="343786"/>
            <a:ext cx="1441450" cy="576262"/>
          </a:xfrm>
          <a:prstGeom prst="ellipse">
            <a:avLst/>
          </a:prstGeom>
          <a:gradFill rotWithShape="1">
            <a:gsLst>
              <a:gs pos="0">
                <a:schemeClr val="accent1">
                  <a:alpha val="46001"/>
                </a:schemeClr>
              </a:gs>
              <a:gs pos="50000">
                <a:srgbClr val="0000FF"/>
              </a:gs>
              <a:gs pos="100000">
                <a:schemeClr val="accent1">
                  <a:alpha val="46001"/>
                </a:schemeClr>
              </a:gs>
            </a:gsLst>
            <a:lin ang="5400000" scaled="1"/>
          </a:gradFill>
          <a:ln w="9525">
            <a:solidFill>
              <a:schemeClr val="tx1"/>
            </a:solidFill>
            <a:round/>
            <a:headEnd/>
            <a:tailEnd/>
          </a:ln>
          <a:effectLst/>
        </p:spPr>
        <p:txBody>
          <a:bodyPr wrap="none" anchor="ctr"/>
          <a:lstStyle/>
          <a:p>
            <a:pPr algn="ctr">
              <a:defRPr/>
            </a:pPr>
            <a:r>
              <a:rPr lang="en-GB" dirty="0">
                <a:solidFill>
                  <a:schemeClr val="bg1"/>
                </a:solidFill>
              </a:rPr>
              <a:t>Friedman</a:t>
            </a:r>
          </a:p>
        </p:txBody>
      </p:sp>
      <p:sp>
        <p:nvSpPr>
          <p:cNvPr id="16" name="Text Box 18">
            <a:extLst>
              <a:ext uri="{FF2B5EF4-FFF2-40B4-BE49-F238E27FC236}">
                <a16:creationId xmlns:a16="http://schemas.microsoft.com/office/drawing/2014/main" id="{3DA08FE4-7B6F-BFD9-0235-937BABEA113A}"/>
              </a:ext>
            </a:extLst>
          </p:cNvPr>
          <p:cNvSpPr txBox="1">
            <a:spLocks noChangeArrowheads="1"/>
          </p:cNvSpPr>
          <p:nvPr/>
        </p:nvSpPr>
        <p:spPr bwMode="auto">
          <a:xfrm>
            <a:off x="2063751" y="404814"/>
            <a:ext cx="1439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4000" dirty="0">
                <a:solidFill>
                  <a:schemeClr val="bg1"/>
                </a:solidFill>
              </a:rPr>
              <a:t>Tests</a:t>
            </a:r>
          </a:p>
        </p:txBody>
      </p:sp>
      <p:sp>
        <p:nvSpPr>
          <p:cNvPr id="18" name="Oval 20">
            <a:extLst>
              <a:ext uri="{FF2B5EF4-FFF2-40B4-BE49-F238E27FC236}">
                <a16:creationId xmlns:a16="http://schemas.microsoft.com/office/drawing/2014/main" id="{EA2C7103-39C1-AFF9-2FE6-1800CDFBE4B3}"/>
              </a:ext>
            </a:extLst>
          </p:cNvPr>
          <p:cNvSpPr>
            <a:spLocks noChangeArrowheads="1"/>
          </p:cNvSpPr>
          <p:nvPr/>
        </p:nvSpPr>
        <p:spPr bwMode="auto">
          <a:xfrm>
            <a:off x="7427913" y="5746426"/>
            <a:ext cx="1715704" cy="863600"/>
          </a:xfrm>
          <a:prstGeom prst="ellipse">
            <a:avLst/>
          </a:prstGeom>
          <a:gradFill rotWithShape="1">
            <a:gsLst>
              <a:gs pos="0">
                <a:schemeClr val="accent1">
                  <a:alpha val="46001"/>
                </a:schemeClr>
              </a:gs>
              <a:gs pos="50000">
                <a:srgbClr val="0000FF"/>
              </a:gs>
              <a:gs pos="100000">
                <a:schemeClr val="accent1">
                  <a:alpha val="46001"/>
                </a:schemeClr>
              </a:gs>
            </a:gsLst>
            <a:lin ang="5400000" scaled="1"/>
          </a:gradFill>
          <a:ln w="9525">
            <a:solidFill>
              <a:schemeClr val="tx1"/>
            </a:solidFill>
            <a:round/>
            <a:headEnd/>
            <a:tailEnd/>
          </a:ln>
          <a:effectLst/>
        </p:spPr>
        <p:txBody>
          <a:bodyPr wrap="none" anchor="ctr"/>
          <a:lstStyle/>
          <a:p>
            <a:pPr algn="ctr">
              <a:defRPr/>
            </a:pPr>
            <a:r>
              <a:rPr lang="en-GB" dirty="0">
                <a:solidFill>
                  <a:schemeClr val="bg1"/>
                </a:solidFill>
              </a:rPr>
              <a:t>Spearman’s</a:t>
            </a:r>
          </a:p>
          <a:p>
            <a:pPr algn="ctr">
              <a:defRPr/>
            </a:pPr>
            <a:r>
              <a:rPr lang="en-GB" dirty="0">
                <a:solidFill>
                  <a:schemeClr val="bg1"/>
                </a:solidFill>
              </a:rPr>
              <a:t> correlation</a:t>
            </a:r>
          </a:p>
        </p:txBody>
      </p:sp>
      <p:sp>
        <p:nvSpPr>
          <p:cNvPr id="19" name="Oval 20">
            <a:extLst>
              <a:ext uri="{FF2B5EF4-FFF2-40B4-BE49-F238E27FC236}">
                <a16:creationId xmlns:a16="http://schemas.microsoft.com/office/drawing/2014/main" id="{0B71EC5F-9EC4-8C1D-F558-F2FA7A15B160}"/>
              </a:ext>
            </a:extLst>
          </p:cNvPr>
          <p:cNvSpPr>
            <a:spLocks noChangeArrowheads="1"/>
          </p:cNvSpPr>
          <p:nvPr/>
        </p:nvSpPr>
        <p:spPr bwMode="auto">
          <a:xfrm>
            <a:off x="7542510" y="1965502"/>
            <a:ext cx="2104251" cy="1061910"/>
          </a:xfrm>
          <a:prstGeom prst="ellipse">
            <a:avLst/>
          </a:prstGeom>
          <a:gradFill rotWithShape="1">
            <a:gsLst>
              <a:gs pos="0">
                <a:schemeClr val="accent1">
                  <a:alpha val="46001"/>
                </a:schemeClr>
              </a:gs>
              <a:gs pos="50000">
                <a:srgbClr val="0000FF"/>
              </a:gs>
              <a:gs pos="100000">
                <a:schemeClr val="accent1">
                  <a:alpha val="46001"/>
                </a:schemeClr>
              </a:gs>
            </a:gsLst>
            <a:lin ang="5400000" scaled="1"/>
          </a:gradFill>
          <a:ln w="9525">
            <a:solidFill>
              <a:schemeClr val="tx1"/>
            </a:solidFill>
            <a:round/>
            <a:headEnd/>
            <a:tailEnd/>
          </a:ln>
          <a:effectLst/>
        </p:spPr>
        <p:txBody>
          <a:bodyPr wrap="none" anchor="ctr"/>
          <a:lstStyle/>
          <a:p>
            <a:pPr algn="ctr">
              <a:defRPr/>
            </a:pPr>
            <a:r>
              <a:rPr lang="en-GB" b="1" dirty="0">
                <a:solidFill>
                  <a:schemeClr val="bg1"/>
                </a:solidFill>
              </a:rPr>
              <a:t>GLM</a:t>
            </a:r>
          </a:p>
          <a:p>
            <a:pPr algn="ctr">
              <a:defRPr/>
            </a:pPr>
            <a:r>
              <a:rPr lang="en-GB" sz="1100" dirty="0">
                <a:solidFill>
                  <a:schemeClr val="bg1"/>
                </a:solidFill>
              </a:rPr>
              <a:t>General Linear Modelling</a:t>
            </a:r>
            <a:endParaRPr lang="en-GB" dirty="0">
              <a:solidFill>
                <a:schemeClr val="bg1"/>
              </a:solidFill>
            </a:endParaRPr>
          </a:p>
        </p:txBody>
      </p:sp>
    </p:spTree>
    <p:extLst>
      <p:ext uri="{BB962C8B-B14F-4D97-AF65-F5344CB8AC3E}">
        <p14:creationId xmlns:p14="http://schemas.microsoft.com/office/powerpoint/2010/main" val="4204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10"/>
                                        </p:tgtEl>
                                        <p:attrNameLst>
                                          <p:attrName>ppt_w</p:attrName>
                                        </p:attrNameLst>
                                      </p:cBhvr>
                                      <p:tavLst>
                                        <p:tav tm="0">
                                          <p:val>
                                            <p:strVal val="#ppt_w*.05"/>
                                          </p:val>
                                        </p:tav>
                                        <p:tav tm="100000">
                                          <p:val>
                                            <p:strVal val="#ppt_w"/>
                                          </p:val>
                                        </p:tav>
                                      </p:tavLst>
                                    </p:anim>
                                    <p:anim calcmode="lin" valueType="num">
                                      <p:cBhvr>
                                        <p:cTn id="10" dur="2000" fill="hold"/>
                                        <p:tgtEl>
                                          <p:spTgt spid="10"/>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10"/>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10"/>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8" dur="10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19" dur="1000" accel="50000" fill="hold">
                                          <p:stCondLst>
                                            <p:cond delay="1000"/>
                                          </p:stCondLst>
                                        </p:cTn>
                                        <p:tgtEl>
                                          <p:spTgt spid="8"/>
                                        </p:tgtEl>
                                        <p:attrNameLst>
                                          <p:attrName>ppt_w</p:attrName>
                                        </p:attrNameLst>
                                      </p:cBhvr>
                                      <p:tavLst>
                                        <p:tav tm="0">
                                          <p:val>
                                            <p:strVal val="#ppt_w*.05"/>
                                          </p:val>
                                        </p:tav>
                                        <p:tav tm="100000">
                                          <p:val>
                                            <p:strVal val="#ppt_w"/>
                                          </p:val>
                                        </p:tav>
                                      </p:tavLst>
                                    </p:anim>
                                    <p:anim calcmode="lin" valueType="num">
                                      <p:cBhvr>
                                        <p:cTn id="20" dur="2000" fill="hold"/>
                                        <p:tgtEl>
                                          <p:spTgt spid="8"/>
                                        </p:tgtEl>
                                        <p:attrNameLst>
                                          <p:attrName>ppt_h</p:attrName>
                                        </p:attrNameLst>
                                      </p:cBhvr>
                                      <p:tavLst>
                                        <p:tav tm="0">
                                          <p:val>
                                            <p:strVal val="#ppt_h"/>
                                          </p:val>
                                        </p:tav>
                                        <p:tav tm="100000">
                                          <p:val>
                                            <p:strVal val="#ppt_h"/>
                                          </p:val>
                                        </p:tav>
                                      </p:tavLst>
                                    </p:anim>
                                    <p:anim calcmode="lin" valueType="num">
                                      <p:cBhvr>
                                        <p:cTn id="21" dur="10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2" dur="10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3" dur="1000" accel="50000" fill="hold">
                                          <p:stCondLst>
                                            <p:cond delay="1000"/>
                                          </p:stCondLst>
                                        </p:cTn>
                                        <p:tgtEl>
                                          <p:spTgt spid="8"/>
                                        </p:tgtEl>
                                        <p:attrNameLst>
                                          <p:attrName>ppt_y</p:attrName>
                                        </p:attrNameLst>
                                      </p:cBhvr>
                                      <p:tavLst>
                                        <p:tav tm="0">
                                          <p:val>
                                            <p:strVal val="#ppt_y+.1"/>
                                          </p:val>
                                        </p:tav>
                                        <p:tav tm="100000">
                                          <p:val>
                                            <p:strVal val="#ppt_y"/>
                                          </p:val>
                                        </p:tav>
                                      </p:tavLst>
                                    </p:anim>
                                    <p:animEffect transition="in" filter="fade">
                                      <p:cBhvr>
                                        <p:cTn id="24" dur="2000" decel="50000">
                                          <p:stCondLst>
                                            <p:cond delay="0"/>
                                          </p:stCondLst>
                                        </p:cTn>
                                        <p:tgtEl>
                                          <p:spTgt spid="8"/>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10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28" dur="10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29" dur="1000" accel="50000" fill="hold">
                                          <p:stCondLst>
                                            <p:cond delay="1000"/>
                                          </p:stCondLst>
                                        </p:cTn>
                                        <p:tgtEl>
                                          <p:spTgt spid="15"/>
                                        </p:tgtEl>
                                        <p:attrNameLst>
                                          <p:attrName>ppt_w</p:attrName>
                                        </p:attrNameLst>
                                      </p:cBhvr>
                                      <p:tavLst>
                                        <p:tav tm="0">
                                          <p:val>
                                            <p:strVal val="#ppt_w*.05"/>
                                          </p:val>
                                        </p:tav>
                                        <p:tav tm="100000">
                                          <p:val>
                                            <p:strVal val="#ppt_w"/>
                                          </p:val>
                                        </p:tav>
                                      </p:tavLst>
                                    </p:anim>
                                    <p:anim calcmode="lin" valueType="num">
                                      <p:cBhvr>
                                        <p:cTn id="30" dur="2000" fill="hold"/>
                                        <p:tgtEl>
                                          <p:spTgt spid="15"/>
                                        </p:tgtEl>
                                        <p:attrNameLst>
                                          <p:attrName>ppt_h</p:attrName>
                                        </p:attrNameLst>
                                      </p:cBhvr>
                                      <p:tavLst>
                                        <p:tav tm="0">
                                          <p:val>
                                            <p:strVal val="#ppt_h"/>
                                          </p:val>
                                        </p:tav>
                                        <p:tav tm="100000">
                                          <p:val>
                                            <p:strVal val="#ppt_h"/>
                                          </p:val>
                                        </p:tav>
                                      </p:tavLst>
                                    </p:anim>
                                    <p:anim calcmode="lin" valueType="num">
                                      <p:cBhvr>
                                        <p:cTn id="31" dur="10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32" dur="10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33" dur="1000" accel="50000" fill="hold">
                                          <p:stCondLst>
                                            <p:cond delay="1000"/>
                                          </p:stCondLst>
                                        </p:cTn>
                                        <p:tgtEl>
                                          <p:spTgt spid="15"/>
                                        </p:tgtEl>
                                        <p:attrNameLst>
                                          <p:attrName>ppt_y</p:attrName>
                                        </p:attrNameLst>
                                      </p:cBhvr>
                                      <p:tavLst>
                                        <p:tav tm="0">
                                          <p:val>
                                            <p:strVal val="#ppt_y+.1"/>
                                          </p:val>
                                        </p:tav>
                                        <p:tav tm="100000">
                                          <p:val>
                                            <p:strVal val="#ppt_y"/>
                                          </p:val>
                                        </p:tav>
                                      </p:tavLst>
                                    </p:anim>
                                    <p:animEffect transition="in" filter="fade">
                                      <p:cBhvr>
                                        <p:cTn id="34" dur="2000" decel="50000">
                                          <p:stCondLst>
                                            <p:cond delay="0"/>
                                          </p:stCondLst>
                                        </p:cTn>
                                        <p:tgtEl>
                                          <p:spTgt spid="15"/>
                                        </p:tgtEl>
                                      </p:cBhvr>
                                    </p:animEffect>
                                  </p:childTnLst>
                                </p:cTn>
                              </p:par>
                              <p:par>
                                <p:cTn id="35" presetID="25"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8" dur="10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9" dur="1000" accel="50000" fill="hold">
                                          <p:stCondLst>
                                            <p:cond delay="1000"/>
                                          </p:stCondLst>
                                        </p:cTn>
                                        <p:tgtEl>
                                          <p:spTgt spid="7"/>
                                        </p:tgtEl>
                                        <p:attrNameLst>
                                          <p:attrName>ppt_w</p:attrName>
                                        </p:attrNameLst>
                                      </p:cBhvr>
                                      <p:tavLst>
                                        <p:tav tm="0">
                                          <p:val>
                                            <p:strVal val="#ppt_w*.05"/>
                                          </p:val>
                                        </p:tav>
                                        <p:tav tm="100000">
                                          <p:val>
                                            <p:strVal val="#ppt_w"/>
                                          </p:val>
                                        </p:tav>
                                      </p:tavLst>
                                    </p:anim>
                                    <p:anim calcmode="lin" valueType="num">
                                      <p:cBhvr>
                                        <p:cTn id="40" dur="2000" fill="hold"/>
                                        <p:tgtEl>
                                          <p:spTgt spid="7"/>
                                        </p:tgtEl>
                                        <p:attrNameLst>
                                          <p:attrName>ppt_h</p:attrName>
                                        </p:attrNameLst>
                                      </p:cBhvr>
                                      <p:tavLst>
                                        <p:tav tm="0">
                                          <p:val>
                                            <p:strVal val="#ppt_h"/>
                                          </p:val>
                                        </p:tav>
                                        <p:tav tm="100000">
                                          <p:val>
                                            <p:strVal val="#ppt_h"/>
                                          </p:val>
                                        </p:tav>
                                      </p:tavLst>
                                    </p:anim>
                                    <p:anim calcmode="lin" valueType="num">
                                      <p:cBhvr>
                                        <p:cTn id="41" dur="10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42" dur="10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43" dur="1000" accel="50000" fill="hold">
                                          <p:stCondLst>
                                            <p:cond delay="1000"/>
                                          </p:stCondLst>
                                        </p:cTn>
                                        <p:tgtEl>
                                          <p:spTgt spid="7"/>
                                        </p:tgtEl>
                                        <p:attrNameLst>
                                          <p:attrName>ppt_y</p:attrName>
                                        </p:attrNameLst>
                                      </p:cBhvr>
                                      <p:tavLst>
                                        <p:tav tm="0">
                                          <p:val>
                                            <p:strVal val="#ppt_y+.1"/>
                                          </p:val>
                                        </p:tav>
                                        <p:tav tm="100000">
                                          <p:val>
                                            <p:strVal val="#ppt_y"/>
                                          </p:val>
                                        </p:tav>
                                      </p:tavLst>
                                    </p:anim>
                                    <p:animEffect transition="in" filter="fade">
                                      <p:cBhvr>
                                        <p:cTn id="44" dur="2000" decel="50000">
                                          <p:stCondLst>
                                            <p:cond delay="0"/>
                                          </p:stCondLst>
                                        </p:cTn>
                                        <p:tgtEl>
                                          <p:spTgt spid="7"/>
                                        </p:tgtEl>
                                      </p:cBhvr>
                                    </p:animEffect>
                                  </p:childTnLst>
                                </p:cTn>
                              </p:par>
                              <p:par>
                                <p:cTn id="45" presetID="25"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8" dur="10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9" dur="1000" accel="50000" fill="hold">
                                          <p:stCondLst>
                                            <p:cond delay="1000"/>
                                          </p:stCondLst>
                                        </p:cTn>
                                        <p:tgtEl>
                                          <p:spTgt spid="11"/>
                                        </p:tgtEl>
                                        <p:attrNameLst>
                                          <p:attrName>ppt_w</p:attrName>
                                        </p:attrNameLst>
                                      </p:cBhvr>
                                      <p:tavLst>
                                        <p:tav tm="0">
                                          <p:val>
                                            <p:strVal val="#ppt_w*.05"/>
                                          </p:val>
                                        </p:tav>
                                        <p:tav tm="100000">
                                          <p:val>
                                            <p:strVal val="#ppt_w"/>
                                          </p:val>
                                        </p:tav>
                                      </p:tavLst>
                                    </p:anim>
                                    <p:anim calcmode="lin" valueType="num">
                                      <p:cBhvr>
                                        <p:cTn id="50" dur="2000" fill="hold"/>
                                        <p:tgtEl>
                                          <p:spTgt spid="11"/>
                                        </p:tgtEl>
                                        <p:attrNameLst>
                                          <p:attrName>ppt_h</p:attrName>
                                        </p:attrNameLst>
                                      </p:cBhvr>
                                      <p:tavLst>
                                        <p:tav tm="0">
                                          <p:val>
                                            <p:strVal val="#ppt_h"/>
                                          </p:val>
                                        </p:tav>
                                        <p:tav tm="100000">
                                          <p:val>
                                            <p:strVal val="#ppt_h"/>
                                          </p:val>
                                        </p:tav>
                                      </p:tavLst>
                                    </p:anim>
                                    <p:anim calcmode="lin" valueType="num">
                                      <p:cBhvr>
                                        <p:cTn id="51" dur="10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52" dur="10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53" dur="1000" accel="50000" fill="hold">
                                          <p:stCondLst>
                                            <p:cond delay="1000"/>
                                          </p:stCondLst>
                                        </p:cTn>
                                        <p:tgtEl>
                                          <p:spTgt spid="11"/>
                                        </p:tgtEl>
                                        <p:attrNameLst>
                                          <p:attrName>ppt_y</p:attrName>
                                        </p:attrNameLst>
                                      </p:cBhvr>
                                      <p:tavLst>
                                        <p:tav tm="0">
                                          <p:val>
                                            <p:strVal val="#ppt_y+.1"/>
                                          </p:val>
                                        </p:tav>
                                        <p:tav tm="100000">
                                          <p:val>
                                            <p:strVal val="#ppt_y"/>
                                          </p:val>
                                        </p:tav>
                                      </p:tavLst>
                                    </p:anim>
                                    <p:animEffect transition="in" filter="fade">
                                      <p:cBhvr>
                                        <p:cTn id="54" dur="2000" decel="50000">
                                          <p:stCondLst>
                                            <p:cond delay="0"/>
                                          </p:stCondLst>
                                        </p:cTn>
                                        <p:tgtEl>
                                          <p:spTgt spid="11"/>
                                        </p:tgtEl>
                                      </p:cBhvr>
                                    </p:animEffect>
                                  </p:childTnLst>
                                </p:cTn>
                              </p:par>
                              <p:par>
                                <p:cTn id="55" presetID="25" presetClass="entr" presetSubtype="0"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58" dur="10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59" dur="1000" accel="50000" fill="hold">
                                          <p:stCondLst>
                                            <p:cond delay="1000"/>
                                          </p:stCondLst>
                                        </p:cTn>
                                        <p:tgtEl>
                                          <p:spTgt spid="9"/>
                                        </p:tgtEl>
                                        <p:attrNameLst>
                                          <p:attrName>ppt_w</p:attrName>
                                        </p:attrNameLst>
                                      </p:cBhvr>
                                      <p:tavLst>
                                        <p:tav tm="0">
                                          <p:val>
                                            <p:strVal val="#ppt_w*.05"/>
                                          </p:val>
                                        </p:tav>
                                        <p:tav tm="100000">
                                          <p:val>
                                            <p:strVal val="#ppt_w"/>
                                          </p:val>
                                        </p:tav>
                                      </p:tavLst>
                                    </p:anim>
                                    <p:anim calcmode="lin" valueType="num">
                                      <p:cBhvr>
                                        <p:cTn id="60" dur="2000" fill="hold"/>
                                        <p:tgtEl>
                                          <p:spTgt spid="9"/>
                                        </p:tgtEl>
                                        <p:attrNameLst>
                                          <p:attrName>ppt_h</p:attrName>
                                        </p:attrNameLst>
                                      </p:cBhvr>
                                      <p:tavLst>
                                        <p:tav tm="0">
                                          <p:val>
                                            <p:strVal val="#ppt_h"/>
                                          </p:val>
                                        </p:tav>
                                        <p:tav tm="100000">
                                          <p:val>
                                            <p:strVal val="#ppt_h"/>
                                          </p:val>
                                        </p:tav>
                                      </p:tavLst>
                                    </p:anim>
                                    <p:anim calcmode="lin" valueType="num">
                                      <p:cBhvr>
                                        <p:cTn id="61" dur="10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62" dur="10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63" dur="1000" accel="50000" fill="hold">
                                          <p:stCondLst>
                                            <p:cond delay="1000"/>
                                          </p:stCondLst>
                                        </p:cTn>
                                        <p:tgtEl>
                                          <p:spTgt spid="9"/>
                                        </p:tgtEl>
                                        <p:attrNameLst>
                                          <p:attrName>ppt_y</p:attrName>
                                        </p:attrNameLst>
                                      </p:cBhvr>
                                      <p:tavLst>
                                        <p:tav tm="0">
                                          <p:val>
                                            <p:strVal val="#ppt_y+.1"/>
                                          </p:val>
                                        </p:tav>
                                        <p:tav tm="100000">
                                          <p:val>
                                            <p:strVal val="#ppt_y"/>
                                          </p:val>
                                        </p:tav>
                                      </p:tavLst>
                                    </p:anim>
                                    <p:animEffect transition="in" filter="fade">
                                      <p:cBhvr>
                                        <p:cTn id="64" dur="2000" decel="50000">
                                          <p:stCondLst>
                                            <p:cond delay="0"/>
                                          </p:stCondLst>
                                        </p:cTn>
                                        <p:tgtEl>
                                          <p:spTgt spid="9"/>
                                        </p:tgtEl>
                                      </p:cBhvr>
                                    </p:animEffect>
                                  </p:childTnLst>
                                </p:cTn>
                              </p:par>
                              <p:par>
                                <p:cTn id="65" presetID="25" presetClass="entr" presetSubtype="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10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68" dur="10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69" dur="1000" accel="50000" fill="hold">
                                          <p:stCondLst>
                                            <p:cond delay="1000"/>
                                          </p:stCondLst>
                                        </p:cTn>
                                        <p:tgtEl>
                                          <p:spTgt spid="19"/>
                                        </p:tgtEl>
                                        <p:attrNameLst>
                                          <p:attrName>ppt_w</p:attrName>
                                        </p:attrNameLst>
                                      </p:cBhvr>
                                      <p:tavLst>
                                        <p:tav tm="0">
                                          <p:val>
                                            <p:strVal val="#ppt_w*.05"/>
                                          </p:val>
                                        </p:tav>
                                        <p:tav tm="100000">
                                          <p:val>
                                            <p:strVal val="#ppt_w"/>
                                          </p:val>
                                        </p:tav>
                                      </p:tavLst>
                                    </p:anim>
                                    <p:anim calcmode="lin" valueType="num">
                                      <p:cBhvr>
                                        <p:cTn id="70" dur="2000" fill="hold"/>
                                        <p:tgtEl>
                                          <p:spTgt spid="19"/>
                                        </p:tgtEl>
                                        <p:attrNameLst>
                                          <p:attrName>ppt_h</p:attrName>
                                        </p:attrNameLst>
                                      </p:cBhvr>
                                      <p:tavLst>
                                        <p:tav tm="0">
                                          <p:val>
                                            <p:strVal val="#ppt_h"/>
                                          </p:val>
                                        </p:tav>
                                        <p:tav tm="100000">
                                          <p:val>
                                            <p:strVal val="#ppt_h"/>
                                          </p:val>
                                        </p:tav>
                                      </p:tavLst>
                                    </p:anim>
                                    <p:anim calcmode="lin" valueType="num">
                                      <p:cBhvr>
                                        <p:cTn id="71" dur="10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72" dur="10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73" dur="1000" accel="50000" fill="hold">
                                          <p:stCondLst>
                                            <p:cond delay="1000"/>
                                          </p:stCondLst>
                                        </p:cTn>
                                        <p:tgtEl>
                                          <p:spTgt spid="19"/>
                                        </p:tgtEl>
                                        <p:attrNameLst>
                                          <p:attrName>ppt_y</p:attrName>
                                        </p:attrNameLst>
                                      </p:cBhvr>
                                      <p:tavLst>
                                        <p:tav tm="0">
                                          <p:val>
                                            <p:strVal val="#ppt_y+.1"/>
                                          </p:val>
                                        </p:tav>
                                        <p:tav tm="100000">
                                          <p:val>
                                            <p:strVal val="#ppt_y"/>
                                          </p:val>
                                        </p:tav>
                                      </p:tavLst>
                                    </p:anim>
                                    <p:animEffect transition="in" filter="fade">
                                      <p:cBhvr>
                                        <p:cTn id="74" dur="2000" decel="50000">
                                          <p:stCondLst>
                                            <p:cond delay="0"/>
                                          </p:stCondLst>
                                        </p:cTn>
                                        <p:tgtEl>
                                          <p:spTgt spid="19"/>
                                        </p:tgtEl>
                                      </p:cBhvr>
                                    </p:animEffect>
                                  </p:childTnLst>
                                </p:cTn>
                              </p:par>
                              <p:par>
                                <p:cTn id="75" presetID="25" presetClass="entr" presetSubtype="0" fill="hold" grpId="0" nodeType="with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p:cTn id="77" dur="10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78" dur="10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79" dur="1000" accel="50000" fill="hold">
                                          <p:stCondLst>
                                            <p:cond delay="1000"/>
                                          </p:stCondLst>
                                        </p:cTn>
                                        <p:tgtEl>
                                          <p:spTgt spid="18"/>
                                        </p:tgtEl>
                                        <p:attrNameLst>
                                          <p:attrName>ppt_w</p:attrName>
                                        </p:attrNameLst>
                                      </p:cBhvr>
                                      <p:tavLst>
                                        <p:tav tm="0">
                                          <p:val>
                                            <p:strVal val="#ppt_w*.05"/>
                                          </p:val>
                                        </p:tav>
                                        <p:tav tm="100000">
                                          <p:val>
                                            <p:strVal val="#ppt_w"/>
                                          </p:val>
                                        </p:tav>
                                      </p:tavLst>
                                    </p:anim>
                                    <p:anim calcmode="lin" valueType="num">
                                      <p:cBhvr>
                                        <p:cTn id="80" dur="2000" fill="hold"/>
                                        <p:tgtEl>
                                          <p:spTgt spid="18"/>
                                        </p:tgtEl>
                                        <p:attrNameLst>
                                          <p:attrName>ppt_h</p:attrName>
                                        </p:attrNameLst>
                                      </p:cBhvr>
                                      <p:tavLst>
                                        <p:tav tm="0">
                                          <p:val>
                                            <p:strVal val="#ppt_h"/>
                                          </p:val>
                                        </p:tav>
                                        <p:tav tm="100000">
                                          <p:val>
                                            <p:strVal val="#ppt_h"/>
                                          </p:val>
                                        </p:tav>
                                      </p:tavLst>
                                    </p:anim>
                                    <p:anim calcmode="lin" valueType="num">
                                      <p:cBhvr>
                                        <p:cTn id="81" dur="10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82" dur="10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83" dur="1000" accel="50000" fill="hold">
                                          <p:stCondLst>
                                            <p:cond delay="1000"/>
                                          </p:stCondLst>
                                        </p:cTn>
                                        <p:tgtEl>
                                          <p:spTgt spid="18"/>
                                        </p:tgtEl>
                                        <p:attrNameLst>
                                          <p:attrName>ppt_y</p:attrName>
                                        </p:attrNameLst>
                                      </p:cBhvr>
                                      <p:tavLst>
                                        <p:tav tm="0">
                                          <p:val>
                                            <p:strVal val="#ppt_y+.1"/>
                                          </p:val>
                                        </p:tav>
                                        <p:tav tm="100000">
                                          <p:val>
                                            <p:strVal val="#ppt_y"/>
                                          </p:val>
                                        </p:tav>
                                      </p:tavLst>
                                    </p:anim>
                                    <p:animEffect transition="in" filter="fade">
                                      <p:cBhvr>
                                        <p:cTn id="84" dur="2000" decel="50000">
                                          <p:stCondLst>
                                            <p:cond delay="0"/>
                                          </p:stCondLst>
                                        </p:cTn>
                                        <p:tgtEl>
                                          <p:spTgt spid="18"/>
                                        </p:tgtEl>
                                      </p:cBhvr>
                                    </p:animEffect>
                                  </p:childTnLst>
                                </p:cTn>
                              </p:par>
                              <p:par>
                                <p:cTn id="85" presetID="25" presetClass="entr" presetSubtype="0" fill="hold" grpId="0" nodeType="withEffect">
                                  <p:stCondLst>
                                    <p:cond delay="0"/>
                                  </p:stCondLst>
                                  <p:childTnLst>
                                    <p:set>
                                      <p:cBhvr>
                                        <p:cTn id="86" dur="1" fill="hold">
                                          <p:stCondLst>
                                            <p:cond delay="0"/>
                                          </p:stCondLst>
                                        </p:cTn>
                                        <p:tgtEl>
                                          <p:spTgt spid="12"/>
                                        </p:tgtEl>
                                        <p:attrNameLst>
                                          <p:attrName>style.visibility</p:attrName>
                                        </p:attrNameLst>
                                      </p:cBhvr>
                                      <p:to>
                                        <p:strVal val="visible"/>
                                      </p:to>
                                    </p:set>
                                    <p:anim calcmode="lin" valueType="num">
                                      <p:cBhvr>
                                        <p:cTn id="87" dur="10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8" dur="10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89" dur="1000" accel="50000" fill="hold">
                                          <p:stCondLst>
                                            <p:cond delay="1000"/>
                                          </p:stCondLst>
                                        </p:cTn>
                                        <p:tgtEl>
                                          <p:spTgt spid="12"/>
                                        </p:tgtEl>
                                        <p:attrNameLst>
                                          <p:attrName>ppt_w</p:attrName>
                                        </p:attrNameLst>
                                      </p:cBhvr>
                                      <p:tavLst>
                                        <p:tav tm="0">
                                          <p:val>
                                            <p:strVal val="#ppt_w*.05"/>
                                          </p:val>
                                        </p:tav>
                                        <p:tav tm="100000">
                                          <p:val>
                                            <p:strVal val="#ppt_w"/>
                                          </p:val>
                                        </p:tav>
                                      </p:tavLst>
                                    </p:anim>
                                    <p:anim calcmode="lin" valueType="num">
                                      <p:cBhvr>
                                        <p:cTn id="90" dur="2000" fill="hold"/>
                                        <p:tgtEl>
                                          <p:spTgt spid="12"/>
                                        </p:tgtEl>
                                        <p:attrNameLst>
                                          <p:attrName>ppt_h</p:attrName>
                                        </p:attrNameLst>
                                      </p:cBhvr>
                                      <p:tavLst>
                                        <p:tav tm="0">
                                          <p:val>
                                            <p:strVal val="#ppt_h"/>
                                          </p:val>
                                        </p:tav>
                                        <p:tav tm="100000">
                                          <p:val>
                                            <p:strVal val="#ppt_h"/>
                                          </p:val>
                                        </p:tav>
                                      </p:tavLst>
                                    </p:anim>
                                    <p:anim calcmode="lin" valueType="num">
                                      <p:cBhvr>
                                        <p:cTn id="91" dur="10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92" dur="10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93" dur="1000" accel="50000" fill="hold">
                                          <p:stCondLst>
                                            <p:cond delay="1000"/>
                                          </p:stCondLst>
                                        </p:cTn>
                                        <p:tgtEl>
                                          <p:spTgt spid="12"/>
                                        </p:tgtEl>
                                        <p:attrNameLst>
                                          <p:attrName>ppt_y</p:attrName>
                                        </p:attrNameLst>
                                      </p:cBhvr>
                                      <p:tavLst>
                                        <p:tav tm="0">
                                          <p:val>
                                            <p:strVal val="#ppt_y+.1"/>
                                          </p:val>
                                        </p:tav>
                                        <p:tav tm="100000">
                                          <p:val>
                                            <p:strVal val="#ppt_y"/>
                                          </p:val>
                                        </p:tav>
                                      </p:tavLst>
                                    </p:anim>
                                    <p:animEffect transition="in" filter="fade">
                                      <p:cBhvr>
                                        <p:cTn id="94" dur="2000" decel="50000">
                                          <p:stCondLst>
                                            <p:cond delay="0"/>
                                          </p:stCondLst>
                                        </p:cTn>
                                        <p:tgtEl>
                                          <p:spTgt spid="12"/>
                                        </p:tgtEl>
                                      </p:cBhvr>
                                    </p:animEffect>
                                  </p:childTnLst>
                                </p:cTn>
                              </p:par>
                              <p:par>
                                <p:cTn id="95" presetID="25" presetClass="entr" presetSubtype="0" fill="hold" grpId="0" nodeType="withEffect">
                                  <p:stCondLst>
                                    <p:cond delay="0"/>
                                  </p:stCondLst>
                                  <p:childTnLst>
                                    <p:set>
                                      <p:cBhvr>
                                        <p:cTn id="96" dur="1" fill="hold">
                                          <p:stCondLst>
                                            <p:cond delay="0"/>
                                          </p:stCondLst>
                                        </p:cTn>
                                        <p:tgtEl>
                                          <p:spTgt spid="14"/>
                                        </p:tgtEl>
                                        <p:attrNameLst>
                                          <p:attrName>style.visibility</p:attrName>
                                        </p:attrNameLst>
                                      </p:cBhvr>
                                      <p:to>
                                        <p:strVal val="visible"/>
                                      </p:to>
                                    </p:set>
                                    <p:anim calcmode="lin" valueType="num">
                                      <p:cBhvr>
                                        <p:cTn id="97" dur="10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98" dur="10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99" dur="1000" accel="50000" fill="hold">
                                          <p:stCondLst>
                                            <p:cond delay="1000"/>
                                          </p:stCondLst>
                                        </p:cTn>
                                        <p:tgtEl>
                                          <p:spTgt spid="14"/>
                                        </p:tgtEl>
                                        <p:attrNameLst>
                                          <p:attrName>ppt_w</p:attrName>
                                        </p:attrNameLst>
                                      </p:cBhvr>
                                      <p:tavLst>
                                        <p:tav tm="0">
                                          <p:val>
                                            <p:strVal val="#ppt_w*.05"/>
                                          </p:val>
                                        </p:tav>
                                        <p:tav tm="100000">
                                          <p:val>
                                            <p:strVal val="#ppt_w"/>
                                          </p:val>
                                        </p:tav>
                                      </p:tavLst>
                                    </p:anim>
                                    <p:anim calcmode="lin" valueType="num">
                                      <p:cBhvr>
                                        <p:cTn id="100" dur="2000" fill="hold"/>
                                        <p:tgtEl>
                                          <p:spTgt spid="14"/>
                                        </p:tgtEl>
                                        <p:attrNameLst>
                                          <p:attrName>ppt_h</p:attrName>
                                        </p:attrNameLst>
                                      </p:cBhvr>
                                      <p:tavLst>
                                        <p:tav tm="0">
                                          <p:val>
                                            <p:strVal val="#ppt_h"/>
                                          </p:val>
                                        </p:tav>
                                        <p:tav tm="100000">
                                          <p:val>
                                            <p:strVal val="#ppt_h"/>
                                          </p:val>
                                        </p:tav>
                                      </p:tavLst>
                                    </p:anim>
                                    <p:anim calcmode="lin" valueType="num">
                                      <p:cBhvr>
                                        <p:cTn id="101" dur="10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02" dur="10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03" dur="1000" accel="50000" fill="hold">
                                          <p:stCondLst>
                                            <p:cond delay="1000"/>
                                          </p:stCondLst>
                                        </p:cTn>
                                        <p:tgtEl>
                                          <p:spTgt spid="14"/>
                                        </p:tgtEl>
                                        <p:attrNameLst>
                                          <p:attrName>ppt_y</p:attrName>
                                        </p:attrNameLst>
                                      </p:cBhvr>
                                      <p:tavLst>
                                        <p:tav tm="0">
                                          <p:val>
                                            <p:strVal val="#ppt_y+.1"/>
                                          </p:val>
                                        </p:tav>
                                        <p:tav tm="100000">
                                          <p:val>
                                            <p:strVal val="#ppt_y"/>
                                          </p:val>
                                        </p:tav>
                                      </p:tavLst>
                                    </p:anim>
                                    <p:animEffect transition="in" filter="fade">
                                      <p:cBhvr>
                                        <p:cTn id="104" dur="2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4" grpId="0" animBg="1"/>
      <p:bldP spid="15" grpId="0" animBg="1"/>
      <p:bldP spid="18"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8290C-3A31-6AB9-D1B7-4639186BE65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DAA7D8A-EFBC-CD4F-A7C1-F1004303129A}"/>
              </a:ext>
            </a:extLst>
          </p:cNvPr>
          <p:cNvSpPr>
            <a:spLocks noGrp="1"/>
          </p:cNvSpPr>
          <p:nvPr>
            <p:ph idx="1"/>
          </p:nvPr>
        </p:nvSpPr>
        <p:spPr/>
        <p:txBody>
          <a:bodyPr/>
          <a:lstStyle/>
          <a:p>
            <a:endParaRPr lang="en-GB"/>
          </a:p>
        </p:txBody>
      </p:sp>
      <p:graphicFrame>
        <p:nvGraphicFramePr>
          <p:cNvPr id="4" name="Content Placeholder 5">
            <a:extLst>
              <a:ext uri="{FF2B5EF4-FFF2-40B4-BE49-F238E27FC236}">
                <a16:creationId xmlns:a16="http://schemas.microsoft.com/office/drawing/2014/main" id="{7F8FAA7E-3AC6-BF3B-0E4E-0AF9FE3D356D}"/>
              </a:ext>
            </a:extLst>
          </p:cNvPr>
          <p:cNvGraphicFramePr>
            <a:graphicFrameLocks/>
          </p:cNvGraphicFramePr>
          <p:nvPr>
            <p:extLst>
              <p:ext uri="{D42A27DB-BD31-4B8C-83A1-F6EECF244321}">
                <p14:modId xmlns:p14="http://schemas.microsoft.com/office/powerpoint/2010/main" val="2450028075"/>
              </p:ext>
            </p:extLst>
          </p:nvPr>
        </p:nvGraphicFramePr>
        <p:xfrm>
          <a:off x="285232" y="2649477"/>
          <a:ext cx="11308052" cy="3410021"/>
        </p:xfrm>
        <a:graphic>
          <a:graphicData uri="http://schemas.openxmlformats.org/drawingml/2006/table">
            <a:tbl>
              <a:tblPr>
                <a:tableStyleId>{616DA210-FB5B-4158-B5E0-FEB733F419BA}</a:tableStyleId>
              </a:tblPr>
              <a:tblGrid>
                <a:gridCol w="2761292">
                  <a:extLst>
                    <a:ext uri="{9D8B030D-6E8A-4147-A177-3AD203B41FA5}">
                      <a16:colId xmlns:a16="http://schemas.microsoft.com/office/drawing/2014/main" val="3878647008"/>
                    </a:ext>
                  </a:extLst>
                </a:gridCol>
                <a:gridCol w="2892734">
                  <a:extLst>
                    <a:ext uri="{9D8B030D-6E8A-4147-A177-3AD203B41FA5}">
                      <a16:colId xmlns:a16="http://schemas.microsoft.com/office/drawing/2014/main" val="242991095"/>
                    </a:ext>
                  </a:extLst>
                </a:gridCol>
                <a:gridCol w="2294125">
                  <a:extLst>
                    <a:ext uri="{9D8B030D-6E8A-4147-A177-3AD203B41FA5}">
                      <a16:colId xmlns:a16="http://schemas.microsoft.com/office/drawing/2014/main" val="1263806318"/>
                    </a:ext>
                  </a:extLst>
                </a:gridCol>
                <a:gridCol w="3359901">
                  <a:extLst>
                    <a:ext uri="{9D8B030D-6E8A-4147-A177-3AD203B41FA5}">
                      <a16:colId xmlns:a16="http://schemas.microsoft.com/office/drawing/2014/main" val="767244934"/>
                    </a:ext>
                  </a:extLst>
                </a:gridCol>
              </a:tblGrid>
              <a:tr h="325280">
                <a:tc>
                  <a:txBody>
                    <a:bodyPr/>
                    <a:lstStyle/>
                    <a:p>
                      <a:pPr algn="ctr" fontAlgn="b">
                        <a:buNone/>
                      </a:pPr>
                      <a:r>
                        <a:rPr lang="en-GB" sz="1600" b="1" u="none" strike="noStrike" dirty="0">
                          <a:effectLst/>
                          <a:latin typeface="+mj-lt"/>
                        </a:rPr>
                        <a:t>Testing for…?</a:t>
                      </a:r>
                      <a:endParaRPr lang="en-GB" sz="1600" b="1" i="0" u="none" strike="noStrike" dirty="0">
                        <a:solidFill>
                          <a:srgbClr val="000000"/>
                        </a:solidFill>
                        <a:effectLst/>
                        <a:latin typeface="+mj-lt"/>
                      </a:endParaRPr>
                    </a:p>
                  </a:txBody>
                  <a:tcPr marL="7620" marR="7620" marT="7620" marB="0" anchor="b">
                    <a:solidFill>
                      <a:schemeClr val="bg1"/>
                    </a:solidFill>
                  </a:tcPr>
                </a:tc>
                <a:tc>
                  <a:txBody>
                    <a:bodyPr/>
                    <a:lstStyle/>
                    <a:p>
                      <a:pPr algn="ctr" fontAlgn="b">
                        <a:buNone/>
                      </a:pPr>
                      <a:r>
                        <a:rPr lang="en-GB" sz="1600" b="1" u="none" strike="noStrike" dirty="0">
                          <a:effectLst/>
                          <a:latin typeface="+mj-lt"/>
                        </a:rPr>
                        <a:t>Study design</a:t>
                      </a:r>
                      <a:endParaRPr lang="en-GB" sz="1600" b="1" i="0" u="none" strike="noStrike" dirty="0">
                        <a:solidFill>
                          <a:srgbClr val="000000"/>
                        </a:solidFill>
                        <a:effectLst/>
                        <a:latin typeface="+mj-lt"/>
                      </a:endParaRPr>
                    </a:p>
                  </a:txBody>
                  <a:tcPr marL="7620" marR="7620" marT="7620" marB="0" anchor="b">
                    <a:solidFill>
                      <a:schemeClr val="bg1"/>
                    </a:solidFill>
                  </a:tcPr>
                </a:tc>
                <a:tc>
                  <a:txBody>
                    <a:bodyPr/>
                    <a:lstStyle/>
                    <a:p>
                      <a:pPr algn="ctr" fontAlgn="b">
                        <a:buNone/>
                      </a:pPr>
                      <a:r>
                        <a:rPr lang="en-GB" sz="1600" b="1" u="none" strike="noStrike" dirty="0">
                          <a:effectLst/>
                          <a:latin typeface="+mj-lt"/>
                        </a:rPr>
                        <a:t>How many groups?</a:t>
                      </a:r>
                      <a:endParaRPr lang="en-GB" sz="1600" b="1" i="0" u="none" strike="noStrike" dirty="0">
                        <a:solidFill>
                          <a:srgbClr val="000000"/>
                        </a:solidFill>
                        <a:effectLst/>
                        <a:latin typeface="+mj-lt"/>
                      </a:endParaRPr>
                    </a:p>
                  </a:txBody>
                  <a:tcPr marL="7620" marR="7620" marT="7620" marB="0" anchor="b">
                    <a:solidFill>
                      <a:schemeClr val="bg1"/>
                    </a:solidFill>
                  </a:tcPr>
                </a:tc>
                <a:tc>
                  <a:txBody>
                    <a:bodyPr/>
                    <a:lstStyle/>
                    <a:p>
                      <a:pPr algn="ctr" fontAlgn="b">
                        <a:buNone/>
                      </a:pPr>
                      <a:r>
                        <a:rPr lang="en-GB" sz="1600" b="1" u="none" strike="noStrike" dirty="0">
                          <a:effectLst/>
                          <a:latin typeface="+mj-lt"/>
                        </a:rPr>
                        <a:t>Inferential Test</a:t>
                      </a:r>
                      <a:endParaRPr lang="en-GB" sz="1600" b="1" i="0" u="none" strike="noStrike" dirty="0">
                        <a:solidFill>
                          <a:srgbClr val="000000"/>
                        </a:solidFill>
                        <a:effectLst/>
                        <a:latin typeface="+mj-lt"/>
                      </a:endParaRPr>
                    </a:p>
                  </a:txBody>
                  <a:tcPr marL="7620" marR="7620" marT="7620" marB="0" anchor="b">
                    <a:solidFill>
                      <a:schemeClr val="bg1"/>
                    </a:solidFill>
                  </a:tcPr>
                </a:tc>
                <a:extLst>
                  <a:ext uri="{0D108BD9-81ED-4DB2-BD59-A6C34878D82A}">
                    <a16:rowId xmlns:a16="http://schemas.microsoft.com/office/drawing/2014/main" val="710334062"/>
                  </a:ext>
                </a:extLst>
              </a:tr>
              <a:tr h="477759">
                <a:tc rowSpan="4">
                  <a:txBody>
                    <a:bodyPr/>
                    <a:lstStyle/>
                    <a:p>
                      <a:pPr algn="ctr" fontAlgn="ctr">
                        <a:buNone/>
                      </a:pPr>
                      <a:r>
                        <a:rPr lang="en-GB" sz="1600" b="1" u="none" strike="noStrike" dirty="0">
                          <a:effectLst/>
                          <a:latin typeface="+mj-lt"/>
                        </a:rPr>
                        <a:t>Difference</a:t>
                      </a:r>
                    </a:p>
                    <a:p>
                      <a:pPr algn="ctr" fontAlgn="ctr">
                        <a:buNone/>
                      </a:pPr>
                      <a:r>
                        <a:rPr lang="en-GB" sz="1200" b="0" i="1" u="none" strike="noStrike" dirty="0">
                          <a:solidFill>
                            <a:srgbClr val="000000"/>
                          </a:solidFill>
                          <a:effectLst/>
                          <a:latin typeface="+mj-lt"/>
                        </a:rPr>
                        <a:t>(independent variable is categorical)</a:t>
                      </a:r>
                    </a:p>
                    <a:p>
                      <a:pPr algn="ctr" fontAlgn="ctr">
                        <a:buNone/>
                      </a:pPr>
                      <a:endParaRPr lang="en-GB" sz="1200" b="0" i="1" u="none" strike="noStrike" dirty="0">
                        <a:solidFill>
                          <a:srgbClr val="000000"/>
                        </a:solidFill>
                        <a:effectLst/>
                        <a:latin typeface="+mj-lt"/>
                      </a:endParaRPr>
                    </a:p>
                    <a:p>
                      <a:pPr algn="ctr" fontAlgn="ctr">
                        <a:buNone/>
                      </a:pPr>
                      <a:r>
                        <a:rPr lang="en-GB" sz="1200" b="0" i="1" u="none" strike="noStrike" dirty="0">
                          <a:solidFill>
                            <a:srgbClr val="000000"/>
                          </a:solidFill>
                          <a:effectLst/>
                          <a:latin typeface="+mj-lt"/>
                        </a:rPr>
                        <a:t>We want to see if the ‘independent’ influences the ‘dependent’ variable</a:t>
                      </a:r>
                    </a:p>
                  </a:txBody>
                  <a:tcPr marL="7620" marR="7620" marT="7620" marB="0" anchor="ctr">
                    <a:solidFill>
                      <a:schemeClr val="bg1"/>
                    </a:solidFill>
                  </a:tcPr>
                </a:tc>
                <a:tc rowSpan="2">
                  <a:txBody>
                    <a:bodyPr/>
                    <a:lstStyle/>
                    <a:p>
                      <a:pPr algn="ctr" fontAlgn="ctr">
                        <a:buNone/>
                      </a:pPr>
                      <a:r>
                        <a:rPr lang="en-GB" sz="1600" u="none" strike="noStrike" dirty="0">
                          <a:effectLst/>
                          <a:latin typeface="+mj-lt"/>
                        </a:rPr>
                        <a:t>Independent groups</a:t>
                      </a:r>
                      <a:endParaRPr lang="en-GB" sz="1600" b="0" i="0" u="none" strike="noStrike" dirty="0">
                        <a:solidFill>
                          <a:srgbClr val="000000"/>
                        </a:solidFill>
                        <a:effectLst/>
                        <a:latin typeface="+mj-lt"/>
                      </a:endParaRPr>
                    </a:p>
                  </a:txBody>
                  <a:tcPr marL="7620" marR="7620" marT="7620" marB="0" anchor="ctr">
                    <a:solidFill>
                      <a:schemeClr val="bg1"/>
                    </a:solidFill>
                  </a:tcPr>
                </a:tc>
                <a:tc>
                  <a:txBody>
                    <a:bodyPr/>
                    <a:lstStyle/>
                    <a:p>
                      <a:pPr algn="ctr" fontAlgn="b">
                        <a:buNone/>
                      </a:pPr>
                      <a:r>
                        <a:rPr lang="en-GB" sz="1600" u="none" strike="noStrike" dirty="0">
                          <a:effectLst/>
                          <a:latin typeface="+mj-lt"/>
                        </a:rPr>
                        <a:t>Two</a:t>
                      </a:r>
                      <a:endParaRPr lang="en-GB" sz="1600" b="0" i="0" u="none" strike="noStrike" dirty="0">
                        <a:solidFill>
                          <a:srgbClr val="000000"/>
                        </a:solidFill>
                        <a:effectLst/>
                        <a:latin typeface="+mj-lt"/>
                      </a:endParaRPr>
                    </a:p>
                  </a:txBody>
                  <a:tcPr marL="7620" marR="7620" marT="7620" marB="0" anchor="ctr">
                    <a:solidFill>
                      <a:schemeClr val="bg1"/>
                    </a:solidFill>
                  </a:tcPr>
                </a:tc>
                <a:tc>
                  <a:txBody>
                    <a:bodyPr/>
                    <a:lstStyle/>
                    <a:p>
                      <a:pPr algn="ctr" fontAlgn="b">
                        <a:buNone/>
                      </a:pPr>
                      <a:r>
                        <a:rPr lang="en-GB" sz="1600" b="1" u="none" strike="noStrike" dirty="0">
                          <a:effectLst/>
                          <a:highlight>
                            <a:srgbClr val="FFFF00"/>
                          </a:highlight>
                          <a:latin typeface="+mj-lt"/>
                        </a:rPr>
                        <a:t>T-test</a:t>
                      </a:r>
                      <a:r>
                        <a:rPr lang="en-GB" sz="1600" u="none" strike="noStrike" dirty="0">
                          <a:effectLst/>
                          <a:latin typeface="+mj-lt"/>
                        </a:rPr>
                        <a:t> or </a:t>
                      </a:r>
                      <a:r>
                        <a:rPr lang="en-GB" sz="1600" b="1" u="none" strike="noStrike" dirty="0">
                          <a:effectLst/>
                          <a:highlight>
                            <a:srgbClr val="FF00FF"/>
                          </a:highlight>
                          <a:latin typeface="+mj-lt"/>
                        </a:rPr>
                        <a:t>Mann-Whitney</a:t>
                      </a:r>
                      <a:endParaRPr lang="en-GB" sz="1600" b="1" i="0" u="none" strike="noStrike" dirty="0">
                        <a:solidFill>
                          <a:srgbClr val="000000"/>
                        </a:solidFill>
                        <a:effectLst/>
                        <a:highlight>
                          <a:srgbClr val="FF00FF"/>
                        </a:highlight>
                        <a:latin typeface="+mj-lt"/>
                      </a:endParaRPr>
                    </a:p>
                  </a:txBody>
                  <a:tcPr marL="7620" marR="7620" marT="7620" marB="0" anchor="ctr">
                    <a:solidFill>
                      <a:schemeClr val="bg1"/>
                    </a:solidFill>
                  </a:tcPr>
                </a:tc>
                <a:extLst>
                  <a:ext uri="{0D108BD9-81ED-4DB2-BD59-A6C34878D82A}">
                    <a16:rowId xmlns:a16="http://schemas.microsoft.com/office/drawing/2014/main" val="3681969255"/>
                  </a:ext>
                </a:extLst>
              </a:tr>
              <a:tr h="359661">
                <a:tc vMerge="1">
                  <a:txBody>
                    <a:bodyPr/>
                    <a:lstStyle/>
                    <a:p>
                      <a:endParaRPr lang="en-GB"/>
                    </a:p>
                  </a:txBody>
                  <a:tcPr/>
                </a:tc>
                <a:tc vMerge="1">
                  <a:txBody>
                    <a:bodyPr/>
                    <a:lstStyle/>
                    <a:p>
                      <a:endParaRPr lang="en-GB"/>
                    </a:p>
                  </a:txBody>
                  <a:tcPr/>
                </a:tc>
                <a:tc>
                  <a:txBody>
                    <a:bodyPr/>
                    <a:lstStyle/>
                    <a:p>
                      <a:pPr algn="ctr" fontAlgn="b">
                        <a:buNone/>
                      </a:pPr>
                      <a:r>
                        <a:rPr lang="en-GB" sz="1600" u="none" strike="noStrike" dirty="0">
                          <a:effectLst/>
                          <a:latin typeface="+mj-lt"/>
                        </a:rPr>
                        <a:t>More than two</a:t>
                      </a:r>
                      <a:endParaRPr lang="en-GB" sz="1600" b="0" i="0" u="none" strike="noStrike" dirty="0">
                        <a:solidFill>
                          <a:srgbClr val="000000"/>
                        </a:solidFill>
                        <a:effectLst/>
                        <a:latin typeface="+mj-lt"/>
                      </a:endParaRPr>
                    </a:p>
                  </a:txBody>
                  <a:tcPr marL="7620" marR="7620" marT="7620" marB="0" anchor="ctr">
                    <a:solidFill>
                      <a:schemeClr val="bg1"/>
                    </a:solidFill>
                  </a:tcPr>
                </a:tc>
                <a:tc>
                  <a:txBody>
                    <a:bodyPr/>
                    <a:lstStyle/>
                    <a:p>
                      <a:pPr algn="ctr" fontAlgn="b">
                        <a:buNone/>
                      </a:pPr>
                      <a:r>
                        <a:rPr lang="en-GB" sz="1600" b="1" u="none" strike="noStrike" dirty="0">
                          <a:effectLst/>
                          <a:highlight>
                            <a:srgbClr val="FFFF00"/>
                          </a:highlight>
                          <a:latin typeface="+mj-lt"/>
                        </a:rPr>
                        <a:t>ANOVA</a:t>
                      </a:r>
                      <a:r>
                        <a:rPr lang="en-GB" sz="1600" u="none" strike="noStrike" dirty="0">
                          <a:effectLst/>
                          <a:latin typeface="+mj-lt"/>
                        </a:rPr>
                        <a:t> or </a:t>
                      </a:r>
                      <a:r>
                        <a:rPr lang="en-GB" sz="1600" b="1" u="none" strike="noStrike" dirty="0">
                          <a:effectLst/>
                          <a:highlight>
                            <a:srgbClr val="FF00FF"/>
                          </a:highlight>
                          <a:latin typeface="+mj-lt"/>
                        </a:rPr>
                        <a:t>Kruskal-Wallis</a:t>
                      </a:r>
                      <a:endParaRPr lang="en-GB" sz="1600" b="1" i="0" u="none" strike="noStrike" dirty="0">
                        <a:solidFill>
                          <a:srgbClr val="000000"/>
                        </a:solidFill>
                        <a:effectLst/>
                        <a:highlight>
                          <a:srgbClr val="FF00FF"/>
                        </a:highlight>
                        <a:latin typeface="+mj-lt"/>
                      </a:endParaRPr>
                    </a:p>
                  </a:txBody>
                  <a:tcPr marL="7620" marR="7620" marT="7620" marB="0" anchor="ctr">
                    <a:solidFill>
                      <a:schemeClr val="bg1"/>
                    </a:solidFill>
                  </a:tcPr>
                </a:tc>
                <a:extLst>
                  <a:ext uri="{0D108BD9-81ED-4DB2-BD59-A6C34878D82A}">
                    <a16:rowId xmlns:a16="http://schemas.microsoft.com/office/drawing/2014/main" val="3852506692"/>
                  </a:ext>
                </a:extLst>
              </a:tr>
              <a:tr h="241564">
                <a:tc vMerge="1">
                  <a:txBody>
                    <a:bodyPr/>
                    <a:lstStyle/>
                    <a:p>
                      <a:endParaRPr lang="en-GB"/>
                    </a:p>
                  </a:txBody>
                  <a:tcPr/>
                </a:tc>
                <a:tc rowSpan="2">
                  <a:txBody>
                    <a:bodyPr/>
                    <a:lstStyle/>
                    <a:p>
                      <a:pPr algn="ctr" fontAlgn="ctr">
                        <a:buNone/>
                      </a:pPr>
                      <a:r>
                        <a:rPr lang="en-GB" sz="1600" u="none" strike="noStrike" dirty="0">
                          <a:effectLst/>
                          <a:latin typeface="+mj-lt"/>
                        </a:rPr>
                        <a:t>Repeated Measures</a:t>
                      </a:r>
                      <a:endParaRPr lang="en-GB" sz="1600" b="0" i="0" u="none" strike="noStrike" dirty="0">
                        <a:solidFill>
                          <a:srgbClr val="000000"/>
                        </a:solidFill>
                        <a:effectLst/>
                        <a:latin typeface="+mj-lt"/>
                      </a:endParaRPr>
                    </a:p>
                  </a:txBody>
                  <a:tcPr marL="7620" marR="7620" marT="7620" marB="0" anchor="ctr">
                    <a:solidFill>
                      <a:schemeClr val="bg1"/>
                    </a:solidFill>
                  </a:tcPr>
                </a:tc>
                <a:tc>
                  <a:txBody>
                    <a:bodyPr/>
                    <a:lstStyle/>
                    <a:p>
                      <a:pPr algn="ctr" fontAlgn="b">
                        <a:buNone/>
                      </a:pPr>
                      <a:r>
                        <a:rPr lang="en-GB" sz="1600" u="none" strike="noStrike" dirty="0">
                          <a:effectLst/>
                          <a:latin typeface="+mj-lt"/>
                        </a:rPr>
                        <a:t>Two</a:t>
                      </a:r>
                      <a:endParaRPr lang="en-GB" sz="1600" b="0" i="0" u="none" strike="noStrike" dirty="0">
                        <a:solidFill>
                          <a:srgbClr val="000000"/>
                        </a:solidFill>
                        <a:effectLst/>
                        <a:latin typeface="+mj-lt"/>
                      </a:endParaRPr>
                    </a:p>
                  </a:txBody>
                  <a:tcPr marL="7620" marR="7620" marT="7620" marB="0" anchor="ctr">
                    <a:solidFill>
                      <a:schemeClr val="bg1"/>
                    </a:solidFill>
                  </a:tcPr>
                </a:tc>
                <a:tc>
                  <a:txBody>
                    <a:bodyPr/>
                    <a:lstStyle/>
                    <a:p>
                      <a:pPr algn="ctr" fontAlgn="b">
                        <a:buNone/>
                      </a:pPr>
                      <a:r>
                        <a:rPr lang="en-GB" sz="1600" b="1" u="none" strike="noStrike" dirty="0">
                          <a:effectLst/>
                          <a:highlight>
                            <a:srgbClr val="FFFF00"/>
                          </a:highlight>
                          <a:latin typeface="+mj-lt"/>
                        </a:rPr>
                        <a:t>Paired T-test </a:t>
                      </a:r>
                      <a:r>
                        <a:rPr lang="en-GB" sz="1600" u="none" strike="noStrike" dirty="0">
                          <a:effectLst/>
                          <a:latin typeface="+mj-lt"/>
                        </a:rPr>
                        <a:t>or </a:t>
                      </a:r>
                      <a:r>
                        <a:rPr lang="en-GB" sz="1600" b="1" u="none" strike="noStrike" dirty="0">
                          <a:effectLst/>
                          <a:highlight>
                            <a:srgbClr val="FF00FF"/>
                          </a:highlight>
                          <a:latin typeface="+mj-lt"/>
                        </a:rPr>
                        <a:t>Wilcoxon</a:t>
                      </a:r>
                      <a:r>
                        <a:rPr lang="en-GB" sz="1600" u="none" strike="noStrike" dirty="0">
                          <a:effectLst/>
                          <a:highlight>
                            <a:srgbClr val="FF00FF"/>
                          </a:highlight>
                          <a:latin typeface="+mj-lt"/>
                        </a:rPr>
                        <a:t> </a:t>
                      </a:r>
                      <a:endParaRPr lang="en-GB" sz="1600" b="0" i="0" u="none" strike="noStrike" dirty="0">
                        <a:solidFill>
                          <a:srgbClr val="000000"/>
                        </a:solidFill>
                        <a:effectLst/>
                        <a:highlight>
                          <a:srgbClr val="FF00FF"/>
                        </a:highlight>
                        <a:latin typeface="+mj-lt"/>
                      </a:endParaRPr>
                    </a:p>
                  </a:txBody>
                  <a:tcPr marL="7620" marR="7620" marT="7620" marB="0" anchor="ctr">
                    <a:solidFill>
                      <a:schemeClr val="bg1"/>
                    </a:solidFill>
                  </a:tcPr>
                </a:tc>
                <a:extLst>
                  <a:ext uri="{0D108BD9-81ED-4DB2-BD59-A6C34878D82A}">
                    <a16:rowId xmlns:a16="http://schemas.microsoft.com/office/drawing/2014/main" val="1393470986"/>
                  </a:ext>
                </a:extLst>
              </a:tr>
              <a:tr h="595856">
                <a:tc vMerge="1">
                  <a:txBody>
                    <a:bodyPr/>
                    <a:lstStyle/>
                    <a:p>
                      <a:endParaRPr lang="en-GB"/>
                    </a:p>
                  </a:txBody>
                  <a:tcPr/>
                </a:tc>
                <a:tc vMerge="1">
                  <a:txBody>
                    <a:bodyPr/>
                    <a:lstStyle/>
                    <a:p>
                      <a:endParaRPr lang="en-GB"/>
                    </a:p>
                  </a:txBody>
                  <a:tcPr/>
                </a:tc>
                <a:tc>
                  <a:txBody>
                    <a:bodyPr/>
                    <a:lstStyle/>
                    <a:p>
                      <a:pPr algn="ctr" fontAlgn="b">
                        <a:buNone/>
                      </a:pPr>
                      <a:r>
                        <a:rPr lang="en-GB" sz="1600" u="none" strike="noStrike" dirty="0">
                          <a:effectLst/>
                          <a:latin typeface="+mj-lt"/>
                        </a:rPr>
                        <a:t>More than two</a:t>
                      </a:r>
                      <a:endParaRPr lang="en-GB" sz="1600" b="0" i="0" u="none" strike="noStrike" dirty="0">
                        <a:solidFill>
                          <a:srgbClr val="000000"/>
                        </a:solidFill>
                        <a:effectLst/>
                        <a:latin typeface="+mj-lt"/>
                      </a:endParaRPr>
                    </a:p>
                  </a:txBody>
                  <a:tcPr marL="7620" marR="7620" marT="7620" marB="0" anchor="ctr">
                    <a:solidFill>
                      <a:schemeClr val="bg1"/>
                    </a:solidFill>
                  </a:tcPr>
                </a:tc>
                <a:tc>
                  <a:txBody>
                    <a:bodyPr/>
                    <a:lstStyle/>
                    <a:p>
                      <a:pPr algn="ctr" fontAlgn="b">
                        <a:buNone/>
                      </a:pPr>
                      <a:r>
                        <a:rPr lang="en-GB" sz="1600" b="1" u="none" strike="noStrike" dirty="0">
                          <a:effectLst/>
                          <a:highlight>
                            <a:srgbClr val="FFFF00"/>
                          </a:highlight>
                          <a:latin typeface="+mj-lt"/>
                        </a:rPr>
                        <a:t>Repeated measures ANOVA</a:t>
                      </a:r>
                      <a:r>
                        <a:rPr lang="en-GB" sz="1600" u="none" strike="noStrike" dirty="0">
                          <a:effectLst/>
                          <a:latin typeface="+mj-lt"/>
                        </a:rPr>
                        <a:t> or </a:t>
                      </a:r>
                      <a:r>
                        <a:rPr lang="en-GB" sz="1600" b="1" u="none" strike="noStrike" dirty="0">
                          <a:effectLst/>
                          <a:highlight>
                            <a:srgbClr val="FF00FF"/>
                          </a:highlight>
                          <a:latin typeface="+mj-lt"/>
                        </a:rPr>
                        <a:t>Friedman’s Test</a:t>
                      </a:r>
                      <a:endParaRPr lang="en-GB" sz="1600" b="1" i="0" u="none" strike="noStrike" dirty="0">
                        <a:solidFill>
                          <a:srgbClr val="000000"/>
                        </a:solidFill>
                        <a:effectLst/>
                        <a:highlight>
                          <a:srgbClr val="FF00FF"/>
                        </a:highlight>
                        <a:latin typeface="+mj-lt"/>
                      </a:endParaRPr>
                    </a:p>
                  </a:txBody>
                  <a:tcPr marL="7620" marR="7620" marT="7620" marB="0" anchor="ctr">
                    <a:solidFill>
                      <a:schemeClr val="bg1"/>
                    </a:solidFill>
                  </a:tcPr>
                </a:tc>
                <a:extLst>
                  <a:ext uri="{0D108BD9-81ED-4DB2-BD59-A6C34878D82A}">
                    <a16:rowId xmlns:a16="http://schemas.microsoft.com/office/drawing/2014/main" val="3573820614"/>
                  </a:ext>
                </a:extLst>
              </a:tr>
              <a:tr h="1400005">
                <a:tc>
                  <a:txBody>
                    <a:bodyPr/>
                    <a:lstStyle/>
                    <a:p>
                      <a:pPr algn="ctr" fontAlgn="b">
                        <a:buNone/>
                      </a:pPr>
                      <a:r>
                        <a:rPr lang="en-GB" sz="1600" b="1" u="none" strike="noStrike" dirty="0">
                          <a:effectLst/>
                          <a:latin typeface="+mj-lt"/>
                        </a:rPr>
                        <a:t>Correlation</a:t>
                      </a:r>
                    </a:p>
                    <a:p>
                      <a:pPr algn="ctr" fontAlgn="b">
                        <a:buNone/>
                      </a:pPr>
                      <a:r>
                        <a:rPr lang="en-GB" sz="1200" b="0" i="1" u="none" strike="noStrike" dirty="0">
                          <a:solidFill>
                            <a:srgbClr val="000000"/>
                          </a:solidFill>
                          <a:effectLst/>
                          <a:latin typeface="+mj-lt"/>
                        </a:rPr>
                        <a:t>(neither variable is categorical, both are numerical) </a:t>
                      </a:r>
                    </a:p>
                    <a:p>
                      <a:pPr algn="ctr" fontAlgn="b">
                        <a:buNone/>
                      </a:pPr>
                      <a:endParaRPr lang="en-GB" sz="1200" b="0" i="1" u="none" strike="noStrike" dirty="0">
                        <a:solidFill>
                          <a:srgbClr val="000000"/>
                        </a:solidFill>
                        <a:effectLst/>
                        <a:latin typeface="+mj-lt"/>
                      </a:endParaRPr>
                    </a:p>
                    <a:p>
                      <a:pPr algn="ctr" fontAlgn="b">
                        <a:buNone/>
                      </a:pPr>
                      <a:r>
                        <a:rPr lang="en-GB" sz="1200" b="0" i="1" u="none" strike="noStrike" dirty="0">
                          <a:solidFill>
                            <a:srgbClr val="000000"/>
                          </a:solidFill>
                          <a:effectLst/>
                          <a:latin typeface="+mj-lt"/>
                        </a:rPr>
                        <a:t>We want to examine the relationship between two variables</a:t>
                      </a:r>
                    </a:p>
                  </a:txBody>
                  <a:tcPr marL="7620" marR="7620" marT="7620" marB="0" anchor="ctr">
                    <a:solidFill>
                      <a:schemeClr val="bg1"/>
                    </a:solidFill>
                  </a:tcPr>
                </a:tc>
                <a:tc>
                  <a:txBody>
                    <a:bodyPr/>
                    <a:lstStyle/>
                    <a:p>
                      <a:pPr algn="ctr" fontAlgn="b">
                        <a:buNone/>
                      </a:pPr>
                      <a:r>
                        <a:rPr lang="en-GB" sz="1600" u="none" strike="noStrike" dirty="0">
                          <a:effectLst/>
                          <a:latin typeface="+mj-lt"/>
                        </a:rPr>
                        <a:t> -</a:t>
                      </a:r>
                      <a:endParaRPr lang="en-GB" sz="1600" b="0" i="0" u="none" strike="noStrike" dirty="0">
                        <a:solidFill>
                          <a:srgbClr val="000000"/>
                        </a:solidFill>
                        <a:effectLst/>
                        <a:latin typeface="+mj-lt"/>
                      </a:endParaRPr>
                    </a:p>
                  </a:txBody>
                  <a:tcPr marL="7620" marR="7620" marT="7620" marB="0" anchor="ctr">
                    <a:solidFill>
                      <a:schemeClr val="bg1"/>
                    </a:solidFill>
                  </a:tcPr>
                </a:tc>
                <a:tc>
                  <a:txBody>
                    <a:bodyPr/>
                    <a:lstStyle/>
                    <a:p>
                      <a:pPr algn="ctr" fontAlgn="b">
                        <a:buNone/>
                      </a:pPr>
                      <a:r>
                        <a:rPr lang="en-GB" sz="1600" u="none" strike="noStrike" dirty="0">
                          <a:effectLst/>
                          <a:latin typeface="+mj-lt"/>
                        </a:rPr>
                        <a:t> -</a:t>
                      </a:r>
                      <a:endParaRPr lang="en-GB" sz="1600" b="0" i="0" u="none" strike="noStrike" dirty="0">
                        <a:solidFill>
                          <a:srgbClr val="000000"/>
                        </a:solidFill>
                        <a:effectLst/>
                        <a:latin typeface="+mj-lt"/>
                      </a:endParaRPr>
                    </a:p>
                  </a:txBody>
                  <a:tcPr marL="7620" marR="7620" marT="7620" marB="0" anchor="ctr">
                    <a:solidFill>
                      <a:schemeClr val="bg1"/>
                    </a:solidFill>
                  </a:tcPr>
                </a:tc>
                <a:tc>
                  <a:txBody>
                    <a:bodyPr/>
                    <a:lstStyle/>
                    <a:p>
                      <a:pPr algn="ctr" fontAlgn="b">
                        <a:buNone/>
                      </a:pPr>
                      <a:r>
                        <a:rPr lang="en-GB" sz="1600" b="1" u="none" strike="noStrike" dirty="0">
                          <a:effectLst/>
                          <a:highlight>
                            <a:srgbClr val="FFFF00"/>
                          </a:highlight>
                          <a:latin typeface="+mj-lt"/>
                        </a:rPr>
                        <a:t>Person's correlation </a:t>
                      </a:r>
                      <a:r>
                        <a:rPr lang="en-GB" sz="1600" u="none" strike="noStrike" dirty="0">
                          <a:effectLst/>
                          <a:latin typeface="+mj-lt"/>
                        </a:rPr>
                        <a:t>or </a:t>
                      </a:r>
                      <a:r>
                        <a:rPr lang="en-GB" sz="1600" b="1" u="none" strike="noStrike" dirty="0">
                          <a:effectLst/>
                          <a:highlight>
                            <a:srgbClr val="FF00FF"/>
                          </a:highlight>
                          <a:latin typeface="+mj-lt"/>
                        </a:rPr>
                        <a:t>Spearman's correlation</a:t>
                      </a:r>
                      <a:endParaRPr lang="en-GB" sz="1600" b="1" i="0" u="none" strike="noStrike" dirty="0">
                        <a:solidFill>
                          <a:srgbClr val="000000"/>
                        </a:solidFill>
                        <a:effectLst/>
                        <a:highlight>
                          <a:srgbClr val="FF00FF"/>
                        </a:highlight>
                        <a:latin typeface="+mj-lt"/>
                      </a:endParaRPr>
                    </a:p>
                  </a:txBody>
                  <a:tcPr marL="7620" marR="7620" marT="7620" marB="0" anchor="ctr">
                    <a:solidFill>
                      <a:schemeClr val="bg1"/>
                    </a:solidFill>
                  </a:tcPr>
                </a:tc>
                <a:extLst>
                  <a:ext uri="{0D108BD9-81ED-4DB2-BD59-A6C34878D82A}">
                    <a16:rowId xmlns:a16="http://schemas.microsoft.com/office/drawing/2014/main" val="1329998830"/>
                  </a:ext>
                </a:extLst>
              </a:tr>
            </a:tbl>
          </a:graphicData>
        </a:graphic>
      </p:graphicFrame>
      <p:sp>
        <p:nvSpPr>
          <p:cNvPr id="5" name="TextBox 4">
            <a:extLst>
              <a:ext uri="{FF2B5EF4-FFF2-40B4-BE49-F238E27FC236}">
                <a16:creationId xmlns:a16="http://schemas.microsoft.com/office/drawing/2014/main" id="{63D7BC00-B850-719B-8B5E-2A33967CCE2B}"/>
              </a:ext>
            </a:extLst>
          </p:cNvPr>
          <p:cNvSpPr txBox="1"/>
          <p:nvPr/>
        </p:nvSpPr>
        <p:spPr>
          <a:xfrm>
            <a:off x="4041021" y="5986790"/>
            <a:ext cx="3037115" cy="52322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highlight>
                  <a:srgbClr val="FFFF00"/>
                </a:highlight>
              </a:rPr>
              <a:t>Yellow</a:t>
            </a:r>
            <a:r>
              <a:rPr lang="en-GB" sz="1400" dirty="0"/>
              <a:t> = Parametric test</a:t>
            </a:r>
          </a:p>
          <a:p>
            <a:r>
              <a:rPr lang="en-GB" sz="1400" dirty="0">
                <a:highlight>
                  <a:srgbClr val="FF00FF"/>
                </a:highlight>
              </a:rPr>
              <a:t>Pink</a:t>
            </a:r>
            <a:r>
              <a:rPr lang="en-GB" sz="1400" dirty="0"/>
              <a:t> = Non-parametric test</a:t>
            </a:r>
          </a:p>
        </p:txBody>
      </p:sp>
      <p:sp>
        <p:nvSpPr>
          <p:cNvPr id="6" name="Content Placeholder 10">
            <a:extLst>
              <a:ext uri="{FF2B5EF4-FFF2-40B4-BE49-F238E27FC236}">
                <a16:creationId xmlns:a16="http://schemas.microsoft.com/office/drawing/2014/main" id="{6ED33F71-701C-C192-AF24-33B0ACF017FC}"/>
              </a:ext>
            </a:extLst>
          </p:cNvPr>
          <p:cNvSpPr txBox="1">
            <a:spLocks/>
          </p:cNvSpPr>
          <p:nvPr/>
        </p:nvSpPr>
        <p:spPr>
          <a:xfrm>
            <a:off x="596353" y="256783"/>
            <a:ext cx="9089571" cy="1241421"/>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2000" b="1" dirty="0">
                <a:solidFill>
                  <a:schemeClr val="bg1"/>
                </a:solidFill>
              </a:rPr>
              <a:t>Null hypothesis 1: </a:t>
            </a:r>
          </a:p>
          <a:p>
            <a:pPr marL="0" indent="0">
              <a:buNone/>
            </a:pPr>
            <a:r>
              <a:rPr lang="en-US" sz="2000" dirty="0">
                <a:solidFill>
                  <a:schemeClr val="bg1"/>
                </a:solidFill>
              </a:rPr>
              <a:t>There will be no significant difference in bat activity between bats of different species</a:t>
            </a:r>
            <a:endParaRPr lang="en-US" sz="1800" dirty="0">
              <a:solidFill>
                <a:schemeClr val="bg1"/>
              </a:solidFill>
            </a:endParaRPr>
          </a:p>
        </p:txBody>
      </p:sp>
      <p:sp>
        <p:nvSpPr>
          <p:cNvPr id="7" name="Content Placeholder 10">
            <a:extLst>
              <a:ext uri="{FF2B5EF4-FFF2-40B4-BE49-F238E27FC236}">
                <a16:creationId xmlns:a16="http://schemas.microsoft.com/office/drawing/2014/main" id="{3EFA2564-F70C-C6C3-70DD-10A8497BDB6F}"/>
              </a:ext>
            </a:extLst>
          </p:cNvPr>
          <p:cNvSpPr txBox="1">
            <a:spLocks/>
          </p:cNvSpPr>
          <p:nvPr/>
        </p:nvSpPr>
        <p:spPr>
          <a:xfrm>
            <a:off x="596353" y="1621557"/>
            <a:ext cx="9089571" cy="919637"/>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2000" b="1" dirty="0">
                <a:solidFill>
                  <a:schemeClr val="bg1"/>
                </a:solidFill>
              </a:rPr>
              <a:t>Null hypothesis 2: </a:t>
            </a:r>
          </a:p>
          <a:p>
            <a:pPr marL="0" indent="0">
              <a:buNone/>
            </a:pPr>
            <a:r>
              <a:rPr lang="en-US" sz="2000" dirty="0">
                <a:solidFill>
                  <a:schemeClr val="bg1"/>
                </a:solidFill>
              </a:rPr>
              <a:t>There will be no significant difference in bat activity between the three sites</a:t>
            </a:r>
            <a:endParaRPr lang="en-US" sz="1800" dirty="0">
              <a:solidFill>
                <a:schemeClr val="bg1"/>
              </a:solidFill>
            </a:endParaRPr>
          </a:p>
          <a:p>
            <a:pPr lvl="1"/>
            <a:endParaRPr lang="en-US" sz="1800" dirty="0">
              <a:solidFill>
                <a:schemeClr val="bg1"/>
              </a:solidFill>
            </a:endParaRPr>
          </a:p>
        </p:txBody>
      </p:sp>
    </p:spTree>
    <p:extLst>
      <p:ext uri="{BB962C8B-B14F-4D97-AF65-F5344CB8AC3E}">
        <p14:creationId xmlns:p14="http://schemas.microsoft.com/office/powerpoint/2010/main" val="136706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a:extLst>
              <a:ext uri="{FF2B5EF4-FFF2-40B4-BE49-F238E27FC236}">
                <a16:creationId xmlns:a16="http://schemas.microsoft.com/office/drawing/2014/main" id="{45A1607C-7E1A-48F6-B94D-8B9D2B5AA7AF}"/>
              </a:ext>
            </a:extLst>
          </p:cNvPr>
          <p:cNvGraphicFramePr>
            <a:graphicFrameLocks/>
          </p:cNvGraphicFramePr>
          <p:nvPr/>
        </p:nvGraphicFramePr>
        <p:xfrm>
          <a:off x="252575" y="800943"/>
          <a:ext cx="11686850" cy="4783429"/>
        </p:xfrm>
        <a:graphic>
          <a:graphicData uri="http://schemas.openxmlformats.org/drawingml/2006/table">
            <a:tbl>
              <a:tblPr>
                <a:tableStyleId>{616DA210-FB5B-4158-B5E0-FEB733F419BA}</a:tableStyleId>
              </a:tblPr>
              <a:tblGrid>
                <a:gridCol w="2853790">
                  <a:extLst>
                    <a:ext uri="{9D8B030D-6E8A-4147-A177-3AD203B41FA5}">
                      <a16:colId xmlns:a16="http://schemas.microsoft.com/office/drawing/2014/main" val="3878647008"/>
                    </a:ext>
                  </a:extLst>
                </a:gridCol>
                <a:gridCol w="2989635">
                  <a:extLst>
                    <a:ext uri="{9D8B030D-6E8A-4147-A177-3AD203B41FA5}">
                      <a16:colId xmlns:a16="http://schemas.microsoft.com/office/drawing/2014/main" val="242991095"/>
                    </a:ext>
                  </a:extLst>
                </a:gridCol>
                <a:gridCol w="2370974">
                  <a:extLst>
                    <a:ext uri="{9D8B030D-6E8A-4147-A177-3AD203B41FA5}">
                      <a16:colId xmlns:a16="http://schemas.microsoft.com/office/drawing/2014/main" val="1263806318"/>
                    </a:ext>
                  </a:extLst>
                </a:gridCol>
                <a:gridCol w="3472451">
                  <a:extLst>
                    <a:ext uri="{9D8B030D-6E8A-4147-A177-3AD203B41FA5}">
                      <a16:colId xmlns:a16="http://schemas.microsoft.com/office/drawing/2014/main" val="767244934"/>
                    </a:ext>
                  </a:extLst>
                </a:gridCol>
              </a:tblGrid>
              <a:tr h="348420">
                <a:tc>
                  <a:txBody>
                    <a:bodyPr/>
                    <a:lstStyle/>
                    <a:p>
                      <a:pPr algn="ctr" fontAlgn="b">
                        <a:buNone/>
                      </a:pPr>
                      <a:r>
                        <a:rPr lang="en-GB" sz="2000" b="1" u="none" strike="noStrike" dirty="0">
                          <a:effectLst/>
                          <a:latin typeface="+mj-lt"/>
                        </a:rPr>
                        <a:t>Testing for…?</a:t>
                      </a:r>
                      <a:endParaRPr lang="en-GB" sz="2000" b="1" i="0" u="none" strike="noStrike" dirty="0">
                        <a:solidFill>
                          <a:srgbClr val="000000"/>
                        </a:solidFill>
                        <a:effectLst/>
                        <a:latin typeface="+mj-lt"/>
                      </a:endParaRPr>
                    </a:p>
                  </a:txBody>
                  <a:tcPr marL="7620" marR="7620" marT="7620" marB="0" anchor="b">
                    <a:solidFill>
                      <a:schemeClr val="bg1"/>
                    </a:solidFill>
                  </a:tcPr>
                </a:tc>
                <a:tc>
                  <a:txBody>
                    <a:bodyPr/>
                    <a:lstStyle/>
                    <a:p>
                      <a:pPr algn="ctr" fontAlgn="b">
                        <a:buNone/>
                      </a:pPr>
                      <a:r>
                        <a:rPr lang="en-GB" sz="2000" b="1" u="none" strike="noStrike" dirty="0">
                          <a:effectLst/>
                          <a:latin typeface="+mj-lt"/>
                        </a:rPr>
                        <a:t>Study design</a:t>
                      </a:r>
                      <a:endParaRPr lang="en-GB" sz="2000" b="1" i="0" u="none" strike="noStrike" dirty="0">
                        <a:solidFill>
                          <a:srgbClr val="000000"/>
                        </a:solidFill>
                        <a:effectLst/>
                        <a:latin typeface="+mj-lt"/>
                      </a:endParaRPr>
                    </a:p>
                  </a:txBody>
                  <a:tcPr marL="7620" marR="7620" marT="7620" marB="0" anchor="b">
                    <a:solidFill>
                      <a:schemeClr val="bg1"/>
                    </a:solidFill>
                  </a:tcPr>
                </a:tc>
                <a:tc>
                  <a:txBody>
                    <a:bodyPr/>
                    <a:lstStyle/>
                    <a:p>
                      <a:pPr algn="ctr" fontAlgn="b">
                        <a:buNone/>
                      </a:pPr>
                      <a:r>
                        <a:rPr lang="en-GB" sz="2000" b="1" u="none" strike="noStrike" dirty="0">
                          <a:effectLst/>
                          <a:latin typeface="+mj-lt"/>
                        </a:rPr>
                        <a:t>How many groups?</a:t>
                      </a:r>
                      <a:endParaRPr lang="en-GB" sz="2000" b="1" i="0" u="none" strike="noStrike" dirty="0">
                        <a:solidFill>
                          <a:srgbClr val="000000"/>
                        </a:solidFill>
                        <a:effectLst/>
                        <a:latin typeface="+mj-lt"/>
                      </a:endParaRPr>
                    </a:p>
                  </a:txBody>
                  <a:tcPr marL="7620" marR="7620" marT="7620" marB="0" anchor="b">
                    <a:solidFill>
                      <a:schemeClr val="bg1"/>
                    </a:solidFill>
                  </a:tcPr>
                </a:tc>
                <a:tc>
                  <a:txBody>
                    <a:bodyPr/>
                    <a:lstStyle/>
                    <a:p>
                      <a:pPr algn="ctr" fontAlgn="b">
                        <a:buNone/>
                      </a:pPr>
                      <a:r>
                        <a:rPr lang="en-GB" sz="2000" b="1" u="none" strike="noStrike" dirty="0">
                          <a:effectLst/>
                          <a:latin typeface="+mj-lt"/>
                        </a:rPr>
                        <a:t>Inferential Test</a:t>
                      </a:r>
                      <a:endParaRPr lang="en-GB" sz="2000" b="1" i="0" u="none" strike="noStrike" dirty="0">
                        <a:solidFill>
                          <a:srgbClr val="000000"/>
                        </a:solidFill>
                        <a:effectLst/>
                        <a:latin typeface="+mj-lt"/>
                      </a:endParaRPr>
                    </a:p>
                  </a:txBody>
                  <a:tcPr marL="7620" marR="7620" marT="7620" marB="0" anchor="b">
                    <a:solidFill>
                      <a:schemeClr val="bg1"/>
                    </a:solidFill>
                  </a:tcPr>
                </a:tc>
                <a:extLst>
                  <a:ext uri="{0D108BD9-81ED-4DB2-BD59-A6C34878D82A}">
                    <a16:rowId xmlns:a16="http://schemas.microsoft.com/office/drawing/2014/main" val="710334062"/>
                  </a:ext>
                </a:extLst>
              </a:tr>
              <a:tr h="689097">
                <a:tc rowSpan="4">
                  <a:txBody>
                    <a:bodyPr/>
                    <a:lstStyle/>
                    <a:p>
                      <a:pPr algn="ctr" fontAlgn="ctr">
                        <a:buNone/>
                      </a:pPr>
                      <a:r>
                        <a:rPr lang="en-GB" sz="2000" b="1" u="none" strike="noStrike" dirty="0">
                          <a:effectLst/>
                          <a:latin typeface="+mj-lt"/>
                        </a:rPr>
                        <a:t>Difference</a:t>
                      </a:r>
                    </a:p>
                    <a:p>
                      <a:pPr algn="ctr" fontAlgn="ctr">
                        <a:buNone/>
                      </a:pPr>
                      <a:r>
                        <a:rPr lang="en-GB" sz="1600" b="0" i="1" u="none" strike="noStrike" dirty="0">
                          <a:solidFill>
                            <a:srgbClr val="000000"/>
                          </a:solidFill>
                          <a:effectLst/>
                          <a:latin typeface="+mj-lt"/>
                        </a:rPr>
                        <a:t>(independent variable is categorical)</a:t>
                      </a:r>
                    </a:p>
                    <a:p>
                      <a:pPr algn="ctr" fontAlgn="ctr">
                        <a:buNone/>
                      </a:pPr>
                      <a:endParaRPr lang="en-GB" sz="1600" b="0" i="1" u="none" strike="noStrike" dirty="0">
                        <a:solidFill>
                          <a:srgbClr val="000000"/>
                        </a:solidFill>
                        <a:effectLst/>
                        <a:latin typeface="+mj-lt"/>
                      </a:endParaRPr>
                    </a:p>
                    <a:p>
                      <a:pPr algn="ctr" fontAlgn="ctr">
                        <a:buNone/>
                      </a:pPr>
                      <a:r>
                        <a:rPr lang="en-GB" sz="1600" b="0" i="1" u="none" strike="noStrike" dirty="0">
                          <a:solidFill>
                            <a:srgbClr val="000000"/>
                          </a:solidFill>
                          <a:effectLst/>
                          <a:latin typeface="+mj-lt"/>
                        </a:rPr>
                        <a:t>We want to see if the ‘independent’ influences the ‘dependent’ variable</a:t>
                      </a:r>
                    </a:p>
                  </a:txBody>
                  <a:tcPr marL="7620" marR="7620" marT="7620" marB="0" anchor="ctr">
                    <a:solidFill>
                      <a:schemeClr val="bg1"/>
                    </a:solidFill>
                  </a:tcPr>
                </a:tc>
                <a:tc rowSpan="2">
                  <a:txBody>
                    <a:bodyPr/>
                    <a:lstStyle/>
                    <a:p>
                      <a:pPr algn="ctr" fontAlgn="ctr">
                        <a:buNone/>
                      </a:pPr>
                      <a:r>
                        <a:rPr lang="en-GB" sz="2000" u="none" strike="noStrike" dirty="0">
                          <a:effectLst/>
                          <a:latin typeface="+mj-lt"/>
                        </a:rPr>
                        <a:t>Independent groups</a:t>
                      </a:r>
                      <a:endParaRPr lang="en-GB" sz="2000" b="0" i="0" u="none" strike="noStrike" dirty="0">
                        <a:solidFill>
                          <a:srgbClr val="000000"/>
                        </a:solidFill>
                        <a:effectLst/>
                        <a:latin typeface="+mj-lt"/>
                      </a:endParaRPr>
                    </a:p>
                  </a:txBody>
                  <a:tcPr marL="7620" marR="7620" marT="7620" marB="0" anchor="ctr">
                    <a:solidFill>
                      <a:schemeClr val="bg1"/>
                    </a:solidFill>
                  </a:tcPr>
                </a:tc>
                <a:tc>
                  <a:txBody>
                    <a:bodyPr/>
                    <a:lstStyle/>
                    <a:p>
                      <a:pPr algn="ctr" fontAlgn="b">
                        <a:buNone/>
                      </a:pPr>
                      <a:r>
                        <a:rPr lang="en-GB" sz="2000" u="none" strike="noStrike" dirty="0">
                          <a:effectLst/>
                          <a:latin typeface="+mj-lt"/>
                        </a:rPr>
                        <a:t>Two</a:t>
                      </a:r>
                      <a:endParaRPr lang="en-GB" sz="2000" b="0" i="0" u="none" strike="noStrike" dirty="0">
                        <a:solidFill>
                          <a:srgbClr val="000000"/>
                        </a:solidFill>
                        <a:effectLst/>
                        <a:latin typeface="+mj-lt"/>
                      </a:endParaRPr>
                    </a:p>
                  </a:txBody>
                  <a:tcPr marL="7620" marR="7620" marT="7620" marB="0" anchor="ctr">
                    <a:solidFill>
                      <a:schemeClr val="bg1"/>
                    </a:solidFill>
                  </a:tcPr>
                </a:tc>
                <a:tc>
                  <a:txBody>
                    <a:bodyPr/>
                    <a:lstStyle/>
                    <a:p>
                      <a:pPr algn="ctr" fontAlgn="b">
                        <a:buNone/>
                      </a:pPr>
                      <a:r>
                        <a:rPr lang="en-GB" sz="2000" b="1" u="none" strike="noStrike" dirty="0">
                          <a:effectLst/>
                          <a:highlight>
                            <a:srgbClr val="FFFF00"/>
                          </a:highlight>
                          <a:latin typeface="+mj-lt"/>
                        </a:rPr>
                        <a:t>T-test</a:t>
                      </a:r>
                      <a:r>
                        <a:rPr lang="en-GB" sz="2000" u="none" strike="noStrike" dirty="0">
                          <a:effectLst/>
                          <a:latin typeface="+mj-lt"/>
                        </a:rPr>
                        <a:t> or </a:t>
                      </a:r>
                      <a:r>
                        <a:rPr lang="en-GB" sz="2000" b="1" u="none" strike="noStrike" dirty="0">
                          <a:effectLst/>
                          <a:highlight>
                            <a:srgbClr val="FF00FF"/>
                          </a:highlight>
                          <a:latin typeface="+mj-lt"/>
                        </a:rPr>
                        <a:t>Mann-Whitney</a:t>
                      </a:r>
                      <a:endParaRPr lang="en-GB" sz="2000" b="1" i="0" u="none" strike="noStrike" dirty="0">
                        <a:solidFill>
                          <a:srgbClr val="000000"/>
                        </a:solidFill>
                        <a:effectLst/>
                        <a:highlight>
                          <a:srgbClr val="FF00FF"/>
                        </a:highlight>
                        <a:latin typeface="+mj-lt"/>
                      </a:endParaRPr>
                    </a:p>
                  </a:txBody>
                  <a:tcPr marL="7620" marR="7620" marT="7620" marB="0" anchor="ctr">
                    <a:solidFill>
                      <a:schemeClr val="bg1"/>
                    </a:solidFill>
                  </a:tcPr>
                </a:tc>
                <a:extLst>
                  <a:ext uri="{0D108BD9-81ED-4DB2-BD59-A6C34878D82A}">
                    <a16:rowId xmlns:a16="http://schemas.microsoft.com/office/drawing/2014/main" val="3681969255"/>
                  </a:ext>
                </a:extLst>
              </a:tr>
              <a:tr h="518758">
                <a:tc vMerge="1">
                  <a:txBody>
                    <a:bodyPr/>
                    <a:lstStyle/>
                    <a:p>
                      <a:endParaRPr lang="en-GB"/>
                    </a:p>
                  </a:txBody>
                  <a:tcPr/>
                </a:tc>
                <a:tc vMerge="1">
                  <a:txBody>
                    <a:bodyPr/>
                    <a:lstStyle/>
                    <a:p>
                      <a:endParaRPr lang="en-GB"/>
                    </a:p>
                  </a:txBody>
                  <a:tcPr/>
                </a:tc>
                <a:tc>
                  <a:txBody>
                    <a:bodyPr/>
                    <a:lstStyle/>
                    <a:p>
                      <a:pPr algn="ctr" fontAlgn="b">
                        <a:buNone/>
                      </a:pPr>
                      <a:r>
                        <a:rPr lang="en-GB" sz="2000" u="none" strike="noStrike" dirty="0">
                          <a:effectLst/>
                          <a:latin typeface="+mj-lt"/>
                        </a:rPr>
                        <a:t>More than two</a:t>
                      </a:r>
                      <a:endParaRPr lang="en-GB" sz="2000" b="0" i="0" u="none" strike="noStrike" dirty="0">
                        <a:solidFill>
                          <a:srgbClr val="000000"/>
                        </a:solidFill>
                        <a:effectLst/>
                        <a:latin typeface="+mj-lt"/>
                      </a:endParaRPr>
                    </a:p>
                  </a:txBody>
                  <a:tcPr marL="7620" marR="7620" marT="7620" marB="0" anchor="ctr">
                    <a:solidFill>
                      <a:schemeClr val="bg1"/>
                    </a:solidFill>
                  </a:tcPr>
                </a:tc>
                <a:tc>
                  <a:txBody>
                    <a:bodyPr/>
                    <a:lstStyle/>
                    <a:p>
                      <a:pPr algn="ctr" fontAlgn="b">
                        <a:buNone/>
                      </a:pPr>
                      <a:r>
                        <a:rPr lang="en-GB" sz="2000" b="1" u="none" strike="noStrike" dirty="0">
                          <a:effectLst/>
                          <a:highlight>
                            <a:srgbClr val="FFFF00"/>
                          </a:highlight>
                          <a:latin typeface="+mj-lt"/>
                        </a:rPr>
                        <a:t>ANOVA</a:t>
                      </a:r>
                      <a:r>
                        <a:rPr lang="en-GB" sz="2000" u="none" strike="noStrike" dirty="0">
                          <a:effectLst/>
                          <a:latin typeface="+mj-lt"/>
                        </a:rPr>
                        <a:t> or </a:t>
                      </a:r>
                      <a:r>
                        <a:rPr lang="en-GB" sz="2000" b="1" u="none" strike="noStrike" dirty="0">
                          <a:effectLst/>
                          <a:highlight>
                            <a:srgbClr val="FF00FF"/>
                          </a:highlight>
                          <a:latin typeface="+mj-lt"/>
                        </a:rPr>
                        <a:t>Kruskal-Wallis</a:t>
                      </a:r>
                      <a:endParaRPr lang="en-GB" sz="2000" b="1" i="0" u="none" strike="noStrike" dirty="0">
                        <a:solidFill>
                          <a:srgbClr val="000000"/>
                        </a:solidFill>
                        <a:effectLst/>
                        <a:highlight>
                          <a:srgbClr val="FF00FF"/>
                        </a:highlight>
                        <a:latin typeface="+mj-lt"/>
                      </a:endParaRPr>
                    </a:p>
                  </a:txBody>
                  <a:tcPr marL="7620" marR="7620" marT="7620" marB="0" anchor="ctr">
                    <a:solidFill>
                      <a:schemeClr val="bg1"/>
                    </a:solidFill>
                  </a:tcPr>
                </a:tc>
                <a:extLst>
                  <a:ext uri="{0D108BD9-81ED-4DB2-BD59-A6C34878D82A}">
                    <a16:rowId xmlns:a16="http://schemas.microsoft.com/office/drawing/2014/main" val="3852506692"/>
                  </a:ext>
                </a:extLst>
              </a:tr>
              <a:tr h="348420">
                <a:tc vMerge="1">
                  <a:txBody>
                    <a:bodyPr/>
                    <a:lstStyle/>
                    <a:p>
                      <a:endParaRPr lang="en-GB"/>
                    </a:p>
                  </a:txBody>
                  <a:tcPr/>
                </a:tc>
                <a:tc rowSpan="2">
                  <a:txBody>
                    <a:bodyPr/>
                    <a:lstStyle/>
                    <a:p>
                      <a:pPr algn="ctr" fontAlgn="ctr">
                        <a:buNone/>
                      </a:pPr>
                      <a:r>
                        <a:rPr lang="en-GB" sz="2000" u="none" strike="noStrike" dirty="0">
                          <a:effectLst/>
                          <a:latin typeface="+mj-lt"/>
                        </a:rPr>
                        <a:t>Repeated Measures</a:t>
                      </a:r>
                      <a:endParaRPr lang="en-GB" sz="2000" b="0" i="0" u="none" strike="noStrike" dirty="0">
                        <a:solidFill>
                          <a:srgbClr val="000000"/>
                        </a:solidFill>
                        <a:effectLst/>
                        <a:latin typeface="+mj-lt"/>
                      </a:endParaRPr>
                    </a:p>
                  </a:txBody>
                  <a:tcPr marL="7620" marR="7620" marT="7620" marB="0" anchor="ctr">
                    <a:solidFill>
                      <a:schemeClr val="bg1"/>
                    </a:solidFill>
                  </a:tcPr>
                </a:tc>
                <a:tc>
                  <a:txBody>
                    <a:bodyPr/>
                    <a:lstStyle/>
                    <a:p>
                      <a:pPr algn="ctr" fontAlgn="b">
                        <a:buNone/>
                      </a:pPr>
                      <a:r>
                        <a:rPr lang="en-GB" sz="2000" u="none" strike="noStrike" dirty="0">
                          <a:effectLst/>
                          <a:latin typeface="+mj-lt"/>
                        </a:rPr>
                        <a:t>Two</a:t>
                      </a:r>
                      <a:endParaRPr lang="en-GB" sz="2000" b="0" i="0" u="none" strike="noStrike" dirty="0">
                        <a:solidFill>
                          <a:srgbClr val="000000"/>
                        </a:solidFill>
                        <a:effectLst/>
                        <a:latin typeface="+mj-lt"/>
                      </a:endParaRPr>
                    </a:p>
                  </a:txBody>
                  <a:tcPr marL="7620" marR="7620" marT="7620" marB="0" anchor="ctr">
                    <a:solidFill>
                      <a:schemeClr val="bg1"/>
                    </a:solidFill>
                  </a:tcPr>
                </a:tc>
                <a:tc>
                  <a:txBody>
                    <a:bodyPr/>
                    <a:lstStyle/>
                    <a:p>
                      <a:pPr algn="ctr" fontAlgn="b">
                        <a:buNone/>
                      </a:pPr>
                      <a:r>
                        <a:rPr lang="en-GB" sz="2000" b="1" u="none" strike="noStrike" dirty="0">
                          <a:effectLst/>
                          <a:highlight>
                            <a:srgbClr val="FFFF00"/>
                          </a:highlight>
                          <a:latin typeface="+mj-lt"/>
                        </a:rPr>
                        <a:t>Paired T-test </a:t>
                      </a:r>
                      <a:r>
                        <a:rPr lang="en-GB" sz="2000" u="none" strike="noStrike" dirty="0">
                          <a:effectLst/>
                          <a:latin typeface="+mj-lt"/>
                        </a:rPr>
                        <a:t>or </a:t>
                      </a:r>
                      <a:r>
                        <a:rPr lang="en-GB" sz="2000" b="1" u="none" strike="noStrike" dirty="0">
                          <a:effectLst/>
                          <a:highlight>
                            <a:srgbClr val="FF00FF"/>
                          </a:highlight>
                          <a:latin typeface="+mj-lt"/>
                        </a:rPr>
                        <a:t>Wilcoxon</a:t>
                      </a:r>
                      <a:r>
                        <a:rPr lang="en-GB" sz="2000" u="none" strike="noStrike" dirty="0">
                          <a:effectLst/>
                          <a:highlight>
                            <a:srgbClr val="FF00FF"/>
                          </a:highlight>
                          <a:latin typeface="+mj-lt"/>
                        </a:rPr>
                        <a:t> </a:t>
                      </a:r>
                      <a:endParaRPr lang="en-GB" sz="2000" b="0" i="0" u="none" strike="noStrike" dirty="0">
                        <a:solidFill>
                          <a:srgbClr val="000000"/>
                        </a:solidFill>
                        <a:effectLst/>
                        <a:highlight>
                          <a:srgbClr val="FF00FF"/>
                        </a:highlight>
                        <a:latin typeface="+mj-lt"/>
                      </a:endParaRPr>
                    </a:p>
                  </a:txBody>
                  <a:tcPr marL="7620" marR="7620" marT="7620" marB="0" anchor="ctr">
                    <a:solidFill>
                      <a:schemeClr val="bg1"/>
                    </a:solidFill>
                  </a:tcPr>
                </a:tc>
                <a:extLst>
                  <a:ext uri="{0D108BD9-81ED-4DB2-BD59-A6C34878D82A}">
                    <a16:rowId xmlns:a16="http://schemas.microsoft.com/office/drawing/2014/main" val="1393470986"/>
                  </a:ext>
                </a:extLst>
              </a:tr>
              <a:tr h="859434">
                <a:tc vMerge="1">
                  <a:txBody>
                    <a:bodyPr/>
                    <a:lstStyle/>
                    <a:p>
                      <a:endParaRPr lang="en-GB"/>
                    </a:p>
                  </a:txBody>
                  <a:tcPr/>
                </a:tc>
                <a:tc vMerge="1">
                  <a:txBody>
                    <a:bodyPr/>
                    <a:lstStyle/>
                    <a:p>
                      <a:endParaRPr lang="en-GB"/>
                    </a:p>
                  </a:txBody>
                  <a:tcPr/>
                </a:tc>
                <a:tc>
                  <a:txBody>
                    <a:bodyPr/>
                    <a:lstStyle/>
                    <a:p>
                      <a:pPr algn="ctr" fontAlgn="b">
                        <a:buNone/>
                      </a:pPr>
                      <a:r>
                        <a:rPr lang="en-GB" sz="2000" u="none" strike="noStrike" dirty="0">
                          <a:effectLst/>
                          <a:latin typeface="+mj-lt"/>
                        </a:rPr>
                        <a:t>More than two</a:t>
                      </a:r>
                      <a:endParaRPr lang="en-GB" sz="2000" b="0" i="0" u="none" strike="noStrike" dirty="0">
                        <a:solidFill>
                          <a:srgbClr val="000000"/>
                        </a:solidFill>
                        <a:effectLst/>
                        <a:latin typeface="+mj-lt"/>
                      </a:endParaRPr>
                    </a:p>
                  </a:txBody>
                  <a:tcPr marL="7620" marR="7620" marT="7620" marB="0" anchor="ctr">
                    <a:solidFill>
                      <a:schemeClr val="bg1"/>
                    </a:solidFill>
                  </a:tcPr>
                </a:tc>
                <a:tc>
                  <a:txBody>
                    <a:bodyPr/>
                    <a:lstStyle/>
                    <a:p>
                      <a:pPr algn="ctr" fontAlgn="b">
                        <a:buNone/>
                      </a:pPr>
                      <a:r>
                        <a:rPr lang="en-GB" sz="2000" b="1" u="none" strike="noStrike" dirty="0">
                          <a:effectLst/>
                          <a:highlight>
                            <a:srgbClr val="FFFF00"/>
                          </a:highlight>
                          <a:latin typeface="+mj-lt"/>
                        </a:rPr>
                        <a:t>Repeated measures ANOVA</a:t>
                      </a:r>
                      <a:r>
                        <a:rPr lang="en-GB" sz="2000" u="none" strike="noStrike" dirty="0">
                          <a:effectLst/>
                          <a:latin typeface="+mj-lt"/>
                        </a:rPr>
                        <a:t> or </a:t>
                      </a:r>
                      <a:r>
                        <a:rPr lang="en-GB" sz="2000" b="1" u="none" strike="noStrike" dirty="0">
                          <a:effectLst/>
                          <a:highlight>
                            <a:srgbClr val="FF00FF"/>
                          </a:highlight>
                          <a:latin typeface="+mj-lt"/>
                        </a:rPr>
                        <a:t>Friedman’s Test</a:t>
                      </a:r>
                      <a:endParaRPr lang="en-GB" sz="2000" b="1" i="0" u="none" strike="noStrike" dirty="0">
                        <a:solidFill>
                          <a:srgbClr val="000000"/>
                        </a:solidFill>
                        <a:effectLst/>
                        <a:highlight>
                          <a:srgbClr val="FF00FF"/>
                        </a:highlight>
                        <a:latin typeface="+mj-lt"/>
                      </a:endParaRPr>
                    </a:p>
                  </a:txBody>
                  <a:tcPr marL="7620" marR="7620" marT="7620" marB="0" anchor="ctr">
                    <a:solidFill>
                      <a:schemeClr val="bg1"/>
                    </a:solidFill>
                  </a:tcPr>
                </a:tc>
                <a:extLst>
                  <a:ext uri="{0D108BD9-81ED-4DB2-BD59-A6C34878D82A}">
                    <a16:rowId xmlns:a16="http://schemas.microsoft.com/office/drawing/2014/main" val="3573820614"/>
                  </a:ext>
                </a:extLst>
              </a:tr>
              <a:tr h="1703855">
                <a:tc>
                  <a:txBody>
                    <a:bodyPr/>
                    <a:lstStyle/>
                    <a:p>
                      <a:pPr algn="ctr" fontAlgn="b">
                        <a:buNone/>
                      </a:pPr>
                      <a:r>
                        <a:rPr lang="en-GB" sz="2000" b="1" u="none" strike="noStrike" dirty="0">
                          <a:effectLst/>
                          <a:latin typeface="+mj-lt"/>
                        </a:rPr>
                        <a:t>Correlation</a:t>
                      </a:r>
                    </a:p>
                    <a:p>
                      <a:pPr algn="ctr" fontAlgn="b">
                        <a:buNone/>
                      </a:pPr>
                      <a:r>
                        <a:rPr lang="en-GB" sz="1600" b="0" i="1" u="none" strike="noStrike" dirty="0">
                          <a:solidFill>
                            <a:srgbClr val="000000"/>
                          </a:solidFill>
                          <a:effectLst/>
                          <a:latin typeface="+mj-lt"/>
                        </a:rPr>
                        <a:t>(neither variable is categorical, both are numerical) </a:t>
                      </a:r>
                    </a:p>
                    <a:p>
                      <a:pPr algn="ctr" fontAlgn="b">
                        <a:buNone/>
                      </a:pPr>
                      <a:endParaRPr lang="en-GB" sz="1600" b="0" i="1" u="none" strike="noStrike" dirty="0">
                        <a:solidFill>
                          <a:srgbClr val="000000"/>
                        </a:solidFill>
                        <a:effectLst/>
                        <a:latin typeface="+mj-lt"/>
                      </a:endParaRPr>
                    </a:p>
                    <a:p>
                      <a:pPr algn="ctr" fontAlgn="b">
                        <a:buNone/>
                      </a:pPr>
                      <a:r>
                        <a:rPr lang="en-GB" sz="1600" b="0" i="1" u="none" strike="noStrike" dirty="0">
                          <a:solidFill>
                            <a:srgbClr val="000000"/>
                          </a:solidFill>
                          <a:effectLst/>
                          <a:latin typeface="+mj-lt"/>
                        </a:rPr>
                        <a:t>We want to examine the relationship between two variables</a:t>
                      </a:r>
                    </a:p>
                  </a:txBody>
                  <a:tcPr marL="7620" marR="7620" marT="7620" marB="0" anchor="ctr">
                    <a:solidFill>
                      <a:schemeClr val="bg1"/>
                    </a:solidFill>
                  </a:tcPr>
                </a:tc>
                <a:tc>
                  <a:txBody>
                    <a:bodyPr/>
                    <a:lstStyle/>
                    <a:p>
                      <a:pPr algn="ctr" fontAlgn="b">
                        <a:buNone/>
                      </a:pPr>
                      <a:r>
                        <a:rPr lang="en-GB" sz="2000" u="none" strike="noStrike" dirty="0">
                          <a:effectLst/>
                          <a:latin typeface="+mj-lt"/>
                        </a:rPr>
                        <a:t> -</a:t>
                      </a:r>
                      <a:endParaRPr lang="en-GB" sz="2000" b="0" i="0" u="none" strike="noStrike" dirty="0">
                        <a:solidFill>
                          <a:srgbClr val="000000"/>
                        </a:solidFill>
                        <a:effectLst/>
                        <a:latin typeface="+mj-lt"/>
                      </a:endParaRPr>
                    </a:p>
                  </a:txBody>
                  <a:tcPr marL="7620" marR="7620" marT="7620" marB="0" anchor="ctr">
                    <a:solidFill>
                      <a:schemeClr val="bg1"/>
                    </a:solidFill>
                  </a:tcPr>
                </a:tc>
                <a:tc>
                  <a:txBody>
                    <a:bodyPr/>
                    <a:lstStyle/>
                    <a:p>
                      <a:pPr algn="ctr" fontAlgn="b">
                        <a:buNone/>
                      </a:pPr>
                      <a:r>
                        <a:rPr lang="en-GB" sz="2000" u="none" strike="noStrike" dirty="0">
                          <a:effectLst/>
                          <a:latin typeface="+mj-lt"/>
                        </a:rPr>
                        <a:t> -</a:t>
                      </a:r>
                      <a:endParaRPr lang="en-GB" sz="2000" b="0" i="0" u="none" strike="noStrike" dirty="0">
                        <a:solidFill>
                          <a:srgbClr val="000000"/>
                        </a:solidFill>
                        <a:effectLst/>
                        <a:latin typeface="+mj-lt"/>
                      </a:endParaRPr>
                    </a:p>
                  </a:txBody>
                  <a:tcPr marL="7620" marR="7620" marT="7620" marB="0" anchor="ctr">
                    <a:solidFill>
                      <a:schemeClr val="bg1"/>
                    </a:solidFill>
                  </a:tcPr>
                </a:tc>
                <a:tc>
                  <a:txBody>
                    <a:bodyPr/>
                    <a:lstStyle/>
                    <a:p>
                      <a:pPr algn="ctr" fontAlgn="b">
                        <a:buNone/>
                      </a:pPr>
                      <a:r>
                        <a:rPr lang="en-GB" sz="2000" b="1" u="none" strike="noStrike" dirty="0">
                          <a:effectLst/>
                          <a:highlight>
                            <a:srgbClr val="FFFF00"/>
                          </a:highlight>
                          <a:latin typeface="+mj-lt"/>
                        </a:rPr>
                        <a:t>Person's correlation </a:t>
                      </a:r>
                      <a:r>
                        <a:rPr lang="en-GB" sz="2000" u="none" strike="noStrike" dirty="0">
                          <a:effectLst/>
                          <a:latin typeface="+mj-lt"/>
                        </a:rPr>
                        <a:t>or </a:t>
                      </a:r>
                      <a:r>
                        <a:rPr lang="en-GB" sz="2000" b="1" u="none" strike="noStrike" dirty="0">
                          <a:effectLst/>
                          <a:highlight>
                            <a:srgbClr val="FF00FF"/>
                          </a:highlight>
                          <a:latin typeface="+mj-lt"/>
                        </a:rPr>
                        <a:t>Spearman's correlation</a:t>
                      </a:r>
                      <a:endParaRPr lang="en-GB" sz="2000" b="1" i="0" u="none" strike="noStrike" dirty="0">
                        <a:solidFill>
                          <a:srgbClr val="000000"/>
                        </a:solidFill>
                        <a:effectLst/>
                        <a:highlight>
                          <a:srgbClr val="FF00FF"/>
                        </a:highlight>
                        <a:latin typeface="+mj-lt"/>
                      </a:endParaRPr>
                    </a:p>
                  </a:txBody>
                  <a:tcPr marL="7620" marR="7620" marT="7620" marB="0" anchor="ctr">
                    <a:solidFill>
                      <a:schemeClr val="bg1"/>
                    </a:solidFill>
                  </a:tcPr>
                </a:tc>
                <a:extLst>
                  <a:ext uri="{0D108BD9-81ED-4DB2-BD59-A6C34878D82A}">
                    <a16:rowId xmlns:a16="http://schemas.microsoft.com/office/drawing/2014/main" val="1329998830"/>
                  </a:ext>
                </a:extLst>
              </a:tr>
            </a:tbl>
          </a:graphicData>
        </a:graphic>
      </p:graphicFrame>
      <p:sp>
        <p:nvSpPr>
          <p:cNvPr id="5" name="TextBox 4">
            <a:extLst>
              <a:ext uri="{FF2B5EF4-FFF2-40B4-BE49-F238E27FC236}">
                <a16:creationId xmlns:a16="http://schemas.microsoft.com/office/drawing/2014/main" id="{4F39F1C2-9665-2ABC-5652-63D7DA861F00}"/>
              </a:ext>
            </a:extLst>
          </p:cNvPr>
          <p:cNvSpPr txBox="1"/>
          <p:nvPr/>
        </p:nvSpPr>
        <p:spPr>
          <a:xfrm>
            <a:off x="677334" y="5925234"/>
            <a:ext cx="3037115" cy="646331"/>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highlight>
                  <a:srgbClr val="FFFF00"/>
                </a:highlight>
              </a:rPr>
              <a:t>Yellow</a:t>
            </a:r>
            <a:r>
              <a:rPr lang="en-GB" dirty="0"/>
              <a:t> = Parametric test</a:t>
            </a:r>
          </a:p>
          <a:p>
            <a:r>
              <a:rPr lang="en-GB" dirty="0">
                <a:highlight>
                  <a:srgbClr val="FF00FF"/>
                </a:highlight>
              </a:rPr>
              <a:t>Pink</a:t>
            </a:r>
            <a:r>
              <a:rPr lang="en-GB" dirty="0"/>
              <a:t> = Non-parametric test</a:t>
            </a:r>
          </a:p>
        </p:txBody>
      </p:sp>
      <p:sp>
        <p:nvSpPr>
          <p:cNvPr id="6" name="Arrow: Right 5">
            <a:extLst>
              <a:ext uri="{FF2B5EF4-FFF2-40B4-BE49-F238E27FC236}">
                <a16:creationId xmlns:a16="http://schemas.microsoft.com/office/drawing/2014/main" id="{4EB85E3D-90C5-27A8-36FA-E307A68A97C0}"/>
              </a:ext>
            </a:extLst>
          </p:cNvPr>
          <p:cNvSpPr/>
          <p:nvPr/>
        </p:nvSpPr>
        <p:spPr>
          <a:xfrm>
            <a:off x="1338943" y="272143"/>
            <a:ext cx="7543800" cy="33745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6669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16899-2B6E-16C3-E9CD-DA3986FCE93F}"/>
              </a:ext>
            </a:extLst>
          </p:cNvPr>
          <p:cNvSpPr>
            <a:spLocks noGrp="1"/>
          </p:cNvSpPr>
          <p:nvPr>
            <p:ph type="title"/>
          </p:nvPr>
        </p:nvSpPr>
        <p:spPr>
          <a:xfrm>
            <a:off x="677334" y="527065"/>
            <a:ext cx="8596668" cy="1320800"/>
          </a:xfrm>
        </p:spPr>
        <p:txBody>
          <a:bodyPr/>
          <a:lstStyle/>
          <a:p>
            <a:r>
              <a:rPr lang="en-GB" dirty="0"/>
              <a:t>Test normality using a Shapiro-wilk test in R</a:t>
            </a:r>
          </a:p>
        </p:txBody>
      </p:sp>
      <p:pic>
        <p:nvPicPr>
          <p:cNvPr id="7" name="Picture 6">
            <a:extLst>
              <a:ext uri="{FF2B5EF4-FFF2-40B4-BE49-F238E27FC236}">
                <a16:creationId xmlns:a16="http://schemas.microsoft.com/office/drawing/2014/main" id="{8C70283F-FB5D-9CF3-1293-8F1C79E3A668}"/>
              </a:ext>
            </a:extLst>
          </p:cNvPr>
          <p:cNvPicPr>
            <a:picLocks noChangeAspect="1"/>
          </p:cNvPicPr>
          <p:nvPr/>
        </p:nvPicPr>
        <p:blipFill>
          <a:blip r:embed="rId2"/>
          <a:stretch>
            <a:fillRect/>
          </a:stretch>
        </p:blipFill>
        <p:spPr>
          <a:xfrm>
            <a:off x="4504266" y="1497041"/>
            <a:ext cx="7010400" cy="3513095"/>
          </a:xfrm>
          <a:prstGeom prst="rect">
            <a:avLst/>
          </a:prstGeom>
        </p:spPr>
      </p:pic>
      <p:sp>
        <p:nvSpPr>
          <p:cNvPr id="8" name="TextBox 7">
            <a:extLst>
              <a:ext uri="{FF2B5EF4-FFF2-40B4-BE49-F238E27FC236}">
                <a16:creationId xmlns:a16="http://schemas.microsoft.com/office/drawing/2014/main" id="{110EED09-9536-4780-59F2-DAC6074EA39D}"/>
              </a:ext>
            </a:extLst>
          </p:cNvPr>
          <p:cNvSpPr txBox="1"/>
          <p:nvPr/>
        </p:nvSpPr>
        <p:spPr>
          <a:xfrm>
            <a:off x="4769991" y="6249655"/>
            <a:ext cx="70104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dirty="0"/>
              <a:t>P&lt;0.05 = Not normal 			P&gt;0.05 = Normal distribution</a:t>
            </a:r>
          </a:p>
        </p:txBody>
      </p:sp>
      <p:pic>
        <p:nvPicPr>
          <p:cNvPr id="10" name="Picture 9">
            <a:extLst>
              <a:ext uri="{FF2B5EF4-FFF2-40B4-BE49-F238E27FC236}">
                <a16:creationId xmlns:a16="http://schemas.microsoft.com/office/drawing/2014/main" id="{4DDE2F7E-8791-73F7-11CB-FD6651C36C62}"/>
              </a:ext>
            </a:extLst>
          </p:cNvPr>
          <p:cNvPicPr>
            <a:picLocks noChangeAspect="1"/>
          </p:cNvPicPr>
          <p:nvPr/>
        </p:nvPicPr>
        <p:blipFill>
          <a:blip r:embed="rId3"/>
          <a:stretch>
            <a:fillRect/>
          </a:stretch>
        </p:blipFill>
        <p:spPr>
          <a:xfrm>
            <a:off x="599440" y="4018497"/>
            <a:ext cx="3640666" cy="1983278"/>
          </a:xfrm>
          <a:prstGeom prst="rect">
            <a:avLst/>
          </a:prstGeom>
        </p:spPr>
      </p:pic>
      <p:pic>
        <p:nvPicPr>
          <p:cNvPr id="5126" name="Picture 6" descr="Merubah Tema di RStudio. Merubah Tema di Rstudio Dengan Bahasa… | by ...">
            <a:extLst>
              <a:ext uri="{FF2B5EF4-FFF2-40B4-BE49-F238E27FC236}">
                <a16:creationId xmlns:a16="http://schemas.microsoft.com/office/drawing/2014/main" id="{D8B04AC3-5570-41C4-0455-BD689B9D4FE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266" t="28074" r="20666" b="30275"/>
          <a:stretch>
            <a:fillRect/>
          </a:stretch>
        </p:blipFill>
        <p:spPr bwMode="auto">
          <a:xfrm>
            <a:off x="782320" y="2839503"/>
            <a:ext cx="2966720" cy="1136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945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E9405-290B-876F-FE0F-97E26DCB7324}"/>
              </a:ext>
            </a:extLst>
          </p:cNvPr>
          <p:cNvSpPr>
            <a:spLocks noGrp="1"/>
          </p:cNvSpPr>
          <p:nvPr>
            <p:ph type="title"/>
          </p:nvPr>
        </p:nvSpPr>
        <p:spPr>
          <a:xfrm>
            <a:off x="677334" y="609600"/>
            <a:ext cx="5022426" cy="1320800"/>
          </a:xfrm>
        </p:spPr>
        <p:txBody>
          <a:bodyPr/>
          <a:lstStyle/>
          <a:p>
            <a:r>
              <a:rPr lang="en-GB" dirty="0"/>
              <a:t>Testing for equal variance</a:t>
            </a:r>
          </a:p>
        </p:txBody>
      </p:sp>
      <p:pic>
        <p:nvPicPr>
          <p:cNvPr id="6" name="Picture 5">
            <a:extLst>
              <a:ext uri="{FF2B5EF4-FFF2-40B4-BE49-F238E27FC236}">
                <a16:creationId xmlns:a16="http://schemas.microsoft.com/office/drawing/2014/main" id="{CE3D7852-0952-31E2-067E-68EA5EBABE40}"/>
              </a:ext>
            </a:extLst>
          </p:cNvPr>
          <p:cNvPicPr>
            <a:picLocks noChangeAspect="1"/>
          </p:cNvPicPr>
          <p:nvPr/>
        </p:nvPicPr>
        <p:blipFill>
          <a:blip r:embed="rId2"/>
          <a:stretch>
            <a:fillRect/>
          </a:stretch>
        </p:blipFill>
        <p:spPr>
          <a:xfrm>
            <a:off x="4815840" y="289469"/>
            <a:ext cx="7152722" cy="4305522"/>
          </a:xfrm>
          <a:prstGeom prst="rect">
            <a:avLst/>
          </a:prstGeom>
        </p:spPr>
      </p:pic>
      <p:pic>
        <p:nvPicPr>
          <p:cNvPr id="9" name="Picture 8">
            <a:extLst>
              <a:ext uri="{FF2B5EF4-FFF2-40B4-BE49-F238E27FC236}">
                <a16:creationId xmlns:a16="http://schemas.microsoft.com/office/drawing/2014/main" id="{4DD9E776-54A5-7E74-3095-42BB3F0F9BA1}"/>
              </a:ext>
            </a:extLst>
          </p:cNvPr>
          <p:cNvPicPr>
            <a:picLocks noChangeAspect="1"/>
          </p:cNvPicPr>
          <p:nvPr/>
        </p:nvPicPr>
        <p:blipFill>
          <a:blip r:embed="rId3"/>
          <a:stretch>
            <a:fillRect/>
          </a:stretch>
        </p:blipFill>
        <p:spPr>
          <a:xfrm>
            <a:off x="1476587" y="4262255"/>
            <a:ext cx="4003039" cy="2483678"/>
          </a:xfrm>
          <a:prstGeom prst="rect">
            <a:avLst/>
          </a:prstGeom>
        </p:spPr>
      </p:pic>
      <p:sp>
        <p:nvSpPr>
          <p:cNvPr id="10" name="TextBox 9">
            <a:extLst>
              <a:ext uri="{FF2B5EF4-FFF2-40B4-BE49-F238E27FC236}">
                <a16:creationId xmlns:a16="http://schemas.microsoft.com/office/drawing/2014/main" id="{40F7D8DE-9C41-2743-63D5-292DC4756F16}"/>
              </a:ext>
            </a:extLst>
          </p:cNvPr>
          <p:cNvSpPr txBox="1"/>
          <p:nvPr/>
        </p:nvSpPr>
        <p:spPr>
          <a:xfrm>
            <a:off x="677334" y="2123440"/>
            <a:ext cx="2980266" cy="923330"/>
          </a:xfrm>
          <a:prstGeom prst="rect">
            <a:avLst/>
          </a:prstGeom>
          <a:noFill/>
        </p:spPr>
        <p:txBody>
          <a:bodyPr wrap="square" rtlCol="0">
            <a:spAutoFit/>
          </a:bodyPr>
          <a:lstStyle/>
          <a:p>
            <a:pPr algn="ctr"/>
            <a:r>
              <a:rPr lang="en-GB" dirty="0"/>
              <a:t>Unnecessary if using a repeated measures study design</a:t>
            </a:r>
          </a:p>
        </p:txBody>
      </p:sp>
      <p:pic>
        <p:nvPicPr>
          <p:cNvPr id="11" name="Picture 6" descr="Merubah Tema di RStudio. Merubah Tema di Rstudio Dengan Bahasa… | by ...">
            <a:extLst>
              <a:ext uri="{FF2B5EF4-FFF2-40B4-BE49-F238E27FC236}">
                <a16:creationId xmlns:a16="http://schemas.microsoft.com/office/drawing/2014/main" id="{EB69D06B-7A1B-061B-2A73-90530AC8574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266" t="28074" r="20666" b="30275"/>
          <a:stretch>
            <a:fillRect/>
          </a:stretch>
        </p:blipFill>
        <p:spPr bwMode="auto">
          <a:xfrm>
            <a:off x="375920" y="3389480"/>
            <a:ext cx="2201334" cy="84350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E714372-0F07-0EE7-3EDB-1FDFE467C554}"/>
              </a:ext>
            </a:extLst>
          </p:cNvPr>
          <p:cNvSpPr txBox="1"/>
          <p:nvPr/>
        </p:nvSpPr>
        <p:spPr>
          <a:xfrm>
            <a:off x="6712376" y="5576054"/>
            <a:ext cx="351536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a:t>P&lt;0.05 = Variance is not equal</a:t>
            </a:r>
          </a:p>
          <a:p>
            <a:r>
              <a:rPr lang="en-GB" dirty="0"/>
              <a:t>P&gt;0.05 = Equal Variance</a:t>
            </a:r>
          </a:p>
        </p:txBody>
      </p:sp>
    </p:spTree>
    <p:extLst>
      <p:ext uri="{BB962C8B-B14F-4D97-AF65-F5344CB8AC3E}">
        <p14:creationId xmlns:p14="http://schemas.microsoft.com/office/powerpoint/2010/main" val="3140659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90">
            <a:extLst>
              <a:ext uri="{FF2B5EF4-FFF2-40B4-BE49-F238E27FC236}">
                <a16:creationId xmlns:a16="http://schemas.microsoft.com/office/drawing/2014/main" id="{A8B9E3D4-C856-BDDE-46C5-27928E8BD982}"/>
              </a:ext>
            </a:extLst>
          </p:cNvPr>
          <p:cNvSpPr/>
          <p:nvPr/>
        </p:nvSpPr>
        <p:spPr>
          <a:xfrm>
            <a:off x="0" y="-20659"/>
            <a:ext cx="12219188" cy="1057799"/>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D2F60FC-3674-FB69-C4A5-5D4BC658C28F}"/>
              </a:ext>
            </a:extLst>
          </p:cNvPr>
          <p:cNvSpPr>
            <a:spLocks noGrp="1"/>
          </p:cNvSpPr>
          <p:nvPr>
            <p:ph type="title"/>
          </p:nvPr>
        </p:nvSpPr>
        <p:spPr>
          <a:xfrm>
            <a:off x="234835" y="163128"/>
            <a:ext cx="8596668" cy="1320800"/>
          </a:xfrm>
        </p:spPr>
        <p:txBody>
          <a:bodyPr/>
          <a:lstStyle/>
          <a:p>
            <a:r>
              <a:rPr lang="en-GB" dirty="0">
                <a:solidFill>
                  <a:schemeClr val="bg1"/>
                </a:solidFill>
              </a:rPr>
              <a:t>Parametric or non-parametric?</a:t>
            </a:r>
          </a:p>
        </p:txBody>
      </p:sp>
      <p:sp>
        <p:nvSpPr>
          <p:cNvPr id="8" name="Free-form: Shape 7">
            <a:extLst>
              <a:ext uri="{FF2B5EF4-FFF2-40B4-BE49-F238E27FC236}">
                <a16:creationId xmlns:a16="http://schemas.microsoft.com/office/drawing/2014/main" id="{39732772-37A4-1CBE-FD8E-C82124E6E061}"/>
              </a:ext>
            </a:extLst>
          </p:cNvPr>
          <p:cNvSpPr/>
          <p:nvPr/>
        </p:nvSpPr>
        <p:spPr>
          <a:xfrm>
            <a:off x="3390898" y="1194675"/>
            <a:ext cx="3385457" cy="468086"/>
          </a:xfrm>
          <a:custGeom>
            <a:avLst/>
            <a:gdLst>
              <a:gd name="connsiteX0" fmla="*/ 0 w 5540828"/>
              <a:gd name="connsiteY0" fmla="*/ 57039 h 342225"/>
              <a:gd name="connsiteX1" fmla="*/ 57039 w 5540828"/>
              <a:gd name="connsiteY1" fmla="*/ 0 h 342225"/>
              <a:gd name="connsiteX2" fmla="*/ 5483789 w 5540828"/>
              <a:gd name="connsiteY2" fmla="*/ 0 h 342225"/>
              <a:gd name="connsiteX3" fmla="*/ 5540828 w 5540828"/>
              <a:gd name="connsiteY3" fmla="*/ 57039 h 342225"/>
              <a:gd name="connsiteX4" fmla="*/ 5540828 w 5540828"/>
              <a:gd name="connsiteY4" fmla="*/ 285186 h 342225"/>
              <a:gd name="connsiteX5" fmla="*/ 5483789 w 5540828"/>
              <a:gd name="connsiteY5" fmla="*/ 342225 h 342225"/>
              <a:gd name="connsiteX6" fmla="*/ 57039 w 5540828"/>
              <a:gd name="connsiteY6" fmla="*/ 342225 h 342225"/>
              <a:gd name="connsiteX7" fmla="*/ 0 w 5540828"/>
              <a:gd name="connsiteY7" fmla="*/ 285186 h 342225"/>
              <a:gd name="connsiteX8" fmla="*/ 0 w 5540828"/>
              <a:gd name="connsiteY8" fmla="*/ 57039 h 34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0828" h="342225">
                <a:moveTo>
                  <a:pt x="0" y="57039"/>
                </a:moveTo>
                <a:cubicBezTo>
                  <a:pt x="0" y="25537"/>
                  <a:pt x="25537" y="0"/>
                  <a:pt x="57039" y="0"/>
                </a:cubicBezTo>
                <a:lnTo>
                  <a:pt x="5483789" y="0"/>
                </a:lnTo>
                <a:cubicBezTo>
                  <a:pt x="5515291" y="0"/>
                  <a:pt x="5540828" y="25537"/>
                  <a:pt x="5540828" y="57039"/>
                </a:cubicBezTo>
                <a:lnTo>
                  <a:pt x="5540828" y="285186"/>
                </a:lnTo>
                <a:cubicBezTo>
                  <a:pt x="5540828" y="316688"/>
                  <a:pt x="5515291" y="342225"/>
                  <a:pt x="5483789" y="342225"/>
                </a:cubicBezTo>
                <a:lnTo>
                  <a:pt x="57039" y="342225"/>
                </a:lnTo>
                <a:cubicBezTo>
                  <a:pt x="25537" y="342225"/>
                  <a:pt x="0" y="316688"/>
                  <a:pt x="0" y="285186"/>
                </a:cubicBezTo>
                <a:lnTo>
                  <a:pt x="0" y="57039"/>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0996" tIns="50996" rIns="50996" bIns="50996" numCol="1" spcCol="1270" anchor="ctr" anchorCtr="0">
            <a:noAutofit/>
          </a:bodyPr>
          <a:lstStyle/>
          <a:p>
            <a:pPr marL="0" lvl="0" indent="0" algn="ctr" defTabSz="400050">
              <a:lnSpc>
                <a:spcPct val="90000"/>
              </a:lnSpc>
              <a:spcBef>
                <a:spcPct val="0"/>
              </a:spcBef>
              <a:spcAft>
                <a:spcPct val="35000"/>
              </a:spcAft>
              <a:buNone/>
            </a:pPr>
            <a:r>
              <a:rPr lang="en-GB" kern="1200"/>
              <a:t>Load data into R studio</a:t>
            </a:r>
          </a:p>
        </p:txBody>
      </p:sp>
      <p:sp>
        <p:nvSpPr>
          <p:cNvPr id="9" name="Free-form: Shape 8">
            <a:extLst>
              <a:ext uri="{FF2B5EF4-FFF2-40B4-BE49-F238E27FC236}">
                <a16:creationId xmlns:a16="http://schemas.microsoft.com/office/drawing/2014/main" id="{D06BA03C-63F4-A266-E80B-C4F8343F7A8E}"/>
              </a:ext>
            </a:extLst>
          </p:cNvPr>
          <p:cNvSpPr/>
          <p:nvPr/>
        </p:nvSpPr>
        <p:spPr>
          <a:xfrm>
            <a:off x="1295402" y="1879892"/>
            <a:ext cx="7761514" cy="893576"/>
          </a:xfrm>
          <a:custGeom>
            <a:avLst/>
            <a:gdLst>
              <a:gd name="connsiteX0" fmla="*/ 0 w 5540828"/>
              <a:gd name="connsiteY0" fmla="*/ 57039 h 342225"/>
              <a:gd name="connsiteX1" fmla="*/ 57039 w 5540828"/>
              <a:gd name="connsiteY1" fmla="*/ 0 h 342225"/>
              <a:gd name="connsiteX2" fmla="*/ 5483789 w 5540828"/>
              <a:gd name="connsiteY2" fmla="*/ 0 h 342225"/>
              <a:gd name="connsiteX3" fmla="*/ 5540828 w 5540828"/>
              <a:gd name="connsiteY3" fmla="*/ 57039 h 342225"/>
              <a:gd name="connsiteX4" fmla="*/ 5540828 w 5540828"/>
              <a:gd name="connsiteY4" fmla="*/ 285186 h 342225"/>
              <a:gd name="connsiteX5" fmla="*/ 5483789 w 5540828"/>
              <a:gd name="connsiteY5" fmla="*/ 342225 h 342225"/>
              <a:gd name="connsiteX6" fmla="*/ 57039 w 5540828"/>
              <a:gd name="connsiteY6" fmla="*/ 342225 h 342225"/>
              <a:gd name="connsiteX7" fmla="*/ 0 w 5540828"/>
              <a:gd name="connsiteY7" fmla="*/ 285186 h 342225"/>
              <a:gd name="connsiteX8" fmla="*/ 0 w 5540828"/>
              <a:gd name="connsiteY8" fmla="*/ 57039 h 34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0828" h="342225">
                <a:moveTo>
                  <a:pt x="0" y="57039"/>
                </a:moveTo>
                <a:cubicBezTo>
                  <a:pt x="0" y="25537"/>
                  <a:pt x="25537" y="0"/>
                  <a:pt x="57039" y="0"/>
                </a:cubicBezTo>
                <a:lnTo>
                  <a:pt x="5483789" y="0"/>
                </a:lnTo>
                <a:cubicBezTo>
                  <a:pt x="5515291" y="0"/>
                  <a:pt x="5540828" y="25537"/>
                  <a:pt x="5540828" y="57039"/>
                </a:cubicBezTo>
                <a:lnTo>
                  <a:pt x="5540828" y="285186"/>
                </a:lnTo>
                <a:cubicBezTo>
                  <a:pt x="5540828" y="316688"/>
                  <a:pt x="5515291" y="342225"/>
                  <a:pt x="5483789" y="342225"/>
                </a:cubicBezTo>
                <a:lnTo>
                  <a:pt x="57039" y="342225"/>
                </a:lnTo>
                <a:cubicBezTo>
                  <a:pt x="25537" y="342225"/>
                  <a:pt x="0" y="316688"/>
                  <a:pt x="0" y="285186"/>
                </a:cubicBezTo>
                <a:lnTo>
                  <a:pt x="0" y="57039"/>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0996" tIns="50996" rIns="50996" bIns="50996" numCol="1" spcCol="1270" anchor="ctr" anchorCtr="0">
            <a:noAutofit/>
          </a:bodyPr>
          <a:lstStyle/>
          <a:p>
            <a:pPr marL="0" lvl="0" indent="0" algn="ctr" defTabSz="400050">
              <a:lnSpc>
                <a:spcPct val="90000"/>
              </a:lnSpc>
              <a:spcBef>
                <a:spcPct val="0"/>
              </a:spcBef>
              <a:spcAft>
                <a:spcPct val="35000"/>
              </a:spcAft>
              <a:buNone/>
            </a:pPr>
            <a:r>
              <a:rPr lang="en-GB" kern="1200" dirty="0"/>
              <a:t>Use Shapiro Wilk test to check distribution of dependent variable data </a:t>
            </a:r>
          </a:p>
          <a:p>
            <a:pPr marL="0" lvl="0" indent="0" algn="ctr" defTabSz="400050">
              <a:lnSpc>
                <a:spcPct val="90000"/>
              </a:lnSpc>
              <a:spcBef>
                <a:spcPct val="0"/>
              </a:spcBef>
              <a:spcAft>
                <a:spcPct val="35000"/>
              </a:spcAft>
              <a:buNone/>
            </a:pPr>
            <a:r>
              <a:rPr lang="en-GB" sz="1200" i="1" kern="1200" dirty="0"/>
              <a:t>(split this by independent categories where possible)</a:t>
            </a:r>
            <a:endParaRPr lang="en-GB" i="1" kern="1200" dirty="0"/>
          </a:p>
        </p:txBody>
      </p:sp>
      <p:sp>
        <p:nvSpPr>
          <p:cNvPr id="10" name="Free-form: Shape 9">
            <a:extLst>
              <a:ext uri="{FF2B5EF4-FFF2-40B4-BE49-F238E27FC236}">
                <a16:creationId xmlns:a16="http://schemas.microsoft.com/office/drawing/2014/main" id="{3C586247-5CA1-E5D6-F895-072DF24EB11E}"/>
              </a:ext>
            </a:extLst>
          </p:cNvPr>
          <p:cNvSpPr/>
          <p:nvPr/>
        </p:nvSpPr>
        <p:spPr>
          <a:xfrm>
            <a:off x="1295402" y="4081834"/>
            <a:ext cx="3451577" cy="716470"/>
          </a:xfrm>
          <a:custGeom>
            <a:avLst/>
            <a:gdLst>
              <a:gd name="connsiteX0" fmla="*/ 0 w 5540828"/>
              <a:gd name="connsiteY0" fmla="*/ 57039 h 342225"/>
              <a:gd name="connsiteX1" fmla="*/ 57039 w 5540828"/>
              <a:gd name="connsiteY1" fmla="*/ 0 h 342225"/>
              <a:gd name="connsiteX2" fmla="*/ 5483789 w 5540828"/>
              <a:gd name="connsiteY2" fmla="*/ 0 h 342225"/>
              <a:gd name="connsiteX3" fmla="*/ 5540828 w 5540828"/>
              <a:gd name="connsiteY3" fmla="*/ 57039 h 342225"/>
              <a:gd name="connsiteX4" fmla="*/ 5540828 w 5540828"/>
              <a:gd name="connsiteY4" fmla="*/ 285186 h 342225"/>
              <a:gd name="connsiteX5" fmla="*/ 5483789 w 5540828"/>
              <a:gd name="connsiteY5" fmla="*/ 342225 h 342225"/>
              <a:gd name="connsiteX6" fmla="*/ 57039 w 5540828"/>
              <a:gd name="connsiteY6" fmla="*/ 342225 h 342225"/>
              <a:gd name="connsiteX7" fmla="*/ 0 w 5540828"/>
              <a:gd name="connsiteY7" fmla="*/ 285186 h 342225"/>
              <a:gd name="connsiteX8" fmla="*/ 0 w 5540828"/>
              <a:gd name="connsiteY8" fmla="*/ 57039 h 34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0828" h="342225">
                <a:moveTo>
                  <a:pt x="0" y="57039"/>
                </a:moveTo>
                <a:cubicBezTo>
                  <a:pt x="0" y="25537"/>
                  <a:pt x="25537" y="0"/>
                  <a:pt x="57039" y="0"/>
                </a:cubicBezTo>
                <a:lnTo>
                  <a:pt x="5483789" y="0"/>
                </a:lnTo>
                <a:cubicBezTo>
                  <a:pt x="5515291" y="0"/>
                  <a:pt x="5540828" y="25537"/>
                  <a:pt x="5540828" y="57039"/>
                </a:cubicBezTo>
                <a:lnTo>
                  <a:pt x="5540828" y="285186"/>
                </a:lnTo>
                <a:cubicBezTo>
                  <a:pt x="5540828" y="316688"/>
                  <a:pt x="5515291" y="342225"/>
                  <a:pt x="5483789" y="342225"/>
                </a:cubicBezTo>
                <a:lnTo>
                  <a:pt x="57039" y="342225"/>
                </a:lnTo>
                <a:cubicBezTo>
                  <a:pt x="25537" y="342225"/>
                  <a:pt x="0" y="316688"/>
                  <a:pt x="0" y="285186"/>
                </a:cubicBezTo>
                <a:lnTo>
                  <a:pt x="0" y="57039"/>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0996" tIns="50996" rIns="50996" bIns="50996" numCol="1" spcCol="1270" anchor="ctr" anchorCtr="0">
            <a:noAutofit/>
          </a:bodyPr>
          <a:lstStyle/>
          <a:p>
            <a:pPr marL="0" lvl="0" indent="0" algn="ctr" defTabSz="400050">
              <a:lnSpc>
                <a:spcPct val="90000"/>
              </a:lnSpc>
              <a:spcBef>
                <a:spcPct val="0"/>
              </a:spcBef>
              <a:spcAft>
                <a:spcPct val="35000"/>
              </a:spcAft>
              <a:buNone/>
            </a:pPr>
            <a:r>
              <a:rPr lang="en-GB" i="0" kern="1200" dirty="0"/>
              <a:t>Does this study follow a repeated measures design? </a:t>
            </a:r>
          </a:p>
        </p:txBody>
      </p:sp>
      <p:sp>
        <p:nvSpPr>
          <p:cNvPr id="11" name="Free-form: Shape 10">
            <a:extLst>
              <a:ext uri="{FF2B5EF4-FFF2-40B4-BE49-F238E27FC236}">
                <a16:creationId xmlns:a16="http://schemas.microsoft.com/office/drawing/2014/main" id="{ECB1F2B7-42CE-6369-0731-15481B3B6DDB}"/>
              </a:ext>
            </a:extLst>
          </p:cNvPr>
          <p:cNvSpPr/>
          <p:nvPr/>
        </p:nvSpPr>
        <p:spPr>
          <a:xfrm>
            <a:off x="5222424" y="4842126"/>
            <a:ext cx="3200401" cy="893576"/>
          </a:xfrm>
          <a:custGeom>
            <a:avLst/>
            <a:gdLst>
              <a:gd name="connsiteX0" fmla="*/ 0 w 5540828"/>
              <a:gd name="connsiteY0" fmla="*/ 57039 h 342225"/>
              <a:gd name="connsiteX1" fmla="*/ 57039 w 5540828"/>
              <a:gd name="connsiteY1" fmla="*/ 0 h 342225"/>
              <a:gd name="connsiteX2" fmla="*/ 5483789 w 5540828"/>
              <a:gd name="connsiteY2" fmla="*/ 0 h 342225"/>
              <a:gd name="connsiteX3" fmla="*/ 5540828 w 5540828"/>
              <a:gd name="connsiteY3" fmla="*/ 57039 h 342225"/>
              <a:gd name="connsiteX4" fmla="*/ 5540828 w 5540828"/>
              <a:gd name="connsiteY4" fmla="*/ 285186 h 342225"/>
              <a:gd name="connsiteX5" fmla="*/ 5483789 w 5540828"/>
              <a:gd name="connsiteY5" fmla="*/ 342225 h 342225"/>
              <a:gd name="connsiteX6" fmla="*/ 57039 w 5540828"/>
              <a:gd name="connsiteY6" fmla="*/ 342225 h 342225"/>
              <a:gd name="connsiteX7" fmla="*/ 0 w 5540828"/>
              <a:gd name="connsiteY7" fmla="*/ 285186 h 342225"/>
              <a:gd name="connsiteX8" fmla="*/ 0 w 5540828"/>
              <a:gd name="connsiteY8" fmla="*/ 57039 h 34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0828" h="342225">
                <a:moveTo>
                  <a:pt x="0" y="57039"/>
                </a:moveTo>
                <a:cubicBezTo>
                  <a:pt x="0" y="25537"/>
                  <a:pt x="25537" y="0"/>
                  <a:pt x="57039" y="0"/>
                </a:cubicBezTo>
                <a:lnTo>
                  <a:pt x="5483789" y="0"/>
                </a:lnTo>
                <a:cubicBezTo>
                  <a:pt x="5515291" y="0"/>
                  <a:pt x="5540828" y="25537"/>
                  <a:pt x="5540828" y="57039"/>
                </a:cubicBezTo>
                <a:lnTo>
                  <a:pt x="5540828" y="285186"/>
                </a:lnTo>
                <a:cubicBezTo>
                  <a:pt x="5540828" y="316688"/>
                  <a:pt x="5515291" y="342225"/>
                  <a:pt x="5483789" y="342225"/>
                </a:cubicBezTo>
                <a:lnTo>
                  <a:pt x="57039" y="342225"/>
                </a:lnTo>
                <a:cubicBezTo>
                  <a:pt x="25537" y="342225"/>
                  <a:pt x="0" y="316688"/>
                  <a:pt x="0" y="285186"/>
                </a:cubicBezTo>
                <a:lnTo>
                  <a:pt x="0" y="57039"/>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0996" tIns="50996" rIns="50996" bIns="50996" numCol="1" spcCol="1270" anchor="ctr" anchorCtr="0">
            <a:noAutofit/>
          </a:bodyPr>
          <a:lstStyle/>
          <a:p>
            <a:pPr marL="0" lvl="0" indent="0" algn="ctr" defTabSz="400050">
              <a:lnSpc>
                <a:spcPct val="90000"/>
              </a:lnSpc>
              <a:spcBef>
                <a:spcPct val="0"/>
              </a:spcBef>
              <a:spcAft>
                <a:spcPct val="35000"/>
              </a:spcAft>
              <a:buNone/>
            </a:pPr>
            <a:r>
              <a:rPr lang="en-GB" i="0" kern="1200" dirty="0"/>
              <a:t>Run Levene’s test to check for equal variance</a:t>
            </a:r>
          </a:p>
        </p:txBody>
      </p:sp>
      <p:sp>
        <p:nvSpPr>
          <p:cNvPr id="12" name="Oval 11">
            <a:extLst>
              <a:ext uri="{FF2B5EF4-FFF2-40B4-BE49-F238E27FC236}">
                <a16:creationId xmlns:a16="http://schemas.microsoft.com/office/drawing/2014/main" id="{9D088A70-B78B-08E7-5074-AC5E39CCBFD7}"/>
              </a:ext>
            </a:extLst>
          </p:cNvPr>
          <p:cNvSpPr/>
          <p:nvPr/>
        </p:nvSpPr>
        <p:spPr>
          <a:xfrm>
            <a:off x="264734" y="6065607"/>
            <a:ext cx="3639495" cy="716470"/>
          </a:xfrm>
          <a:prstGeom prst="ellipse">
            <a:avLst/>
          </a:prstGeom>
          <a:solidFill>
            <a:srgbClr val="FFFF79"/>
          </a:solidFill>
          <a:ln>
            <a:solidFill>
              <a:schemeClr val="tx1"/>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0996" tIns="50996" rIns="50996" bIns="50996" numCol="1" spcCol="1270" anchor="ctr" anchorCtr="0">
            <a:noAutofit/>
          </a:bodyPr>
          <a:lstStyle/>
          <a:p>
            <a:pPr marL="0" lvl="0" indent="0" algn="ctr" defTabSz="400050">
              <a:lnSpc>
                <a:spcPct val="90000"/>
              </a:lnSpc>
              <a:spcBef>
                <a:spcPct val="0"/>
              </a:spcBef>
              <a:spcAft>
                <a:spcPct val="35000"/>
              </a:spcAft>
              <a:buNone/>
            </a:pPr>
            <a:r>
              <a:rPr lang="en-GB" i="0" kern="1200" dirty="0"/>
              <a:t>Use a parametric test</a:t>
            </a:r>
          </a:p>
        </p:txBody>
      </p:sp>
      <p:sp>
        <p:nvSpPr>
          <p:cNvPr id="13" name="Oval 12">
            <a:extLst>
              <a:ext uri="{FF2B5EF4-FFF2-40B4-BE49-F238E27FC236}">
                <a16:creationId xmlns:a16="http://schemas.microsoft.com/office/drawing/2014/main" id="{A6487000-905F-9CCC-C9D9-6C505AC245A4}"/>
              </a:ext>
            </a:extLst>
          </p:cNvPr>
          <p:cNvSpPr/>
          <p:nvPr/>
        </p:nvSpPr>
        <p:spPr>
          <a:xfrm>
            <a:off x="9459058" y="3910675"/>
            <a:ext cx="2345291" cy="1726935"/>
          </a:xfrm>
          <a:prstGeom prst="ellipse">
            <a:avLst/>
          </a:prstGeom>
          <a:solidFill>
            <a:srgbClr val="FFB3FF"/>
          </a:solidFill>
          <a:ln>
            <a:solidFill>
              <a:schemeClr val="tx1"/>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0996" tIns="50996" rIns="50996" bIns="50996" numCol="1" spcCol="1270" anchor="ctr" anchorCtr="0">
            <a:noAutofit/>
          </a:bodyPr>
          <a:lstStyle/>
          <a:p>
            <a:pPr marL="0" lvl="0" indent="0" algn="ctr" defTabSz="400050">
              <a:lnSpc>
                <a:spcPct val="90000"/>
              </a:lnSpc>
              <a:spcBef>
                <a:spcPct val="0"/>
              </a:spcBef>
              <a:spcAft>
                <a:spcPct val="35000"/>
              </a:spcAft>
              <a:buNone/>
            </a:pPr>
            <a:r>
              <a:rPr lang="en-GB" i="0" kern="1200" dirty="0"/>
              <a:t>Use a NON- parametric test</a:t>
            </a:r>
          </a:p>
        </p:txBody>
      </p:sp>
      <p:sp>
        <p:nvSpPr>
          <p:cNvPr id="14" name="TextBox 13">
            <a:extLst>
              <a:ext uri="{FF2B5EF4-FFF2-40B4-BE49-F238E27FC236}">
                <a16:creationId xmlns:a16="http://schemas.microsoft.com/office/drawing/2014/main" id="{914F8079-0B31-672C-4198-2CB35D10556B}"/>
              </a:ext>
            </a:extLst>
          </p:cNvPr>
          <p:cNvSpPr txBox="1"/>
          <p:nvPr/>
        </p:nvSpPr>
        <p:spPr>
          <a:xfrm>
            <a:off x="6361391" y="3085479"/>
            <a:ext cx="2955474" cy="553998"/>
          </a:xfrm>
          <a:prstGeom prst="rect">
            <a:avLst/>
          </a:prstGeom>
          <a:noFill/>
        </p:spPr>
        <p:txBody>
          <a:bodyPr wrap="square" rtlCol="0">
            <a:spAutoFit/>
          </a:bodyPr>
          <a:lstStyle/>
          <a:p>
            <a:pPr algn="ctr"/>
            <a:r>
              <a:rPr lang="en-GB" i="1" dirty="0"/>
              <a:t>P-value less than 0.05</a:t>
            </a:r>
          </a:p>
          <a:p>
            <a:pPr algn="ctr"/>
            <a:r>
              <a:rPr lang="en-GB" sz="1200" i="1" dirty="0"/>
              <a:t>(distribution not normal)</a:t>
            </a:r>
          </a:p>
        </p:txBody>
      </p:sp>
      <p:sp>
        <p:nvSpPr>
          <p:cNvPr id="15" name="TextBox 14">
            <a:extLst>
              <a:ext uri="{FF2B5EF4-FFF2-40B4-BE49-F238E27FC236}">
                <a16:creationId xmlns:a16="http://schemas.microsoft.com/office/drawing/2014/main" id="{59CA81C2-8D42-ACA9-2A48-D25ADE0AE52F}"/>
              </a:ext>
            </a:extLst>
          </p:cNvPr>
          <p:cNvSpPr txBox="1"/>
          <p:nvPr/>
        </p:nvSpPr>
        <p:spPr>
          <a:xfrm>
            <a:off x="1332768" y="3104286"/>
            <a:ext cx="3200401" cy="553998"/>
          </a:xfrm>
          <a:prstGeom prst="rect">
            <a:avLst/>
          </a:prstGeom>
          <a:noFill/>
        </p:spPr>
        <p:txBody>
          <a:bodyPr wrap="square" rtlCol="0">
            <a:spAutoFit/>
          </a:bodyPr>
          <a:lstStyle/>
          <a:p>
            <a:pPr algn="ctr"/>
            <a:r>
              <a:rPr lang="en-GB" i="1" dirty="0"/>
              <a:t>P-value greater than 0.05</a:t>
            </a:r>
          </a:p>
          <a:p>
            <a:pPr algn="ctr"/>
            <a:r>
              <a:rPr lang="en-GB" sz="1200" i="1" dirty="0"/>
              <a:t>(normal distribution)</a:t>
            </a:r>
          </a:p>
        </p:txBody>
      </p:sp>
      <p:sp>
        <p:nvSpPr>
          <p:cNvPr id="17" name="TextBox 16">
            <a:extLst>
              <a:ext uri="{FF2B5EF4-FFF2-40B4-BE49-F238E27FC236}">
                <a16:creationId xmlns:a16="http://schemas.microsoft.com/office/drawing/2014/main" id="{9E6C5F84-B3A4-4695-0BE5-A3896F2A8BC9}"/>
              </a:ext>
            </a:extLst>
          </p:cNvPr>
          <p:cNvSpPr txBox="1"/>
          <p:nvPr/>
        </p:nvSpPr>
        <p:spPr>
          <a:xfrm>
            <a:off x="8179541" y="6123413"/>
            <a:ext cx="2955474" cy="553998"/>
          </a:xfrm>
          <a:prstGeom prst="rect">
            <a:avLst/>
          </a:prstGeom>
          <a:noFill/>
        </p:spPr>
        <p:txBody>
          <a:bodyPr wrap="square" rtlCol="0">
            <a:spAutoFit/>
          </a:bodyPr>
          <a:lstStyle/>
          <a:p>
            <a:pPr algn="ctr"/>
            <a:r>
              <a:rPr lang="en-GB" i="1" dirty="0"/>
              <a:t>P-value less than 0.05</a:t>
            </a:r>
          </a:p>
          <a:p>
            <a:pPr algn="ctr"/>
            <a:r>
              <a:rPr lang="en-GB" sz="1200" i="1" dirty="0"/>
              <a:t>(Variance not equal)</a:t>
            </a:r>
          </a:p>
        </p:txBody>
      </p:sp>
      <p:sp>
        <p:nvSpPr>
          <p:cNvPr id="18" name="TextBox 17">
            <a:extLst>
              <a:ext uri="{FF2B5EF4-FFF2-40B4-BE49-F238E27FC236}">
                <a16:creationId xmlns:a16="http://schemas.microsoft.com/office/drawing/2014/main" id="{839F43EF-032A-0B9F-264D-25B145AC7786}"/>
              </a:ext>
            </a:extLst>
          </p:cNvPr>
          <p:cNvSpPr txBox="1"/>
          <p:nvPr/>
        </p:nvSpPr>
        <p:spPr>
          <a:xfrm>
            <a:off x="4655319" y="6123413"/>
            <a:ext cx="2935739" cy="553998"/>
          </a:xfrm>
          <a:prstGeom prst="rect">
            <a:avLst/>
          </a:prstGeom>
          <a:noFill/>
        </p:spPr>
        <p:txBody>
          <a:bodyPr wrap="square" rtlCol="0">
            <a:spAutoFit/>
          </a:bodyPr>
          <a:lstStyle/>
          <a:p>
            <a:pPr algn="ctr"/>
            <a:r>
              <a:rPr lang="en-GB" i="1" dirty="0"/>
              <a:t>P-value greater than 0.05</a:t>
            </a:r>
          </a:p>
          <a:p>
            <a:pPr algn="ctr"/>
            <a:r>
              <a:rPr lang="en-GB" sz="1200" i="1" dirty="0"/>
              <a:t>(Equal Variance)</a:t>
            </a:r>
          </a:p>
        </p:txBody>
      </p:sp>
      <p:cxnSp>
        <p:nvCxnSpPr>
          <p:cNvPr id="20" name="Straight Arrow Connector 19">
            <a:extLst>
              <a:ext uri="{FF2B5EF4-FFF2-40B4-BE49-F238E27FC236}">
                <a16:creationId xmlns:a16="http://schemas.microsoft.com/office/drawing/2014/main" id="{575AEDDF-3606-8A3B-BF4E-5E45F3A5B64B}"/>
              </a:ext>
            </a:extLst>
          </p:cNvPr>
          <p:cNvCxnSpPr>
            <a:cxnSpLocks/>
          </p:cNvCxnSpPr>
          <p:nvPr/>
        </p:nvCxnSpPr>
        <p:spPr>
          <a:xfrm>
            <a:off x="2932969" y="2782890"/>
            <a:ext cx="0" cy="343168"/>
          </a:xfrm>
          <a:prstGeom prst="straightConnector1">
            <a:avLst/>
          </a:prstGeom>
          <a:ln w="38100">
            <a:solidFill>
              <a:srgbClr val="8784C7"/>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E6D37CC-6430-AE6B-5505-3803AB73BDFA}"/>
              </a:ext>
            </a:extLst>
          </p:cNvPr>
          <p:cNvCxnSpPr>
            <a:cxnSpLocks/>
          </p:cNvCxnSpPr>
          <p:nvPr/>
        </p:nvCxnSpPr>
        <p:spPr>
          <a:xfrm>
            <a:off x="7839128" y="2784354"/>
            <a:ext cx="0" cy="312011"/>
          </a:xfrm>
          <a:prstGeom prst="straightConnector1">
            <a:avLst/>
          </a:prstGeom>
          <a:ln w="38100">
            <a:solidFill>
              <a:srgbClr val="8784C7"/>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C838C9F1-E291-0CE1-DEF2-4CD74133CAEF}"/>
              </a:ext>
            </a:extLst>
          </p:cNvPr>
          <p:cNvCxnSpPr>
            <a:cxnSpLocks/>
          </p:cNvCxnSpPr>
          <p:nvPr/>
        </p:nvCxnSpPr>
        <p:spPr>
          <a:xfrm>
            <a:off x="8948057" y="3424872"/>
            <a:ext cx="915225" cy="581137"/>
          </a:xfrm>
          <a:prstGeom prst="straightConnector1">
            <a:avLst/>
          </a:prstGeom>
          <a:ln w="38100">
            <a:solidFill>
              <a:srgbClr val="8784C7"/>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218AD13-95D6-ECAA-3330-84A9E1C6E9CD}"/>
              </a:ext>
            </a:extLst>
          </p:cNvPr>
          <p:cNvCxnSpPr>
            <a:cxnSpLocks/>
            <a:stCxn id="15" idx="2"/>
          </p:cNvCxnSpPr>
          <p:nvPr/>
        </p:nvCxnSpPr>
        <p:spPr>
          <a:xfrm flipH="1">
            <a:off x="2932968" y="3658284"/>
            <a:ext cx="1" cy="399388"/>
          </a:xfrm>
          <a:prstGeom prst="straightConnector1">
            <a:avLst/>
          </a:prstGeom>
          <a:ln w="38100">
            <a:solidFill>
              <a:srgbClr val="8784C7"/>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595341DB-A972-D114-2B88-92623C9C33A5}"/>
              </a:ext>
            </a:extLst>
          </p:cNvPr>
          <p:cNvSpPr txBox="1"/>
          <p:nvPr/>
        </p:nvSpPr>
        <p:spPr>
          <a:xfrm>
            <a:off x="513162" y="5063293"/>
            <a:ext cx="1959427" cy="553998"/>
          </a:xfrm>
          <a:prstGeom prst="rect">
            <a:avLst/>
          </a:prstGeom>
          <a:noFill/>
        </p:spPr>
        <p:txBody>
          <a:bodyPr wrap="square" rtlCol="0">
            <a:spAutoFit/>
          </a:bodyPr>
          <a:lstStyle/>
          <a:p>
            <a:pPr algn="ctr"/>
            <a:r>
              <a:rPr lang="en-GB" i="1" dirty="0"/>
              <a:t>Yes</a:t>
            </a:r>
          </a:p>
          <a:p>
            <a:pPr algn="ctr"/>
            <a:r>
              <a:rPr lang="en-GB" sz="1200" i="1" dirty="0"/>
              <a:t>(assume equal variance)</a:t>
            </a:r>
          </a:p>
        </p:txBody>
      </p:sp>
      <p:cxnSp>
        <p:nvCxnSpPr>
          <p:cNvPr id="54" name="Straight Arrow Connector 53">
            <a:extLst>
              <a:ext uri="{FF2B5EF4-FFF2-40B4-BE49-F238E27FC236}">
                <a16:creationId xmlns:a16="http://schemas.microsoft.com/office/drawing/2014/main" id="{4EB23966-E0C4-6B6E-93D4-E972295D9395}"/>
              </a:ext>
            </a:extLst>
          </p:cNvPr>
          <p:cNvCxnSpPr>
            <a:cxnSpLocks/>
          </p:cNvCxnSpPr>
          <p:nvPr/>
        </p:nvCxnSpPr>
        <p:spPr>
          <a:xfrm>
            <a:off x="1488233" y="5637610"/>
            <a:ext cx="4642" cy="427997"/>
          </a:xfrm>
          <a:prstGeom prst="straightConnector1">
            <a:avLst/>
          </a:prstGeom>
          <a:ln w="38100">
            <a:solidFill>
              <a:srgbClr val="8784C7"/>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61BA0A2-1F16-4EFC-8D91-BF8235BD4E14}"/>
              </a:ext>
            </a:extLst>
          </p:cNvPr>
          <p:cNvCxnSpPr>
            <a:cxnSpLocks/>
          </p:cNvCxnSpPr>
          <p:nvPr/>
        </p:nvCxnSpPr>
        <p:spPr>
          <a:xfrm flipH="1">
            <a:off x="1643743" y="4822181"/>
            <a:ext cx="271615" cy="261037"/>
          </a:xfrm>
          <a:prstGeom prst="straightConnector1">
            <a:avLst/>
          </a:prstGeom>
          <a:ln w="38100">
            <a:solidFill>
              <a:srgbClr val="8784C7"/>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EFB45141-B39E-60E9-1E68-24E48CA54D06}"/>
              </a:ext>
            </a:extLst>
          </p:cNvPr>
          <p:cNvSpPr txBox="1"/>
          <p:nvPr/>
        </p:nvSpPr>
        <p:spPr>
          <a:xfrm>
            <a:off x="2822461" y="5073978"/>
            <a:ext cx="1959427" cy="369332"/>
          </a:xfrm>
          <a:prstGeom prst="rect">
            <a:avLst/>
          </a:prstGeom>
          <a:noFill/>
        </p:spPr>
        <p:txBody>
          <a:bodyPr wrap="square" rtlCol="0">
            <a:spAutoFit/>
          </a:bodyPr>
          <a:lstStyle/>
          <a:p>
            <a:pPr algn="ctr"/>
            <a:r>
              <a:rPr lang="en-GB" i="1" dirty="0"/>
              <a:t>No</a:t>
            </a:r>
          </a:p>
        </p:txBody>
      </p:sp>
      <p:cxnSp>
        <p:nvCxnSpPr>
          <p:cNvPr id="62" name="Straight Arrow Connector 61">
            <a:extLst>
              <a:ext uri="{FF2B5EF4-FFF2-40B4-BE49-F238E27FC236}">
                <a16:creationId xmlns:a16="http://schemas.microsoft.com/office/drawing/2014/main" id="{F00D1AE8-B248-4224-F3E9-307067DC563C}"/>
              </a:ext>
            </a:extLst>
          </p:cNvPr>
          <p:cNvCxnSpPr>
            <a:cxnSpLocks/>
          </p:cNvCxnSpPr>
          <p:nvPr/>
        </p:nvCxnSpPr>
        <p:spPr>
          <a:xfrm>
            <a:off x="4082143" y="5243649"/>
            <a:ext cx="1140281" cy="0"/>
          </a:xfrm>
          <a:prstGeom prst="straightConnector1">
            <a:avLst/>
          </a:prstGeom>
          <a:ln w="38100">
            <a:solidFill>
              <a:srgbClr val="8784C7"/>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0FC126A7-0D19-FE25-4D5B-87F37399EDC2}"/>
              </a:ext>
            </a:extLst>
          </p:cNvPr>
          <p:cNvCxnSpPr>
            <a:cxnSpLocks/>
          </p:cNvCxnSpPr>
          <p:nvPr/>
        </p:nvCxnSpPr>
        <p:spPr>
          <a:xfrm>
            <a:off x="3623099" y="4806943"/>
            <a:ext cx="179076" cy="276275"/>
          </a:xfrm>
          <a:prstGeom prst="straightConnector1">
            <a:avLst/>
          </a:prstGeom>
          <a:ln w="38100">
            <a:solidFill>
              <a:srgbClr val="8784C7"/>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9D03B58-A4BC-D303-209D-8ED00E499014}"/>
              </a:ext>
            </a:extLst>
          </p:cNvPr>
          <p:cNvCxnSpPr>
            <a:cxnSpLocks/>
          </p:cNvCxnSpPr>
          <p:nvPr/>
        </p:nvCxnSpPr>
        <p:spPr>
          <a:xfrm flipV="1">
            <a:off x="9843074" y="5637610"/>
            <a:ext cx="412008" cy="485803"/>
          </a:xfrm>
          <a:prstGeom prst="straightConnector1">
            <a:avLst/>
          </a:prstGeom>
          <a:ln w="38100">
            <a:solidFill>
              <a:srgbClr val="8784C7"/>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39E61E6F-2D35-CD69-BD25-5E8698E00852}"/>
              </a:ext>
            </a:extLst>
          </p:cNvPr>
          <p:cNvCxnSpPr>
            <a:cxnSpLocks/>
            <a:endCxn id="12" idx="6"/>
          </p:cNvCxnSpPr>
          <p:nvPr/>
        </p:nvCxnSpPr>
        <p:spPr>
          <a:xfrm flipH="1">
            <a:off x="3904229" y="6423842"/>
            <a:ext cx="675646" cy="0"/>
          </a:xfrm>
          <a:prstGeom prst="straightConnector1">
            <a:avLst/>
          </a:prstGeom>
          <a:ln w="38100">
            <a:solidFill>
              <a:srgbClr val="8784C7"/>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3E087BF5-F437-9C3B-F44B-EA7D1BC3840F}"/>
              </a:ext>
            </a:extLst>
          </p:cNvPr>
          <p:cNvCxnSpPr>
            <a:cxnSpLocks/>
          </p:cNvCxnSpPr>
          <p:nvPr/>
        </p:nvCxnSpPr>
        <p:spPr>
          <a:xfrm>
            <a:off x="5910943" y="5751511"/>
            <a:ext cx="0" cy="387711"/>
          </a:xfrm>
          <a:prstGeom prst="straightConnector1">
            <a:avLst/>
          </a:prstGeom>
          <a:ln w="38100">
            <a:solidFill>
              <a:srgbClr val="8784C7"/>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1C97277B-E94F-6DB3-BE34-FD3FB0695611}"/>
              </a:ext>
            </a:extLst>
          </p:cNvPr>
          <p:cNvCxnSpPr>
            <a:cxnSpLocks/>
          </p:cNvCxnSpPr>
          <p:nvPr/>
        </p:nvCxnSpPr>
        <p:spPr>
          <a:xfrm>
            <a:off x="8393563" y="5751511"/>
            <a:ext cx="282351" cy="371902"/>
          </a:xfrm>
          <a:prstGeom prst="straightConnector1">
            <a:avLst/>
          </a:prstGeom>
          <a:ln w="38100">
            <a:solidFill>
              <a:srgbClr val="8784C7"/>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CC656BE3-CE19-BFBF-F6CF-17A84B371735}"/>
              </a:ext>
            </a:extLst>
          </p:cNvPr>
          <p:cNvCxnSpPr>
            <a:cxnSpLocks/>
          </p:cNvCxnSpPr>
          <p:nvPr/>
        </p:nvCxnSpPr>
        <p:spPr>
          <a:xfrm>
            <a:off x="4899468" y="1680096"/>
            <a:ext cx="0" cy="199796"/>
          </a:xfrm>
          <a:prstGeom prst="straightConnector1">
            <a:avLst/>
          </a:prstGeom>
          <a:ln w="38100">
            <a:solidFill>
              <a:srgbClr val="8784C7"/>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925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7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7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p:bldP spid="15" grpId="0"/>
      <p:bldP spid="17" grpId="0"/>
      <p:bldP spid="18" grpId="0"/>
      <p:bldP spid="53"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C5A97-801F-4A02-EDA4-5CB3543274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88E8E1-98B1-8185-A054-1B5F3A555C17}"/>
              </a:ext>
            </a:extLst>
          </p:cNvPr>
          <p:cNvSpPr>
            <a:spLocks noGrp="1"/>
          </p:cNvSpPr>
          <p:nvPr>
            <p:ph type="title"/>
          </p:nvPr>
        </p:nvSpPr>
        <p:spPr/>
        <p:txBody>
          <a:bodyPr>
            <a:normAutofit/>
          </a:bodyPr>
          <a:lstStyle/>
          <a:p>
            <a:r>
              <a:rPr lang="en-GB" sz="4400" dirty="0"/>
              <a:t>Snake example</a:t>
            </a:r>
          </a:p>
        </p:txBody>
      </p:sp>
      <p:sp>
        <p:nvSpPr>
          <p:cNvPr id="3" name="Content Placeholder 2">
            <a:extLst>
              <a:ext uri="{FF2B5EF4-FFF2-40B4-BE49-F238E27FC236}">
                <a16:creationId xmlns:a16="http://schemas.microsoft.com/office/drawing/2014/main" id="{241D15B9-4C00-F183-551F-C46386A3CD10}"/>
              </a:ext>
            </a:extLst>
          </p:cNvPr>
          <p:cNvSpPr>
            <a:spLocks noGrp="1"/>
          </p:cNvSpPr>
          <p:nvPr>
            <p:ph idx="1"/>
          </p:nvPr>
        </p:nvSpPr>
        <p:spPr>
          <a:xfrm>
            <a:off x="677334" y="2117046"/>
            <a:ext cx="8596668" cy="3880773"/>
          </a:xfrm>
        </p:spPr>
        <p:txBody>
          <a:bodyPr>
            <a:normAutofit/>
          </a:bodyPr>
          <a:lstStyle/>
          <a:p>
            <a:r>
              <a:rPr lang="en-GB" sz="2400" dirty="0"/>
              <a:t>Researchers found 80 snakes</a:t>
            </a:r>
          </a:p>
          <a:p>
            <a:r>
              <a:rPr lang="en-GB" sz="2400" dirty="0"/>
              <a:t>Measured the length of each snake (cm)</a:t>
            </a:r>
          </a:p>
          <a:p>
            <a:r>
              <a:rPr lang="en-GB" sz="2400" dirty="0"/>
              <a:t>Recorded the species (all either ‘Copperhead’ or ‘Rattlesnake’.</a:t>
            </a:r>
          </a:p>
          <a:p>
            <a:endParaRPr lang="en-GB" sz="2400" dirty="0"/>
          </a:p>
          <a:p>
            <a:pPr marL="0" indent="0">
              <a:buNone/>
            </a:pPr>
            <a:r>
              <a:rPr lang="en-GB" sz="2400" dirty="0"/>
              <a:t>Research want to find out whether snake length is significantly different between these two species </a:t>
            </a:r>
          </a:p>
        </p:txBody>
      </p:sp>
      <p:pic>
        <p:nvPicPr>
          <p:cNvPr id="5" name="Picture 4">
            <a:extLst>
              <a:ext uri="{FF2B5EF4-FFF2-40B4-BE49-F238E27FC236}">
                <a16:creationId xmlns:a16="http://schemas.microsoft.com/office/drawing/2014/main" id="{14BB4648-56D4-038D-52DB-926EA3D2D111}"/>
              </a:ext>
            </a:extLst>
          </p:cNvPr>
          <p:cNvPicPr>
            <a:picLocks noChangeAspect="1"/>
          </p:cNvPicPr>
          <p:nvPr/>
        </p:nvPicPr>
        <p:blipFill>
          <a:blip r:embed="rId2"/>
          <a:srcRect r="22358"/>
          <a:stretch>
            <a:fillRect/>
          </a:stretch>
        </p:blipFill>
        <p:spPr>
          <a:xfrm>
            <a:off x="8664088" y="291641"/>
            <a:ext cx="2373086" cy="6274718"/>
          </a:xfrm>
          <a:prstGeom prst="rect">
            <a:avLst/>
          </a:prstGeom>
        </p:spPr>
      </p:pic>
      <p:pic>
        <p:nvPicPr>
          <p:cNvPr id="7" name="Graphic 6" descr="Snake outline">
            <a:extLst>
              <a:ext uri="{FF2B5EF4-FFF2-40B4-BE49-F238E27FC236}">
                <a16:creationId xmlns:a16="http://schemas.microsoft.com/office/drawing/2014/main" id="{81EAF584-AE21-1CA3-ED8C-1B9437E8AC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4386943" y="291641"/>
            <a:ext cx="1360714" cy="1360714"/>
          </a:xfrm>
          <a:prstGeom prst="rect">
            <a:avLst/>
          </a:prstGeom>
        </p:spPr>
      </p:pic>
    </p:spTree>
    <p:extLst>
      <p:ext uri="{BB962C8B-B14F-4D97-AF65-F5344CB8AC3E}">
        <p14:creationId xmlns:p14="http://schemas.microsoft.com/office/powerpoint/2010/main" val="3671067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7CC5A-4492-25E0-CA1B-ECF7299AC124}"/>
              </a:ext>
            </a:extLst>
          </p:cNvPr>
          <p:cNvSpPr>
            <a:spLocks noGrp="1"/>
          </p:cNvSpPr>
          <p:nvPr>
            <p:ph type="title"/>
          </p:nvPr>
        </p:nvSpPr>
        <p:spPr/>
        <p:txBody>
          <a:bodyPr/>
          <a:lstStyle/>
          <a:p>
            <a:r>
              <a:rPr lang="en-GB" dirty="0"/>
              <a:t>The Plan </a:t>
            </a:r>
            <a:r>
              <a:rPr lang="en-GB" dirty="0">
                <a:sym typeface="Wingdings" panose="05000000000000000000" pitchFamily="2" charset="2"/>
              </a:rPr>
              <a:t> </a:t>
            </a:r>
            <a:endParaRPr lang="en-GB" dirty="0"/>
          </a:p>
        </p:txBody>
      </p:sp>
      <p:graphicFrame>
        <p:nvGraphicFramePr>
          <p:cNvPr id="7" name="Content Placeholder 2">
            <a:extLst>
              <a:ext uri="{FF2B5EF4-FFF2-40B4-BE49-F238E27FC236}">
                <a16:creationId xmlns:a16="http://schemas.microsoft.com/office/drawing/2014/main" id="{D34D02AD-AB11-DD92-2697-E7A76DEF9480}"/>
              </a:ext>
            </a:extLst>
          </p:cNvPr>
          <p:cNvGraphicFramePr>
            <a:graphicFrameLocks noGrp="1"/>
          </p:cNvGraphicFramePr>
          <p:nvPr>
            <p:ph idx="1"/>
            <p:extLst>
              <p:ext uri="{D42A27DB-BD31-4B8C-83A1-F6EECF244321}">
                <p14:modId xmlns:p14="http://schemas.microsoft.com/office/powerpoint/2010/main" val="2490625132"/>
              </p:ext>
            </p:extLst>
          </p:nvPr>
        </p:nvGraphicFramePr>
        <p:xfrm>
          <a:off x="677334" y="2160589"/>
          <a:ext cx="8596668" cy="3880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30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BECCE206-DAC5-4D92-8DE4-D6FF69497A8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8ED882FC-79F8-455D-ACEB-063F8AF48ED4}"/>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1DEC7BA2-2CEF-4E67-88F1-441D78833CF9}"/>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F4C207BD-A78C-4770-BB8D-4CECB00D826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F2DA9CE0-C58A-4B9B-984F-245FF230D51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E7BD588F-5575-43C9-9C87-1C07D50A6C0F}"/>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E5DF3D7A-DEBB-4676-B2D1-CD58A7DBEC37}"/>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graphicEl>
                                              <a:dgm id="{76B18EEC-07DC-49D4-9759-75FD4D65C842}"/>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graphicEl>
                                              <a:dgm id="{D613770F-8151-4010-AB24-7401511C6997}"/>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graphicEl>
                                              <a:dgm id="{D5B8CF9C-276C-455B-9FBB-1C1A44957F35}"/>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graphicEl>
                                              <a:dgm id="{5044CF84-E538-412B-99ED-5E6B90ADD62B}"/>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graphicEl>
                                              <a:dgm id="{49C6D71D-D1B2-4035-A84F-C426C06336D6}"/>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graphicEl>
                                              <a:dgm id="{74EE5ADD-DF7A-4A9F-8EEE-C6046302A41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theme/theme1.xml><?xml version="1.0" encoding="utf-8"?>
<a:theme xmlns:a="http://schemas.openxmlformats.org/drawingml/2006/main" name="Facet">
  <a:themeElements>
    <a:clrScheme name="PURPLE">
      <a:dk1>
        <a:sysClr val="windowText" lastClr="000000"/>
      </a:dk1>
      <a:lt1>
        <a:sysClr val="window" lastClr="FFFFFF"/>
      </a:lt1>
      <a:dk2>
        <a:srgbClr val="373545"/>
      </a:dk2>
      <a:lt2>
        <a:srgbClr val="DCD8DC"/>
      </a:lt2>
      <a:accent1>
        <a:srgbClr val="8784C7"/>
      </a:accent1>
      <a:accent2>
        <a:srgbClr val="514DAA"/>
      </a:accent2>
      <a:accent3>
        <a:srgbClr val="5D739A"/>
      </a:accent3>
      <a:accent4>
        <a:srgbClr val="6997AF"/>
      </a:accent4>
      <a:accent5>
        <a:srgbClr val="84ACB6"/>
      </a:accent5>
      <a:accent6>
        <a:srgbClr val="6F8183"/>
      </a:accent6>
      <a:hlink>
        <a:srgbClr val="69A020"/>
      </a:hlink>
      <a:folHlink>
        <a:srgbClr val="8C8C8C"/>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55</TotalTime>
  <Words>1438</Words>
  <Application>Microsoft Office PowerPoint</Application>
  <PresentationFormat>Widescreen</PresentationFormat>
  <Paragraphs>316</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Trebuchet MS</vt:lpstr>
      <vt:lpstr>Wingdings</vt:lpstr>
      <vt:lpstr>Wingdings 3</vt:lpstr>
      <vt:lpstr>Facet</vt:lpstr>
      <vt:lpstr>AAB Data Analysis</vt:lpstr>
      <vt:lpstr>Last week</vt:lpstr>
      <vt:lpstr>Choosing an appropriate inferential stats. test</vt:lpstr>
      <vt:lpstr>PowerPoint Presentation</vt:lpstr>
      <vt:lpstr>Test normality using a Shapiro-wilk test in R</vt:lpstr>
      <vt:lpstr>Testing for equal variance</vt:lpstr>
      <vt:lpstr>Parametric or non-parametric?</vt:lpstr>
      <vt:lpstr>Snake example</vt:lpstr>
      <vt:lpstr>The Plan  </vt:lpstr>
      <vt:lpstr>So far, we have focused on running two-way comparison tests </vt:lpstr>
      <vt:lpstr>PowerPoint Presentation</vt:lpstr>
      <vt:lpstr>PowerPoint Presentation</vt:lpstr>
      <vt:lpstr>Multiple comparison tests</vt:lpstr>
      <vt:lpstr>PowerPoint Presentation</vt:lpstr>
      <vt:lpstr>After loading data in R</vt:lpstr>
      <vt:lpstr>PowerPoint Presentation</vt:lpstr>
      <vt:lpstr>Run a one-way ANOVA</vt:lpstr>
      <vt:lpstr>PowerPoint Presentation</vt:lpstr>
      <vt:lpstr>PowerPoint Presentation</vt:lpstr>
      <vt:lpstr>PowerPoint Presentation</vt:lpstr>
      <vt:lpstr>Post hoc test: Tukey test</vt:lpstr>
      <vt:lpstr>PowerPoint Presentation</vt:lpstr>
      <vt:lpstr>PowerPoint Presentation</vt:lpstr>
      <vt:lpstr>If our parametric assumptions had not been met: </vt:lpstr>
      <vt:lpstr>If our parametric assumptions had not been met: </vt:lpstr>
      <vt:lpstr>PowerPoint Presentation</vt:lpstr>
      <vt:lpstr>Let’s work through an example</vt:lpstr>
      <vt:lpstr>Bat data</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Ella Bartlett</dc:creator>
  <cp:lastModifiedBy>Ella Bartlett</cp:lastModifiedBy>
  <cp:revision>1</cp:revision>
  <dcterms:created xsi:type="dcterms:W3CDTF">2025-12-09T14:59:32Z</dcterms:created>
  <dcterms:modified xsi:type="dcterms:W3CDTF">2025-12-09T15:55:28Z</dcterms:modified>
</cp:coreProperties>
</file>