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337" r:id="rId5"/>
    <p:sldId id="368" r:id="rId6"/>
    <p:sldId id="371" r:id="rId7"/>
    <p:sldId id="409" r:id="rId8"/>
    <p:sldId id="375" r:id="rId9"/>
    <p:sldId id="410" r:id="rId10"/>
    <p:sldId id="411" r:id="rId11"/>
    <p:sldId id="404" r:id="rId12"/>
    <p:sldId id="284" r:id="rId13"/>
    <p:sldId id="259" r:id="rId14"/>
    <p:sldId id="412" r:id="rId15"/>
    <p:sldId id="413" r:id="rId16"/>
    <p:sldId id="418" r:id="rId17"/>
    <p:sldId id="420" r:id="rId18"/>
    <p:sldId id="415" r:id="rId19"/>
    <p:sldId id="416" r:id="rId20"/>
    <p:sldId id="417" r:id="rId21"/>
    <p:sldId id="414" r:id="rId22"/>
    <p:sldId id="419" r:id="rId23"/>
    <p:sldId id="421" r:id="rId24"/>
    <p:sldId id="422" r:id="rId25"/>
    <p:sldId id="423" r:id="rId26"/>
    <p:sldId id="270" r:id="rId27"/>
    <p:sldId id="288" r:id="rId28"/>
    <p:sldId id="425" r:id="rId29"/>
    <p:sldId id="426" r:id="rId30"/>
    <p:sldId id="427" r:id="rId31"/>
    <p:sldId id="429" r:id="rId32"/>
    <p:sldId id="431" r:id="rId33"/>
    <p:sldId id="432" r:id="rId34"/>
    <p:sldId id="433" r:id="rId35"/>
    <p:sldId id="436" r:id="rId36"/>
    <p:sldId id="437" r:id="rId37"/>
    <p:sldId id="440" r:id="rId38"/>
    <p:sldId id="441" r:id="rId39"/>
    <p:sldId id="442" r:id="rId40"/>
    <p:sldId id="439" r:id="rId41"/>
    <p:sldId id="443" r:id="rId42"/>
    <p:sldId id="44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84C7"/>
    <a:srgbClr val="FFFF79"/>
    <a:srgbClr val="FFB3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5731D-DDE3-4052-A1CC-1962102CCDBD}" v="50" dt="2025-12-02T15:58:01.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a Bartlett" userId="239dcd2cff2091b1" providerId="LiveId" clId="{0C6543A5-1374-46F3-8103-72E6D4EAB551}"/>
    <pc:docChg chg="custSel addSld delSld modSld">
      <pc:chgData name="Ella Bartlett" userId="239dcd2cff2091b1" providerId="LiveId" clId="{0C6543A5-1374-46F3-8103-72E6D4EAB551}" dt="2025-12-02T15:58:33.572" v="473" actId="20577"/>
      <pc:docMkLst>
        <pc:docMk/>
      </pc:docMkLst>
      <pc:sldChg chg="del">
        <pc:chgData name="Ella Bartlett" userId="239dcd2cff2091b1" providerId="LiveId" clId="{0C6543A5-1374-46F3-8103-72E6D4EAB551}" dt="2025-12-02T15:49:58.894" v="328" actId="47"/>
        <pc:sldMkLst>
          <pc:docMk/>
          <pc:sldMk cId="1975244877" sldId="260"/>
        </pc:sldMkLst>
      </pc:sldChg>
      <pc:sldChg chg="modSp mod">
        <pc:chgData name="Ella Bartlett" userId="239dcd2cff2091b1" providerId="LiveId" clId="{0C6543A5-1374-46F3-8103-72E6D4EAB551}" dt="2025-12-02T15:57:25.634" v="460" actId="20577"/>
        <pc:sldMkLst>
          <pc:docMk/>
          <pc:sldMk cId="1119672660" sldId="270"/>
        </pc:sldMkLst>
        <pc:spChg chg="mod">
          <ac:chgData name="Ella Bartlett" userId="239dcd2cff2091b1" providerId="LiveId" clId="{0C6543A5-1374-46F3-8103-72E6D4EAB551}" dt="2025-12-02T15:57:21.772" v="458" actId="20577"/>
          <ac:spMkLst>
            <pc:docMk/>
            <pc:sldMk cId="1119672660" sldId="270"/>
            <ac:spMk id="47" creationId="{986B843A-03AD-88F3-D760-64985B758543}"/>
          </ac:spMkLst>
        </pc:spChg>
        <pc:spChg chg="mod">
          <ac:chgData name="Ella Bartlett" userId="239dcd2cff2091b1" providerId="LiveId" clId="{0C6543A5-1374-46F3-8103-72E6D4EAB551}" dt="2025-12-02T15:57:23.779" v="459" actId="20577"/>
          <ac:spMkLst>
            <pc:docMk/>
            <pc:sldMk cId="1119672660" sldId="270"/>
            <ac:spMk id="61" creationId="{FA903875-F1A6-E18B-5EC6-1FF17A488948}"/>
          </ac:spMkLst>
        </pc:spChg>
        <pc:spChg chg="mod">
          <ac:chgData name="Ella Bartlett" userId="239dcd2cff2091b1" providerId="LiveId" clId="{0C6543A5-1374-46F3-8103-72E6D4EAB551}" dt="2025-12-02T15:57:25.634" v="460" actId="20577"/>
          <ac:spMkLst>
            <pc:docMk/>
            <pc:sldMk cId="1119672660" sldId="270"/>
            <ac:spMk id="70" creationId="{D7F6D39C-E6AB-EB0A-F1FA-5938C5DBD563}"/>
          </ac:spMkLst>
        </pc:spChg>
      </pc:sldChg>
      <pc:sldChg chg="modSp mod">
        <pc:chgData name="Ella Bartlett" userId="239dcd2cff2091b1" providerId="LiveId" clId="{0C6543A5-1374-46F3-8103-72E6D4EAB551}" dt="2025-12-02T15:52:10.567" v="331" actId="20577"/>
        <pc:sldMkLst>
          <pc:docMk/>
          <pc:sldMk cId="3532567993" sldId="412"/>
        </pc:sldMkLst>
        <pc:spChg chg="mod">
          <ac:chgData name="Ella Bartlett" userId="239dcd2cff2091b1" providerId="LiveId" clId="{0C6543A5-1374-46F3-8103-72E6D4EAB551}" dt="2025-12-02T15:52:10.567" v="331" actId="20577"/>
          <ac:spMkLst>
            <pc:docMk/>
            <pc:sldMk cId="3532567993" sldId="412"/>
            <ac:spMk id="3" creationId="{E061D061-EEA8-5227-E879-DE08B393BF9C}"/>
          </ac:spMkLst>
        </pc:spChg>
      </pc:sldChg>
      <pc:sldChg chg="modSp mod">
        <pc:chgData name="Ella Bartlett" userId="239dcd2cff2091b1" providerId="LiveId" clId="{0C6543A5-1374-46F3-8103-72E6D4EAB551}" dt="2025-12-02T15:55:29.354" v="410" actId="20577"/>
        <pc:sldMkLst>
          <pc:docMk/>
          <pc:sldMk cId="86669419" sldId="414"/>
        </pc:sldMkLst>
        <pc:graphicFrameChg chg="modGraphic">
          <ac:chgData name="Ella Bartlett" userId="239dcd2cff2091b1" providerId="LiveId" clId="{0C6543A5-1374-46F3-8103-72E6D4EAB551}" dt="2025-12-02T15:55:29.354" v="410" actId="20577"/>
          <ac:graphicFrameMkLst>
            <pc:docMk/>
            <pc:sldMk cId="86669419" sldId="414"/>
            <ac:graphicFrameMk id="4" creationId="{45A1607C-7E1A-48F6-B94D-8B9D2B5AA7AF}"/>
          </ac:graphicFrameMkLst>
        </pc:graphicFrameChg>
      </pc:sldChg>
      <pc:sldChg chg="modSp mod">
        <pc:chgData name="Ella Bartlett" userId="239dcd2cff2091b1" providerId="LiveId" clId="{0C6543A5-1374-46F3-8103-72E6D4EAB551}" dt="2025-12-02T15:50:10.327" v="330" actId="20577"/>
        <pc:sldMkLst>
          <pc:docMk/>
          <pc:sldMk cId="969700843" sldId="419"/>
        </pc:sldMkLst>
        <pc:spChg chg="mod">
          <ac:chgData name="Ella Bartlett" userId="239dcd2cff2091b1" providerId="LiveId" clId="{0C6543A5-1374-46F3-8103-72E6D4EAB551}" dt="2025-12-02T15:50:10.327" v="330" actId="20577"/>
          <ac:spMkLst>
            <pc:docMk/>
            <pc:sldMk cId="969700843" sldId="419"/>
            <ac:spMk id="2" creationId="{2D1A124A-4955-F8E3-22B4-94406FA50662}"/>
          </ac:spMkLst>
        </pc:spChg>
      </pc:sldChg>
      <pc:sldChg chg="modSp mod">
        <pc:chgData name="Ella Bartlett" userId="239dcd2cff2091b1" providerId="LiveId" clId="{0C6543A5-1374-46F3-8103-72E6D4EAB551}" dt="2025-12-02T15:56:57.805" v="455" actId="1076"/>
        <pc:sldMkLst>
          <pc:docMk/>
          <pc:sldMk cId="3891661467" sldId="421"/>
        </pc:sldMkLst>
        <pc:spChg chg="mod">
          <ac:chgData name="Ella Bartlett" userId="239dcd2cff2091b1" providerId="LiveId" clId="{0C6543A5-1374-46F3-8103-72E6D4EAB551}" dt="2025-12-02T15:56:31.451" v="425" actId="1076"/>
          <ac:spMkLst>
            <pc:docMk/>
            <pc:sldMk cId="3891661467" sldId="421"/>
            <ac:spMk id="7" creationId="{357980BC-DB92-DAA2-97E5-9D8B8DBBE9AF}"/>
          </ac:spMkLst>
        </pc:spChg>
        <pc:spChg chg="mod">
          <ac:chgData name="Ella Bartlett" userId="239dcd2cff2091b1" providerId="LiveId" clId="{0C6543A5-1374-46F3-8103-72E6D4EAB551}" dt="2025-12-02T15:56:57.805" v="455" actId="1076"/>
          <ac:spMkLst>
            <pc:docMk/>
            <pc:sldMk cId="3891661467" sldId="421"/>
            <ac:spMk id="11" creationId="{B2DD7D67-5E65-55A3-C8DB-E43469E667C1}"/>
          </ac:spMkLst>
        </pc:spChg>
      </pc:sldChg>
      <pc:sldChg chg="modAnim">
        <pc:chgData name="Ella Bartlett" userId="239dcd2cff2091b1" providerId="LiveId" clId="{0C6543A5-1374-46F3-8103-72E6D4EAB551}" dt="2025-12-02T15:58:01.508" v="461"/>
        <pc:sldMkLst>
          <pc:docMk/>
          <pc:sldMk cId="1675325723" sldId="426"/>
        </pc:sldMkLst>
      </pc:sldChg>
      <pc:sldChg chg="modSp mod">
        <pc:chgData name="Ella Bartlett" userId="239dcd2cff2091b1" providerId="LiveId" clId="{0C6543A5-1374-46F3-8103-72E6D4EAB551}" dt="2025-12-02T15:58:33.572" v="473" actId="20577"/>
        <pc:sldMkLst>
          <pc:docMk/>
          <pc:sldMk cId="2633772210" sldId="429"/>
        </pc:sldMkLst>
        <pc:graphicFrameChg chg="modGraphic">
          <ac:chgData name="Ella Bartlett" userId="239dcd2cff2091b1" providerId="LiveId" clId="{0C6543A5-1374-46F3-8103-72E6D4EAB551}" dt="2025-12-02T15:58:33.572" v="473" actId="20577"/>
          <ac:graphicFrameMkLst>
            <pc:docMk/>
            <pc:sldMk cId="2633772210" sldId="429"/>
            <ac:graphicFrameMk id="5" creationId="{7B26E6A3-CD34-DD98-2A8C-B7334675BDE8}"/>
          </ac:graphicFrameMkLst>
        </pc:graphicFrameChg>
      </pc:sldChg>
      <pc:sldChg chg="modSp mod">
        <pc:chgData name="Ella Bartlett" userId="239dcd2cff2091b1" providerId="LiveId" clId="{0C6543A5-1374-46F3-8103-72E6D4EAB551}" dt="2025-12-02T15:31:20.508" v="4" actId="1076"/>
        <pc:sldMkLst>
          <pc:docMk/>
          <pc:sldMk cId="1171216274" sldId="439"/>
        </pc:sldMkLst>
        <pc:graphicFrameChg chg="mod modGraphic">
          <ac:chgData name="Ella Bartlett" userId="239dcd2cff2091b1" providerId="LiveId" clId="{0C6543A5-1374-46F3-8103-72E6D4EAB551}" dt="2025-12-02T15:31:20.508" v="4" actId="1076"/>
          <ac:graphicFrameMkLst>
            <pc:docMk/>
            <pc:sldMk cId="1171216274" sldId="439"/>
            <ac:graphicFrameMk id="4" creationId="{FFEFC230-A131-BC74-C58F-DC620520DD67}"/>
          </ac:graphicFrameMkLst>
        </pc:graphicFrameChg>
        <pc:picChg chg="mod">
          <ac:chgData name="Ella Bartlett" userId="239dcd2cff2091b1" providerId="LiveId" clId="{0C6543A5-1374-46F3-8103-72E6D4EAB551}" dt="2025-12-02T15:31:09.145" v="1" actId="14100"/>
          <ac:picMkLst>
            <pc:docMk/>
            <pc:sldMk cId="1171216274" sldId="439"/>
            <ac:picMk id="6" creationId="{17EF9D02-B30A-4A3B-7203-3521C9159209}"/>
          </ac:picMkLst>
        </pc:picChg>
      </pc:sldChg>
      <pc:sldChg chg="addSp delSp modSp new mod modTransition">
        <pc:chgData name="Ella Bartlett" userId="239dcd2cff2091b1" providerId="LiveId" clId="{0C6543A5-1374-46F3-8103-72E6D4EAB551}" dt="2025-12-02T15:32:53.685" v="19" actId="14100"/>
        <pc:sldMkLst>
          <pc:docMk/>
          <pc:sldMk cId="537625238" sldId="443"/>
        </pc:sldMkLst>
        <pc:spChg chg="del">
          <ac:chgData name="Ella Bartlett" userId="239dcd2cff2091b1" providerId="LiveId" clId="{0C6543A5-1374-46F3-8103-72E6D4EAB551}" dt="2025-12-02T15:32:10.165" v="11" actId="478"/>
          <ac:spMkLst>
            <pc:docMk/>
            <pc:sldMk cId="537625238" sldId="443"/>
            <ac:spMk id="2" creationId="{116ECA65-4CB4-D483-EA6A-8CB799A3DEB6}"/>
          </ac:spMkLst>
        </pc:spChg>
        <pc:spChg chg="del">
          <ac:chgData name="Ella Bartlett" userId="239dcd2cff2091b1" providerId="LiveId" clId="{0C6543A5-1374-46F3-8103-72E6D4EAB551}" dt="2025-12-02T15:32:09.337" v="10" actId="478"/>
          <ac:spMkLst>
            <pc:docMk/>
            <pc:sldMk cId="537625238" sldId="443"/>
            <ac:spMk id="3" creationId="{7670BC75-77E6-5D3C-E37B-98DD2ACA007B}"/>
          </ac:spMkLst>
        </pc:spChg>
        <pc:spChg chg="add mod">
          <ac:chgData name="Ella Bartlett" userId="239dcd2cff2091b1" providerId="LiveId" clId="{0C6543A5-1374-46F3-8103-72E6D4EAB551}" dt="2025-12-02T15:32:53.685" v="19" actId="14100"/>
          <ac:spMkLst>
            <pc:docMk/>
            <pc:sldMk cId="537625238" sldId="443"/>
            <ac:spMk id="6" creationId="{4441C816-58A1-E3A2-E8D7-D43289A47021}"/>
          </ac:spMkLst>
        </pc:spChg>
        <pc:picChg chg="add mod">
          <ac:chgData name="Ella Bartlett" userId="239dcd2cff2091b1" providerId="LiveId" clId="{0C6543A5-1374-46F3-8103-72E6D4EAB551}" dt="2025-12-02T15:32:05.431" v="9" actId="1076"/>
          <ac:picMkLst>
            <pc:docMk/>
            <pc:sldMk cId="537625238" sldId="443"/>
            <ac:picMk id="4" creationId="{15A10811-7EE5-7E13-3D03-B736CACC77CC}"/>
          </ac:picMkLst>
        </pc:picChg>
        <pc:picChg chg="add mod">
          <ac:chgData name="Ella Bartlett" userId="239dcd2cff2091b1" providerId="LiveId" clId="{0C6543A5-1374-46F3-8103-72E6D4EAB551}" dt="2025-12-02T15:32:26.183" v="15" actId="14100"/>
          <ac:picMkLst>
            <pc:docMk/>
            <pc:sldMk cId="537625238" sldId="443"/>
            <ac:picMk id="5" creationId="{BE045CE3-B6D5-C53F-6633-81A94DB2815D}"/>
          </ac:picMkLst>
        </pc:picChg>
      </pc:sldChg>
      <pc:sldChg chg="addSp delSp modSp new mod setBg modAnim">
        <pc:chgData name="Ella Bartlett" userId="239dcd2cff2091b1" providerId="LiveId" clId="{0C6543A5-1374-46F3-8103-72E6D4EAB551}" dt="2025-12-02T15:49:53.936" v="327"/>
        <pc:sldMkLst>
          <pc:docMk/>
          <pc:sldMk cId="3671513093" sldId="444"/>
        </pc:sldMkLst>
        <pc:spChg chg="mod">
          <ac:chgData name="Ella Bartlett" userId="239dcd2cff2091b1" providerId="LiveId" clId="{0C6543A5-1374-46F3-8103-72E6D4EAB551}" dt="2025-12-02T15:46:14.350" v="94" actId="26606"/>
          <ac:spMkLst>
            <pc:docMk/>
            <pc:sldMk cId="3671513093" sldId="444"/>
            <ac:spMk id="2" creationId="{AE256D0B-0A5E-BD18-E8AE-F3E7E6173AA4}"/>
          </ac:spMkLst>
        </pc:spChg>
        <pc:spChg chg="del mod">
          <ac:chgData name="Ella Bartlett" userId="239dcd2cff2091b1" providerId="LiveId" clId="{0C6543A5-1374-46F3-8103-72E6D4EAB551}" dt="2025-12-02T15:46:14.350" v="94" actId="26606"/>
          <ac:spMkLst>
            <pc:docMk/>
            <pc:sldMk cId="3671513093" sldId="444"/>
            <ac:spMk id="3" creationId="{50415B61-AFF0-68D3-460B-14049A1DD368}"/>
          </ac:spMkLst>
        </pc:spChg>
        <pc:spChg chg="add mod">
          <ac:chgData name="Ella Bartlett" userId="239dcd2cff2091b1" providerId="LiveId" clId="{0C6543A5-1374-46F3-8103-72E6D4EAB551}" dt="2025-12-02T15:49:45.617" v="326" actId="14100"/>
          <ac:spMkLst>
            <pc:docMk/>
            <pc:sldMk cId="3671513093" sldId="444"/>
            <ac:spMk id="4" creationId="{B08C1EF7-6F14-2F7C-25A0-7941BCFF61AE}"/>
          </ac:spMkLst>
        </pc:spChg>
        <pc:spChg chg="add">
          <ac:chgData name="Ella Bartlett" userId="239dcd2cff2091b1" providerId="LiveId" clId="{0C6543A5-1374-46F3-8103-72E6D4EAB551}" dt="2025-12-02T15:46:14.350" v="94" actId="26606"/>
          <ac:spMkLst>
            <pc:docMk/>
            <pc:sldMk cId="3671513093" sldId="444"/>
            <ac:spMk id="9" creationId="{655AE6B0-AC9E-4167-806F-E9DB135FC46B}"/>
          </ac:spMkLst>
        </pc:spChg>
        <pc:spChg chg="add">
          <ac:chgData name="Ella Bartlett" userId="239dcd2cff2091b1" providerId="LiveId" clId="{0C6543A5-1374-46F3-8103-72E6D4EAB551}" dt="2025-12-02T15:46:14.350" v="94" actId="26606"/>
          <ac:spMkLst>
            <pc:docMk/>
            <pc:sldMk cId="3671513093" sldId="444"/>
            <ac:spMk id="22" creationId="{87BD1F4E-A66D-4C06-86DA-8D56CA7A3B41}"/>
          </ac:spMkLst>
        </pc:spChg>
        <pc:grpChg chg="add">
          <ac:chgData name="Ella Bartlett" userId="239dcd2cff2091b1" providerId="LiveId" clId="{0C6543A5-1374-46F3-8103-72E6D4EAB551}" dt="2025-12-02T15:46:14.350" v="94" actId="26606"/>
          <ac:grpSpMkLst>
            <pc:docMk/>
            <pc:sldMk cId="3671513093" sldId="444"/>
            <ac:grpSpMk id="11" creationId="{3523416A-383B-4FDC-B4C9-D8EDDFE9C043}"/>
          </ac:grpSpMkLst>
        </pc:grpChg>
        <pc:graphicFrameChg chg="add">
          <ac:chgData name="Ella Bartlett" userId="239dcd2cff2091b1" providerId="LiveId" clId="{0C6543A5-1374-46F3-8103-72E6D4EAB551}" dt="2025-12-02T15:46:14.350" v="94" actId="26606"/>
          <ac:graphicFrameMkLst>
            <pc:docMk/>
            <pc:sldMk cId="3671513093" sldId="444"/>
            <ac:graphicFrameMk id="5" creationId="{32FC270D-DBC0-54AE-D2A4-F7EF3ACB917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Sheet1!$B$3</c:f>
              <c:strCache>
                <c:ptCount val="1"/>
                <c:pt idx="0">
                  <c:v>Mean grass growth (cm/week)</c:v>
                </c:pt>
              </c:strCache>
            </c:strRef>
          </c:tx>
          <c:spPr>
            <a:solidFill>
              <a:schemeClr val="accent3"/>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2-E851-4DC1-A732-D0045C387C32}"/>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1-E851-4DC1-A732-D0045C387C32}"/>
              </c:ext>
            </c:extLst>
          </c:dPt>
          <c:errBars>
            <c:errBarType val="both"/>
            <c:errValType val="cust"/>
            <c:noEndCap val="0"/>
            <c:plus>
              <c:numRef>
                <c:f>Sheet1!$C$4:$D$4</c:f>
                <c:numCache>
                  <c:formatCode>General</c:formatCode>
                  <c:ptCount val="2"/>
                  <c:pt idx="0">
                    <c:v>0.24</c:v>
                  </c:pt>
                  <c:pt idx="1">
                    <c:v>0.08</c:v>
                  </c:pt>
                </c:numCache>
              </c:numRef>
            </c:plus>
            <c:minus>
              <c:numRef>
                <c:f>Sheet1!$C$4:$D$4</c:f>
                <c:numCache>
                  <c:formatCode>General</c:formatCode>
                  <c:ptCount val="2"/>
                  <c:pt idx="0">
                    <c:v>0.24</c:v>
                  </c:pt>
                  <c:pt idx="1">
                    <c:v>0.08</c:v>
                  </c:pt>
                </c:numCache>
              </c:numRef>
            </c:minus>
            <c:spPr>
              <a:noFill/>
              <a:ln w="9525" cap="flat" cmpd="sng" algn="ctr">
                <a:solidFill>
                  <a:schemeClr val="tx1">
                    <a:lumMod val="65000"/>
                    <a:lumOff val="35000"/>
                  </a:schemeClr>
                </a:solidFill>
                <a:round/>
              </a:ln>
              <a:effectLst/>
            </c:spPr>
          </c:errBars>
          <c:cat>
            <c:strRef>
              <c:f>Sheet1!$C$2:$D$2</c:f>
              <c:strCache>
                <c:ptCount val="2"/>
                <c:pt idx="0">
                  <c:v>Fertiliser</c:v>
                </c:pt>
                <c:pt idx="1">
                  <c:v>No fertiliser</c:v>
                </c:pt>
              </c:strCache>
            </c:strRef>
          </c:cat>
          <c:val>
            <c:numRef>
              <c:f>Sheet1!$C$3:$D$3</c:f>
              <c:numCache>
                <c:formatCode>General</c:formatCode>
                <c:ptCount val="2"/>
                <c:pt idx="0">
                  <c:v>1.27</c:v>
                </c:pt>
                <c:pt idx="1">
                  <c:v>0.64</c:v>
                </c:pt>
              </c:numCache>
            </c:numRef>
          </c:val>
          <c:extLst>
            <c:ext xmlns:c16="http://schemas.microsoft.com/office/drawing/2014/chart" uri="{C3380CC4-5D6E-409C-BE32-E72D297353CC}">
              <c16:uniqueId val="{00000000-E851-4DC1-A732-D0045C387C32}"/>
            </c:ext>
          </c:extLst>
        </c:ser>
        <c:dLbls>
          <c:showLegendKey val="0"/>
          <c:showVal val="0"/>
          <c:showCatName val="0"/>
          <c:showSerName val="0"/>
          <c:showPercent val="0"/>
          <c:showBubbleSize val="0"/>
        </c:dLbls>
        <c:gapWidth val="219"/>
        <c:overlap val="-27"/>
        <c:axId val="1932099455"/>
        <c:axId val="1932102335"/>
      </c:barChart>
      <c:catAx>
        <c:axId val="193209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32102335"/>
        <c:crosses val="autoZero"/>
        <c:auto val="1"/>
        <c:lblAlgn val="ctr"/>
        <c:lblOffset val="100"/>
        <c:noMultiLvlLbl val="0"/>
      </c:catAx>
      <c:valAx>
        <c:axId val="1932102335"/>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GB"/>
                  <a:t>Mean Grass Growth (cm/week)</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320994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Sheet1!$B$3</c:f>
              <c:strCache>
                <c:ptCount val="1"/>
                <c:pt idx="0">
                  <c:v>Mean grass growth (cm/week)</c:v>
                </c:pt>
              </c:strCache>
            </c:strRef>
          </c:tx>
          <c:spPr>
            <a:solidFill>
              <a:schemeClr val="accent3"/>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DC4-4A32-904F-4BEE32BCB8BF}"/>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2DC4-4A32-904F-4BEE32BCB8BF}"/>
              </c:ext>
            </c:extLst>
          </c:dPt>
          <c:errBars>
            <c:errBarType val="both"/>
            <c:errValType val="cust"/>
            <c:noEndCap val="0"/>
            <c:plus>
              <c:numRef>
                <c:f>Sheet1!$C$4:$D$4</c:f>
                <c:numCache>
                  <c:formatCode>General</c:formatCode>
                  <c:ptCount val="2"/>
                  <c:pt idx="0">
                    <c:v>0.24</c:v>
                  </c:pt>
                  <c:pt idx="1">
                    <c:v>0.08</c:v>
                  </c:pt>
                </c:numCache>
              </c:numRef>
            </c:plus>
            <c:minus>
              <c:numRef>
                <c:f>Sheet1!$C$4:$D$4</c:f>
                <c:numCache>
                  <c:formatCode>General</c:formatCode>
                  <c:ptCount val="2"/>
                  <c:pt idx="0">
                    <c:v>0.24</c:v>
                  </c:pt>
                  <c:pt idx="1">
                    <c:v>0.08</c:v>
                  </c:pt>
                </c:numCache>
              </c:numRef>
            </c:minus>
            <c:spPr>
              <a:noFill/>
              <a:ln w="9525" cap="flat" cmpd="sng" algn="ctr">
                <a:solidFill>
                  <a:schemeClr val="tx1">
                    <a:lumMod val="65000"/>
                    <a:lumOff val="35000"/>
                  </a:schemeClr>
                </a:solidFill>
                <a:round/>
              </a:ln>
              <a:effectLst/>
            </c:spPr>
          </c:errBars>
          <c:cat>
            <c:strRef>
              <c:f>Sheet1!$C$2:$D$2</c:f>
              <c:strCache>
                <c:ptCount val="2"/>
                <c:pt idx="0">
                  <c:v>Fertiliser</c:v>
                </c:pt>
                <c:pt idx="1">
                  <c:v>No fertiliser</c:v>
                </c:pt>
              </c:strCache>
            </c:strRef>
          </c:cat>
          <c:val>
            <c:numRef>
              <c:f>Sheet1!$C$3:$D$3</c:f>
              <c:numCache>
                <c:formatCode>General</c:formatCode>
                <c:ptCount val="2"/>
                <c:pt idx="0">
                  <c:v>1.27</c:v>
                </c:pt>
                <c:pt idx="1">
                  <c:v>0.64</c:v>
                </c:pt>
              </c:numCache>
            </c:numRef>
          </c:val>
          <c:extLst>
            <c:ext xmlns:c16="http://schemas.microsoft.com/office/drawing/2014/chart" uri="{C3380CC4-5D6E-409C-BE32-E72D297353CC}">
              <c16:uniqueId val="{00000004-2DC4-4A32-904F-4BEE32BCB8BF}"/>
            </c:ext>
          </c:extLst>
        </c:ser>
        <c:dLbls>
          <c:showLegendKey val="0"/>
          <c:showVal val="0"/>
          <c:showCatName val="0"/>
          <c:showSerName val="0"/>
          <c:showPercent val="0"/>
          <c:showBubbleSize val="0"/>
        </c:dLbls>
        <c:gapWidth val="219"/>
        <c:overlap val="-27"/>
        <c:axId val="1932099455"/>
        <c:axId val="1932102335"/>
      </c:barChart>
      <c:catAx>
        <c:axId val="1932099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32102335"/>
        <c:crosses val="autoZero"/>
        <c:auto val="1"/>
        <c:lblAlgn val="ctr"/>
        <c:lblOffset val="100"/>
        <c:noMultiLvlLbl val="0"/>
      </c:catAx>
      <c:valAx>
        <c:axId val="1932102335"/>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a:t>Mean Grass Growth (cm/week)</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320994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FE57F-F9EE-4E43-B48B-B8E272719E0C}"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88EA97F7-C945-43AB-9CC5-AFA91CDEDC9B}">
      <dgm:prSet/>
      <dgm:spPr/>
      <dgm:t>
        <a:bodyPr/>
        <a:lstStyle/>
        <a:p>
          <a:pPr>
            <a:defRPr b="1"/>
          </a:pPr>
          <a:r>
            <a:rPr lang="en-US"/>
            <a:t>2 Dec.</a:t>
          </a:r>
        </a:p>
      </dgm:t>
    </dgm:pt>
    <dgm:pt modelId="{28108C84-C5B8-47DA-915C-0E2973CDB8A9}" type="parTrans" cxnId="{38BF3657-AE29-4212-BE82-77CD172DAB31}">
      <dgm:prSet/>
      <dgm:spPr/>
      <dgm:t>
        <a:bodyPr/>
        <a:lstStyle/>
        <a:p>
          <a:endParaRPr lang="en-US"/>
        </a:p>
      </dgm:t>
    </dgm:pt>
    <dgm:pt modelId="{C1CEB1A8-140A-4426-9C49-9EC1E7B1D063}" type="sibTrans" cxnId="{38BF3657-AE29-4212-BE82-77CD172DAB31}">
      <dgm:prSet/>
      <dgm:spPr/>
      <dgm:t>
        <a:bodyPr/>
        <a:lstStyle/>
        <a:p>
          <a:endParaRPr lang="en-US"/>
        </a:p>
      </dgm:t>
    </dgm:pt>
    <dgm:pt modelId="{A0633B35-BED5-4953-8B59-6BC67FFD5A37}">
      <dgm:prSet/>
      <dgm:spPr/>
      <dgm:t>
        <a:bodyPr/>
        <a:lstStyle/>
        <a:p>
          <a:r>
            <a:rPr lang="en-US" dirty="0"/>
            <a:t>Week 1: Choosing a test, R Studio Refresh, Two-Way Comparisons</a:t>
          </a:r>
        </a:p>
      </dgm:t>
    </dgm:pt>
    <dgm:pt modelId="{D5EBD43A-DA3E-4B2A-830E-C511BCBCD7F6}" type="parTrans" cxnId="{FE7BF415-7FA8-463E-AD68-5029A9AA1816}">
      <dgm:prSet/>
      <dgm:spPr/>
      <dgm:t>
        <a:bodyPr/>
        <a:lstStyle/>
        <a:p>
          <a:endParaRPr lang="en-US"/>
        </a:p>
      </dgm:t>
    </dgm:pt>
    <dgm:pt modelId="{EA9B61D2-4CFA-48F1-B90D-EF7C5B43198F}" type="sibTrans" cxnId="{FE7BF415-7FA8-463E-AD68-5029A9AA1816}">
      <dgm:prSet/>
      <dgm:spPr/>
      <dgm:t>
        <a:bodyPr/>
        <a:lstStyle/>
        <a:p>
          <a:endParaRPr lang="en-US"/>
        </a:p>
      </dgm:t>
    </dgm:pt>
    <dgm:pt modelId="{33BBC82D-3D4A-4F1D-B441-98B80ED5EF4B}">
      <dgm:prSet/>
      <dgm:spPr/>
      <dgm:t>
        <a:bodyPr/>
        <a:lstStyle/>
        <a:p>
          <a:pPr>
            <a:defRPr b="1"/>
          </a:pPr>
          <a:r>
            <a:rPr lang="en-US"/>
            <a:t>9 Dec.</a:t>
          </a:r>
        </a:p>
      </dgm:t>
    </dgm:pt>
    <dgm:pt modelId="{381150AD-893B-4745-961C-9F80E4662636}" type="parTrans" cxnId="{41F15010-A65A-4BC1-9E7E-949567AD7933}">
      <dgm:prSet/>
      <dgm:spPr/>
      <dgm:t>
        <a:bodyPr/>
        <a:lstStyle/>
        <a:p>
          <a:endParaRPr lang="en-US"/>
        </a:p>
      </dgm:t>
    </dgm:pt>
    <dgm:pt modelId="{D3ACBF92-39A0-4DDE-B989-1D09CA35FC3D}" type="sibTrans" cxnId="{41F15010-A65A-4BC1-9E7E-949567AD7933}">
      <dgm:prSet/>
      <dgm:spPr/>
      <dgm:t>
        <a:bodyPr/>
        <a:lstStyle/>
        <a:p>
          <a:endParaRPr lang="en-US"/>
        </a:p>
      </dgm:t>
    </dgm:pt>
    <dgm:pt modelId="{26789B95-A566-4957-AF0B-F949FAB5FD5E}">
      <dgm:prSet/>
      <dgm:spPr/>
      <dgm:t>
        <a:bodyPr/>
        <a:lstStyle/>
        <a:p>
          <a:r>
            <a:rPr lang="en-US" dirty="0"/>
            <a:t>Week 2: Multiple comparisons and post-hoc tests</a:t>
          </a:r>
        </a:p>
      </dgm:t>
    </dgm:pt>
    <dgm:pt modelId="{7A7E762B-F0A3-4B84-A0BC-5C6E72F5451C}" type="parTrans" cxnId="{8614BFA1-CE3B-419D-B79A-8A1AD5693EAC}">
      <dgm:prSet/>
      <dgm:spPr/>
      <dgm:t>
        <a:bodyPr/>
        <a:lstStyle/>
        <a:p>
          <a:endParaRPr lang="en-US"/>
        </a:p>
      </dgm:t>
    </dgm:pt>
    <dgm:pt modelId="{512EEE42-A56F-4ADD-AC8A-9F37DE1B8B0E}" type="sibTrans" cxnId="{8614BFA1-CE3B-419D-B79A-8A1AD5693EAC}">
      <dgm:prSet/>
      <dgm:spPr/>
      <dgm:t>
        <a:bodyPr/>
        <a:lstStyle/>
        <a:p>
          <a:endParaRPr lang="en-US"/>
        </a:p>
      </dgm:t>
    </dgm:pt>
    <dgm:pt modelId="{B37FE832-FC82-45F4-98A2-4DAC7726FF73}">
      <dgm:prSet/>
      <dgm:spPr/>
      <dgm:t>
        <a:bodyPr/>
        <a:lstStyle/>
        <a:p>
          <a:pPr>
            <a:defRPr b="1"/>
          </a:pPr>
          <a:r>
            <a:rPr lang="en-US"/>
            <a:t>16 Dec.</a:t>
          </a:r>
        </a:p>
      </dgm:t>
    </dgm:pt>
    <dgm:pt modelId="{CC3031E9-6F33-4442-AD88-F33CED8C6B0E}" type="parTrans" cxnId="{F32BF1A0-4CE9-4F8A-9242-0D16D4F1F1B3}">
      <dgm:prSet/>
      <dgm:spPr/>
      <dgm:t>
        <a:bodyPr/>
        <a:lstStyle/>
        <a:p>
          <a:endParaRPr lang="en-US"/>
        </a:p>
      </dgm:t>
    </dgm:pt>
    <dgm:pt modelId="{412532E5-AE57-4672-B857-77AB59F2FD83}" type="sibTrans" cxnId="{F32BF1A0-4CE9-4F8A-9242-0D16D4F1F1B3}">
      <dgm:prSet/>
      <dgm:spPr/>
      <dgm:t>
        <a:bodyPr/>
        <a:lstStyle/>
        <a:p>
          <a:endParaRPr lang="en-US"/>
        </a:p>
      </dgm:t>
    </dgm:pt>
    <dgm:pt modelId="{5EB68BBD-448C-4192-BF84-FFBEA13E189F}">
      <dgm:prSet/>
      <dgm:spPr/>
      <dgm:t>
        <a:bodyPr/>
        <a:lstStyle/>
        <a:p>
          <a:r>
            <a:rPr lang="en-US" dirty="0"/>
            <a:t>Week 3: Correlation and Regression analysis</a:t>
          </a:r>
        </a:p>
      </dgm:t>
    </dgm:pt>
    <dgm:pt modelId="{9DE7DF1B-4C6E-44B4-8C47-7EDFDE2D61FB}" type="parTrans" cxnId="{34D4E395-41A3-4766-98CE-6E0FE41C6FDD}">
      <dgm:prSet/>
      <dgm:spPr/>
      <dgm:t>
        <a:bodyPr/>
        <a:lstStyle/>
        <a:p>
          <a:endParaRPr lang="en-US"/>
        </a:p>
      </dgm:t>
    </dgm:pt>
    <dgm:pt modelId="{0A3B875F-455C-49BA-832E-F4E67AF12D8A}" type="sibTrans" cxnId="{34D4E395-41A3-4766-98CE-6E0FE41C6FDD}">
      <dgm:prSet/>
      <dgm:spPr/>
      <dgm:t>
        <a:bodyPr/>
        <a:lstStyle/>
        <a:p>
          <a:endParaRPr lang="en-US"/>
        </a:p>
      </dgm:t>
    </dgm:pt>
    <dgm:pt modelId="{8D1995B8-EF69-422B-8DBD-603866562DD2}" type="pres">
      <dgm:prSet presAssocID="{6B6FE57F-F9EE-4E43-B48B-B8E272719E0C}" presName="root" presStyleCnt="0">
        <dgm:presLayoutVars>
          <dgm:chMax/>
          <dgm:chPref/>
          <dgm:animLvl val="lvl"/>
        </dgm:presLayoutVars>
      </dgm:prSet>
      <dgm:spPr/>
    </dgm:pt>
    <dgm:pt modelId="{BECCE206-DAC5-4D92-8DE4-D6FF69497A81}" type="pres">
      <dgm:prSet presAssocID="{6B6FE57F-F9EE-4E43-B48B-B8E272719E0C}" presName="divider" presStyleLbl="node1" presStyleIdx="0" presStyleCnt="1"/>
      <dgm:spPr/>
    </dgm:pt>
    <dgm:pt modelId="{737306BD-97C0-4E03-8B18-80770C5260F8}" type="pres">
      <dgm:prSet presAssocID="{6B6FE57F-F9EE-4E43-B48B-B8E272719E0C}" presName="nodes" presStyleCnt="0">
        <dgm:presLayoutVars>
          <dgm:chMax/>
          <dgm:chPref/>
          <dgm:animLvl val="lvl"/>
        </dgm:presLayoutVars>
      </dgm:prSet>
      <dgm:spPr/>
    </dgm:pt>
    <dgm:pt modelId="{D36D52C7-8E50-47C4-843D-95C21AFB9434}" type="pres">
      <dgm:prSet presAssocID="{88EA97F7-C945-43AB-9CC5-AFA91CDEDC9B}" presName="composite" presStyleCnt="0"/>
      <dgm:spPr/>
    </dgm:pt>
    <dgm:pt modelId="{F4C207BD-A78C-4770-BB8D-4CECB00D8268}" type="pres">
      <dgm:prSet presAssocID="{88EA97F7-C945-43AB-9CC5-AFA91CDEDC9B}" presName="L1TextContainer" presStyleLbl="revTx" presStyleIdx="0" presStyleCnt="3">
        <dgm:presLayoutVars>
          <dgm:chMax val="1"/>
          <dgm:chPref val="1"/>
          <dgm:bulletEnabled val="1"/>
        </dgm:presLayoutVars>
      </dgm:prSet>
      <dgm:spPr/>
    </dgm:pt>
    <dgm:pt modelId="{0C0814F5-3083-40EE-AA3C-81FCF3156B0B}" type="pres">
      <dgm:prSet presAssocID="{88EA97F7-C945-43AB-9CC5-AFA91CDEDC9B}" presName="L2TextContainerWrapper" presStyleCnt="0">
        <dgm:presLayoutVars>
          <dgm:chMax val="0"/>
          <dgm:chPref val="0"/>
          <dgm:bulletEnabled val="1"/>
        </dgm:presLayoutVars>
      </dgm:prSet>
      <dgm:spPr/>
    </dgm:pt>
    <dgm:pt modelId="{F2DA9CE0-C58A-4B9B-984F-245FF230D517}" type="pres">
      <dgm:prSet presAssocID="{88EA97F7-C945-43AB-9CC5-AFA91CDEDC9B}" presName="L2TextContainer" presStyleLbl="bgAccFollowNode1" presStyleIdx="0" presStyleCnt="3"/>
      <dgm:spPr/>
    </dgm:pt>
    <dgm:pt modelId="{532D6E46-DD21-4E46-8C43-8108910170AA}" type="pres">
      <dgm:prSet presAssocID="{88EA97F7-C945-43AB-9CC5-AFA91CDEDC9B}" presName="FlexibleEmptyPlaceHolder" presStyleCnt="0"/>
      <dgm:spPr/>
    </dgm:pt>
    <dgm:pt modelId="{8ED882FC-79F8-455D-ACEB-063F8AF48ED4}" type="pres">
      <dgm:prSet presAssocID="{88EA97F7-C945-43AB-9CC5-AFA91CDEDC9B}" presName="ConnectLine" presStyleLbl="alignNode1" presStyleIdx="0" presStyleCnt="3"/>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1DEC7BA2-2CEF-4E67-88F1-441D78833CF9}" type="pres">
      <dgm:prSet presAssocID="{88EA97F7-C945-43AB-9CC5-AFA91CDEDC9B}" presName="ConnectorPoint" presStyleLbl="fgAcc1" presStyleIdx="0" presStyleCnt="3"/>
      <dgm:spPr>
        <a:solidFill>
          <a:schemeClr val="lt1">
            <a:alpha val="90000"/>
            <a:hueOff val="0"/>
            <a:satOff val="0"/>
            <a:lumOff val="0"/>
            <a:alphaOff val="0"/>
          </a:schemeClr>
        </a:solidFill>
        <a:ln w="19050" cap="rnd" cmpd="sng" algn="ctr">
          <a:noFill/>
          <a:prstDash val="solid"/>
        </a:ln>
        <a:effectLst/>
      </dgm:spPr>
    </dgm:pt>
    <dgm:pt modelId="{F555B355-8002-48D3-9F36-DDAFA573B15B}" type="pres">
      <dgm:prSet presAssocID="{88EA97F7-C945-43AB-9CC5-AFA91CDEDC9B}" presName="EmptyPlaceHolder" presStyleCnt="0"/>
      <dgm:spPr/>
    </dgm:pt>
    <dgm:pt modelId="{6AD4C6F7-B292-4339-AF16-12B84E1B737D}" type="pres">
      <dgm:prSet presAssocID="{C1CEB1A8-140A-4426-9C49-9EC1E7B1D063}" presName="spaceBetweenRectangles" presStyleCnt="0"/>
      <dgm:spPr/>
    </dgm:pt>
    <dgm:pt modelId="{18E42CA1-B02B-46ED-8AD2-6E81D79F66D5}" type="pres">
      <dgm:prSet presAssocID="{33BBC82D-3D4A-4F1D-B441-98B80ED5EF4B}" presName="composite" presStyleCnt="0"/>
      <dgm:spPr/>
    </dgm:pt>
    <dgm:pt modelId="{76B18EEC-07DC-49D4-9759-75FD4D65C842}" type="pres">
      <dgm:prSet presAssocID="{33BBC82D-3D4A-4F1D-B441-98B80ED5EF4B}" presName="L1TextContainer" presStyleLbl="revTx" presStyleIdx="1" presStyleCnt="3">
        <dgm:presLayoutVars>
          <dgm:chMax val="1"/>
          <dgm:chPref val="1"/>
          <dgm:bulletEnabled val="1"/>
        </dgm:presLayoutVars>
      </dgm:prSet>
      <dgm:spPr/>
    </dgm:pt>
    <dgm:pt modelId="{EC6827D5-EDD1-4C4B-869D-C5218845E0AE}" type="pres">
      <dgm:prSet presAssocID="{33BBC82D-3D4A-4F1D-B441-98B80ED5EF4B}" presName="L2TextContainerWrapper" presStyleCnt="0">
        <dgm:presLayoutVars>
          <dgm:chMax val="0"/>
          <dgm:chPref val="0"/>
          <dgm:bulletEnabled val="1"/>
        </dgm:presLayoutVars>
      </dgm:prSet>
      <dgm:spPr/>
    </dgm:pt>
    <dgm:pt modelId="{D613770F-8151-4010-AB24-7401511C6997}" type="pres">
      <dgm:prSet presAssocID="{33BBC82D-3D4A-4F1D-B441-98B80ED5EF4B}" presName="L2TextContainer" presStyleLbl="bgAccFollowNode1" presStyleIdx="1" presStyleCnt="3"/>
      <dgm:spPr/>
    </dgm:pt>
    <dgm:pt modelId="{D2D44519-447F-4C36-97D9-45E2333D50E4}" type="pres">
      <dgm:prSet presAssocID="{33BBC82D-3D4A-4F1D-B441-98B80ED5EF4B}" presName="FlexibleEmptyPlaceHolder" presStyleCnt="0"/>
      <dgm:spPr/>
    </dgm:pt>
    <dgm:pt modelId="{E7BD588F-5575-43C9-9C87-1C07D50A6C0F}" type="pres">
      <dgm:prSet presAssocID="{33BBC82D-3D4A-4F1D-B441-98B80ED5EF4B}" presName="ConnectLine" presStyleLbl="alignNode1" presStyleIdx="1" presStyleCnt="3"/>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E5DF3D7A-DEBB-4676-B2D1-CD58A7DBEC37}" type="pres">
      <dgm:prSet presAssocID="{33BBC82D-3D4A-4F1D-B441-98B80ED5EF4B}" presName="ConnectorPoint" presStyleLbl="fgAcc1" presStyleIdx="1" presStyleCnt="3"/>
      <dgm:spPr>
        <a:solidFill>
          <a:schemeClr val="lt1">
            <a:alpha val="90000"/>
            <a:hueOff val="0"/>
            <a:satOff val="0"/>
            <a:lumOff val="0"/>
            <a:alphaOff val="0"/>
          </a:schemeClr>
        </a:solidFill>
        <a:ln w="19050" cap="rnd" cmpd="sng" algn="ctr">
          <a:noFill/>
          <a:prstDash val="solid"/>
        </a:ln>
        <a:effectLst/>
      </dgm:spPr>
    </dgm:pt>
    <dgm:pt modelId="{8F5C2E5E-6F12-4268-A245-0F65CF2B2640}" type="pres">
      <dgm:prSet presAssocID="{33BBC82D-3D4A-4F1D-B441-98B80ED5EF4B}" presName="EmptyPlaceHolder" presStyleCnt="0"/>
      <dgm:spPr/>
    </dgm:pt>
    <dgm:pt modelId="{5574D423-E498-4A54-89FB-8B9AEEE7CE74}" type="pres">
      <dgm:prSet presAssocID="{D3ACBF92-39A0-4DDE-B989-1D09CA35FC3D}" presName="spaceBetweenRectangles" presStyleCnt="0"/>
      <dgm:spPr/>
    </dgm:pt>
    <dgm:pt modelId="{23A430D5-23AA-4B8B-8F13-0A4F8043709C}" type="pres">
      <dgm:prSet presAssocID="{B37FE832-FC82-45F4-98A2-4DAC7726FF73}" presName="composite" presStyleCnt="0"/>
      <dgm:spPr/>
    </dgm:pt>
    <dgm:pt modelId="{49C6D71D-D1B2-4035-A84F-C426C06336D6}" type="pres">
      <dgm:prSet presAssocID="{B37FE832-FC82-45F4-98A2-4DAC7726FF73}" presName="L1TextContainer" presStyleLbl="revTx" presStyleIdx="2" presStyleCnt="3">
        <dgm:presLayoutVars>
          <dgm:chMax val="1"/>
          <dgm:chPref val="1"/>
          <dgm:bulletEnabled val="1"/>
        </dgm:presLayoutVars>
      </dgm:prSet>
      <dgm:spPr/>
    </dgm:pt>
    <dgm:pt modelId="{61402F81-C5E6-4991-9A82-FC2052371044}" type="pres">
      <dgm:prSet presAssocID="{B37FE832-FC82-45F4-98A2-4DAC7726FF73}" presName="L2TextContainerWrapper" presStyleCnt="0">
        <dgm:presLayoutVars>
          <dgm:chMax val="0"/>
          <dgm:chPref val="0"/>
          <dgm:bulletEnabled val="1"/>
        </dgm:presLayoutVars>
      </dgm:prSet>
      <dgm:spPr/>
    </dgm:pt>
    <dgm:pt modelId="{74EE5ADD-DF7A-4A9F-8EEE-C6046302A41A}" type="pres">
      <dgm:prSet presAssocID="{B37FE832-FC82-45F4-98A2-4DAC7726FF73}" presName="L2TextContainer" presStyleLbl="bgAccFollowNode1" presStyleIdx="2" presStyleCnt="3"/>
      <dgm:spPr/>
    </dgm:pt>
    <dgm:pt modelId="{DE505085-486B-402E-8BE6-F955585B0B59}" type="pres">
      <dgm:prSet presAssocID="{B37FE832-FC82-45F4-98A2-4DAC7726FF73}" presName="FlexibleEmptyPlaceHolder" presStyleCnt="0"/>
      <dgm:spPr/>
    </dgm:pt>
    <dgm:pt modelId="{D5B8CF9C-276C-455B-9FBB-1C1A44957F35}" type="pres">
      <dgm:prSet presAssocID="{B37FE832-FC82-45F4-98A2-4DAC7726FF73}" presName="ConnectLine" presStyleLbl="alignNode1" presStyleIdx="2" presStyleCnt="3"/>
      <dgm:spPr>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gm:spPr>
    </dgm:pt>
    <dgm:pt modelId="{5044CF84-E538-412B-99ED-5E6B90ADD62B}" type="pres">
      <dgm:prSet presAssocID="{B37FE832-FC82-45F4-98A2-4DAC7726FF73}" presName="ConnectorPoint" presStyleLbl="fgAcc1" presStyleIdx="2" presStyleCnt="3"/>
      <dgm:spPr>
        <a:solidFill>
          <a:schemeClr val="lt1">
            <a:alpha val="90000"/>
            <a:hueOff val="0"/>
            <a:satOff val="0"/>
            <a:lumOff val="0"/>
            <a:alphaOff val="0"/>
          </a:schemeClr>
        </a:solidFill>
        <a:ln w="19050" cap="rnd" cmpd="sng" algn="ctr">
          <a:noFill/>
          <a:prstDash val="solid"/>
        </a:ln>
        <a:effectLst/>
      </dgm:spPr>
    </dgm:pt>
    <dgm:pt modelId="{3308704D-F6D6-4BB4-9008-8537FE9AFAAA}" type="pres">
      <dgm:prSet presAssocID="{B37FE832-FC82-45F4-98A2-4DAC7726FF73}" presName="EmptyPlaceHolder" presStyleCnt="0"/>
      <dgm:spPr/>
    </dgm:pt>
  </dgm:ptLst>
  <dgm:cxnLst>
    <dgm:cxn modelId="{EB097F00-7664-4B8F-9032-AABA18C4A653}" type="presOf" srcId="{33BBC82D-3D4A-4F1D-B441-98B80ED5EF4B}" destId="{76B18EEC-07DC-49D4-9759-75FD4D65C842}" srcOrd="0" destOrd="0" presId="urn:microsoft.com/office/officeart/2017/3/layout/HorizontalPathTimeline"/>
    <dgm:cxn modelId="{41F15010-A65A-4BC1-9E7E-949567AD7933}" srcId="{6B6FE57F-F9EE-4E43-B48B-B8E272719E0C}" destId="{33BBC82D-3D4A-4F1D-B441-98B80ED5EF4B}" srcOrd="1" destOrd="0" parTransId="{381150AD-893B-4745-961C-9F80E4662636}" sibTransId="{D3ACBF92-39A0-4DDE-B989-1D09CA35FC3D}"/>
    <dgm:cxn modelId="{FE7BF415-7FA8-463E-AD68-5029A9AA1816}" srcId="{88EA97F7-C945-43AB-9CC5-AFA91CDEDC9B}" destId="{A0633B35-BED5-4953-8B59-6BC67FFD5A37}" srcOrd="0" destOrd="0" parTransId="{D5EBD43A-DA3E-4B2A-830E-C511BCBCD7F6}" sibTransId="{EA9B61D2-4CFA-48F1-B90D-EF7C5B43198F}"/>
    <dgm:cxn modelId="{6E85B55D-8313-4A3B-B53B-9D983EDCBE32}" type="presOf" srcId="{6B6FE57F-F9EE-4E43-B48B-B8E272719E0C}" destId="{8D1995B8-EF69-422B-8DBD-603866562DD2}" srcOrd="0" destOrd="0" presId="urn:microsoft.com/office/officeart/2017/3/layout/HorizontalPathTimeline"/>
    <dgm:cxn modelId="{0375675E-294E-4085-9DD2-82C514CF7B5D}" type="presOf" srcId="{A0633B35-BED5-4953-8B59-6BC67FFD5A37}" destId="{F2DA9CE0-C58A-4B9B-984F-245FF230D517}" srcOrd="0" destOrd="0" presId="urn:microsoft.com/office/officeart/2017/3/layout/HorizontalPathTimeline"/>
    <dgm:cxn modelId="{EC930C49-4AED-4812-ABCE-1BCD5F0657CF}" type="presOf" srcId="{88EA97F7-C945-43AB-9CC5-AFA91CDEDC9B}" destId="{F4C207BD-A78C-4770-BB8D-4CECB00D8268}" srcOrd="0" destOrd="0" presId="urn:microsoft.com/office/officeart/2017/3/layout/HorizontalPathTimeline"/>
    <dgm:cxn modelId="{868FFB4A-EB9F-4E4E-9EF2-E1A7605F5B42}" type="presOf" srcId="{26789B95-A566-4957-AF0B-F949FAB5FD5E}" destId="{D613770F-8151-4010-AB24-7401511C6997}" srcOrd="0" destOrd="0" presId="urn:microsoft.com/office/officeart/2017/3/layout/HorizontalPathTimeline"/>
    <dgm:cxn modelId="{38BF3657-AE29-4212-BE82-77CD172DAB31}" srcId="{6B6FE57F-F9EE-4E43-B48B-B8E272719E0C}" destId="{88EA97F7-C945-43AB-9CC5-AFA91CDEDC9B}" srcOrd="0" destOrd="0" parTransId="{28108C84-C5B8-47DA-915C-0E2973CDB8A9}" sibTransId="{C1CEB1A8-140A-4426-9C49-9EC1E7B1D063}"/>
    <dgm:cxn modelId="{34FA7990-1CE4-4C4C-8566-00B2CB5D89DD}" type="presOf" srcId="{5EB68BBD-448C-4192-BF84-FFBEA13E189F}" destId="{74EE5ADD-DF7A-4A9F-8EEE-C6046302A41A}" srcOrd="0" destOrd="0" presId="urn:microsoft.com/office/officeart/2017/3/layout/HorizontalPathTimeline"/>
    <dgm:cxn modelId="{34D4E395-41A3-4766-98CE-6E0FE41C6FDD}" srcId="{B37FE832-FC82-45F4-98A2-4DAC7726FF73}" destId="{5EB68BBD-448C-4192-BF84-FFBEA13E189F}" srcOrd="0" destOrd="0" parTransId="{9DE7DF1B-4C6E-44B4-8C47-7EDFDE2D61FB}" sibTransId="{0A3B875F-455C-49BA-832E-F4E67AF12D8A}"/>
    <dgm:cxn modelId="{F32BF1A0-4CE9-4F8A-9242-0D16D4F1F1B3}" srcId="{6B6FE57F-F9EE-4E43-B48B-B8E272719E0C}" destId="{B37FE832-FC82-45F4-98A2-4DAC7726FF73}" srcOrd="2" destOrd="0" parTransId="{CC3031E9-6F33-4442-AD88-F33CED8C6B0E}" sibTransId="{412532E5-AE57-4672-B857-77AB59F2FD83}"/>
    <dgm:cxn modelId="{8614BFA1-CE3B-419D-B79A-8A1AD5693EAC}" srcId="{33BBC82D-3D4A-4F1D-B441-98B80ED5EF4B}" destId="{26789B95-A566-4957-AF0B-F949FAB5FD5E}" srcOrd="0" destOrd="0" parTransId="{7A7E762B-F0A3-4B84-A0BC-5C6E72F5451C}" sibTransId="{512EEE42-A56F-4ADD-AC8A-9F37DE1B8B0E}"/>
    <dgm:cxn modelId="{8A0AE0A6-294A-4418-B6A4-047F4E7ED935}" type="presOf" srcId="{B37FE832-FC82-45F4-98A2-4DAC7726FF73}" destId="{49C6D71D-D1B2-4035-A84F-C426C06336D6}" srcOrd="0" destOrd="0" presId="urn:microsoft.com/office/officeart/2017/3/layout/HorizontalPathTimeline"/>
    <dgm:cxn modelId="{8B0E6812-E4DB-4763-8789-130FD49B8EBB}" type="presParOf" srcId="{8D1995B8-EF69-422B-8DBD-603866562DD2}" destId="{BECCE206-DAC5-4D92-8DE4-D6FF69497A81}" srcOrd="0" destOrd="0" presId="urn:microsoft.com/office/officeart/2017/3/layout/HorizontalPathTimeline"/>
    <dgm:cxn modelId="{C1D57411-0218-46D6-9769-5A19241DC82F}" type="presParOf" srcId="{8D1995B8-EF69-422B-8DBD-603866562DD2}" destId="{737306BD-97C0-4E03-8B18-80770C5260F8}" srcOrd="1" destOrd="0" presId="urn:microsoft.com/office/officeart/2017/3/layout/HorizontalPathTimeline"/>
    <dgm:cxn modelId="{8E48ABB8-B99B-428D-B7DC-05749BAD5065}" type="presParOf" srcId="{737306BD-97C0-4E03-8B18-80770C5260F8}" destId="{D36D52C7-8E50-47C4-843D-95C21AFB9434}" srcOrd="0" destOrd="0" presId="urn:microsoft.com/office/officeart/2017/3/layout/HorizontalPathTimeline"/>
    <dgm:cxn modelId="{4FAE5CC2-6FCE-4273-8AA5-37B1CBD16FF1}" type="presParOf" srcId="{D36D52C7-8E50-47C4-843D-95C21AFB9434}" destId="{F4C207BD-A78C-4770-BB8D-4CECB00D8268}" srcOrd="0" destOrd="0" presId="urn:microsoft.com/office/officeart/2017/3/layout/HorizontalPathTimeline"/>
    <dgm:cxn modelId="{E6275F55-44ED-4C13-B405-85715074713D}" type="presParOf" srcId="{D36D52C7-8E50-47C4-843D-95C21AFB9434}" destId="{0C0814F5-3083-40EE-AA3C-81FCF3156B0B}" srcOrd="1" destOrd="0" presId="urn:microsoft.com/office/officeart/2017/3/layout/HorizontalPathTimeline"/>
    <dgm:cxn modelId="{9407021E-0619-49F0-9798-4CFADFC8093F}" type="presParOf" srcId="{0C0814F5-3083-40EE-AA3C-81FCF3156B0B}" destId="{F2DA9CE0-C58A-4B9B-984F-245FF230D517}" srcOrd="0" destOrd="0" presId="urn:microsoft.com/office/officeart/2017/3/layout/HorizontalPathTimeline"/>
    <dgm:cxn modelId="{437165CE-4A0A-456B-B5F2-2A6D5D7B8D77}" type="presParOf" srcId="{0C0814F5-3083-40EE-AA3C-81FCF3156B0B}" destId="{532D6E46-DD21-4E46-8C43-8108910170AA}" srcOrd="1" destOrd="0" presId="urn:microsoft.com/office/officeart/2017/3/layout/HorizontalPathTimeline"/>
    <dgm:cxn modelId="{2FF9A345-DBCC-4BD0-B636-E56CCB8EC0C7}" type="presParOf" srcId="{D36D52C7-8E50-47C4-843D-95C21AFB9434}" destId="{8ED882FC-79F8-455D-ACEB-063F8AF48ED4}" srcOrd="2" destOrd="0" presId="urn:microsoft.com/office/officeart/2017/3/layout/HorizontalPathTimeline"/>
    <dgm:cxn modelId="{9B0FDA4D-E322-4D7B-B09B-13648BCAA044}" type="presParOf" srcId="{D36D52C7-8E50-47C4-843D-95C21AFB9434}" destId="{1DEC7BA2-2CEF-4E67-88F1-441D78833CF9}" srcOrd="3" destOrd="0" presId="urn:microsoft.com/office/officeart/2017/3/layout/HorizontalPathTimeline"/>
    <dgm:cxn modelId="{6CAC4441-6E64-44B6-81B6-3A7B8A039D54}" type="presParOf" srcId="{D36D52C7-8E50-47C4-843D-95C21AFB9434}" destId="{F555B355-8002-48D3-9F36-DDAFA573B15B}" srcOrd="4" destOrd="0" presId="urn:microsoft.com/office/officeart/2017/3/layout/HorizontalPathTimeline"/>
    <dgm:cxn modelId="{C208EE9A-6D64-432D-94E4-17D4013D0945}" type="presParOf" srcId="{737306BD-97C0-4E03-8B18-80770C5260F8}" destId="{6AD4C6F7-B292-4339-AF16-12B84E1B737D}" srcOrd="1" destOrd="0" presId="urn:microsoft.com/office/officeart/2017/3/layout/HorizontalPathTimeline"/>
    <dgm:cxn modelId="{55B77F81-FB96-41FC-844C-C81E0F088392}" type="presParOf" srcId="{737306BD-97C0-4E03-8B18-80770C5260F8}" destId="{18E42CA1-B02B-46ED-8AD2-6E81D79F66D5}" srcOrd="2" destOrd="0" presId="urn:microsoft.com/office/officeart/2017/3/layout/HorizontalPathTimeline"/>
    <dgm:cxn modelId="{BE69700C-FA2E-4FC5-A3EE-877DC2128675}" type="presParOf" srcId="{18E42CA1-B02B-46ED-8AD2-6E81D79F66D5}" destId="{76B18EEC-07DC-49D4-9759-75FD4D65C842}" srcOrd="0" destOrd="0" presId="urn:microsoft.com/office/officeart/2017/3/layout/HorizontalPathTimeline"/>
    <dgm:cxn modelId="{D69D0650-92FB-49B0-A23D-158AC50F290D}" type="presParOf" srcId="{18E42CA1-B02B-46ED-8AD2-6E81D79F66D5}" destId="{EC6827D5-EDD1-4C4B-869D-C5218845E0AE}" srcOrd="1" destOrd="0" presId="urn:microsoft.com/office/officeart/2017/3/layout/HorizontalPathTimeline"/>
    <dgm:cxn modelId="{01B0F969-8C5B-4955-82FD-1190997ED333}" type="presParOf" srcId="{EC6827D5-EDD1-4C4B-869D-C5218845E0AE}" destId="{D613770F-8151-4010-AB24-7401511C6997}" srcOrd="0" destOrd="0" presId="urn:microsoft.com/office/officeart/2017/3/layout/HorizontalPathTimeline"/>
    <dgm:cxn modelId="{1D557F76-56B5-4904-A91F-1F2D8E665C81}" type="presParOf" srcId="{EC6827D5-EDD1-4C4B-869D-C5218845E0AE}" destId="{D2D44519-447F-4C36-97D9-45E2333D50E4}" srcOrd="1" destOrd="0" presId="urn:microsoft.com/office/officeart/2017/3/layout/HorizontalPathTimeline"/>
    <dgm:cxn modelId="{805B4231-CECF-4711-BD58-B7ACB8F50C36}" type="presParOf" srcId="{18E42CA1-B02B-46ED-8AD2-6E81D79F66D5}" destId="{E7BD588F-5575-43C9-9C87-1C07D50A6C0F}" srcOrd="2" destOrd="0" presId="urn:microsoft.com/office/officeart/2017/3/layout/HorizontalPathTimeline"/>
    <dgm:cxn modelId="{AB7FF122-FAF6-464E-8B75-0305FF47F6FF}" type="presParOf" srcId="{18E42CA1-B02B-46ED-8AD2-6E81D79F66D5}" destId="{E5DF3D7A-DEBB-4676-B2D1-CD58A7DBEC37}" srcOrd="3" destOrd="0" presId="urn:microsoft.com/office/officeart/2017/3/layout/HorizontalPathTimeline"/>
    <dgm:cxn modelId="{5916BD06-8A9C-49A7-838B-34A080A50A6E}" type="presParOf" srcId="{18E42CA1-B02B-46ED-8AD2-6E81D79F66D5}" destId="{8F5C2E5E-6F12-4268-A245-0F65CF2B2640}" srcOrd="4" destOrd="0" presId="urn:microsoft.com/office/officeart/2017/3/layout/HorizontalPathTimeline"/>
    <dgm:cxn modelId="{037B47CF-D9F9-4B43-9B46-6840F3716061}" type="presParOf" srcId="{737306BD-97C0-4E03-8B18-80770C5260F8}" destId="{5574D423-E498-4A54-89FB-8B9AEEE7CE74}" srcOrd="3" destOrd="0" presId="urn:microsoft.com/office/officeart/2017/3/layout/HorizontalPathTimeline"/>
    <dgm:cxn modelId="{1BF08B8D-8A45-4409-9238-49BB77706FA7}" type="presParOf" srcId="{737306BD-97C0-4E03-8B18-80770C5260F8}" destId="{23A430D5-23AA-4B8B-8F13-0A4F8043709C}" srcOrd="4" destOrd="0" presId="urn:microsoft.com/office/officeart/2017/3/layout/HorizontalPathTimeline"/>
    <dgm:cxn modelId="{D946C8D3-6B0D-431A-B8CF-8160B17B9538}" type="presParOf" srcId="{23A430D5-23AA-4B8B-8F13-0A4F8043709C}" destId="{49C6D71D-D1B2-4035-A84F-C426C06336D6}" srcOrd="0" destOrd="0" presId="urn:microsoft.com/office/officeart/2017/3/layout/HorizontalPathTimeline"/>
    <dgm:cxn modelId="{94735F88-0B2A-444C-89F3-E7D11CF58265}" type="presParOf" srcId="{23A430D5-23AA-4B8B-8F13-0A4F8043709C}" destId="{61402F81-C5E6-4991-9A82-FC2052371044}" srcOrd="1" destOrd="0" presId="urn:microsoft.com/office/officeart/2017/3/layout/HorizontalPathTimeline"/>
    <dgm:cxn modelId="{24F6D557-4E5B-47AF-907A-4AEFDC6F9ACB}" type="presParOf" srcId="{61402F81-C5E6-4991-9A82-FC2052371044}" destId="{74EE5ADD-DF7A-4A9F-8EEE-C6046302A41A}" srcOrd="0" destOrd="0" presId="urn:microsoft.com/office/officeart/2017/3/layout/HorizontalPathTimeline"/>
    <dgm:cxn modelId="{F44E3510-0DBA-461A-97A2-5A5A1B2A4665}" type="presParOf" srcId="{61402F81-C5E6-4991-9A82-FC2052371044}" destId="{DE505085-486B-402E-8BE6-F955585B0B59}" srcOrd="1" destOrd="0" presId="urn:microsoft.com/office/officeart/2017/3/layout/HorizontalPathTimeline"/>
    <dgm:cxn modelId="{483D77A7-4CF7-4274-97BA-8265A30F169F}" type="presParOf" srcId="{23A430D5-23AA-4B8B-8F13-0A4F8043709C}" destId="{D5B8CF9C-276C-455B-9FBB-1C1A44957F35}" srcOrd="2" destOrd="0" presId="urn:microsoft.com/office/officeart/2017/3/layout/HorizontalPathTimeline"/>
    <dgm:cxn modelId="{C4314959-9856-4933-B6F4-AD9EEA07B3B7}" type="presParOf" srcId="{23A430D5-23AA-4B8B-8F13-0A4F8043709C}" destId="{5044CF84-E538-412B-99ED-5E6B90ADD62B}" srcOrd="3" destOrd="0" presId="urn:microsoft.com/office/officeart/2017/3/layout/HorizontalPathTimeline"/>
    <dgm:cxn modelId="{79D0DC47-46F2-4F29-BF81-15B4AAB34B99}" type="presParOf" srcId="{23A430D5-23AA-4B8B-8F13-0A4F8043709C}" destId="{3308704D-F6D6-4BB4-9008-8537FE9AFAAA}"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7E54C4-D7E2-4043-9DE6-8636359FCC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866BD80A-C786-4551-AC83-C422736EA4EB}">
      <dgm:prSet/>
      <dgm:spPr/>
      <dgm:t>
        <a:bodyPr/>
        <a:lstStyle/>
        <a:p>
          <a:r>
            <a:rPr lang="en-GB" dirty="0"/>
            <a:t>Am I testing for a ‘difference’ (i.e. an effect of a categorical variable) or an ‘association’ between variables?</a:t>
          </a:r>
        </a:p>
      </dgm:t>
    </dgm:pt>
    <dgm:pt modelId="{0A6AB5F1-B2C5-490A-8D55-DBA17D203180}" type="parTrans" cxnId="{E9FF6AA0-CF15-49B1-9EF5-F41B53A855A0}">
      <dgm:prSet/>
      <dgm:spPr/>
      <dgm:t>
        <a:bodyPr/>
        <a:lstStyle/>
        <a:p>
          <a:endParaRPr lang="en-GB"/>
        </a:p>
      </dgm:t>
    </dgm:pt>
    <dgm:pt modelId="{A0059DB1-12DD-4691-9AB4-7D8BC0C6AF87}" type="sibTrans" cxnId="{E9FF6AA0-CF15-49B1-9EF5-F41B53A855A0}">
      <dgm:prSet/>
      <dgm:spPr/>
      <dgm:t>
        <a:bodyPr/>
        <a:lstStyle/>
        <a:p>
          <a:endParaRPr lang="en-GB"/>
        </a:p>
      </dgm:t>
    </dgm:pt>
    <dgm:pt modelId="{434559AD-3536-4782-B2D8-80E620829744}">
      <dgm:prSet/>
      <dgm:spPr/>
      <dgm:t>
        <a:bodyPr/>
        <a:lstStyle/>
        <a:p>
          <a:r>
            <a:rPr lang="en-GB"/>
            <a:t>Was a ‘repeated measures’ or an ‘independent groups’ study design followed?</a:t>
          </a:r>
        </a:p>
      </dgm:t>
    </dgm:pt>
    <dgm:pt modelId="{53CA0442-1C87-4BDB-8234-6602303D0967}" type="parTrans" cxnId="{B09516DD-A3CC-4250-AED1-F0B0E9202921}">
      <dgm:prSet/>
      <dgm:spPr/>
      <dgm:t>
        <a:bodyPr/>
        <a:lstStyle/>
        <a:p>
          <a:endParaRPr lang="en-GB"/>
        </a:p>
      </dgm:t>
    </dgm:pt>
    <dgm:pt modelId="{85DEFD22-718A-4AA2-9ED2-B6F0C4C3D78E}" type="sibTrans" cxnId="{B09516DD-A3CC-4250-AED1-F0B0E9202921}">
      <dgm:prSet/>
      <dgm:spPr/>
      <dgm:t>
        <a:bodyPr/>
        <a:lstStyle/>
        <a:p>
          <a:endParaRPr lang="en-GB"/>
        </a:p>
      </dgm:t>
    </dgm:pt>
    <dgm:pt modelId="{9627BBD3-3D54-4EA4-AEF1-55B3E071CD2B}">
      <dgm:prSet/>
      <dgm:spPr/>
      <dgm:t>
        <a:bodyPr/>
        <a:lstStyle/>
        <a:p>
          <a:r>
            <a:rPr lang="en-GB" dirty="0"/>
            <a:t>How many ‘groups’ within my predictor variable?</a:t>
          </a:r>
        </a:p>
      </dgm:t>
    </dgm:pt>
    <dgm:pt modelId="{4139068F-625E-43C7-893A-3567DE1E3315}" type="parTrans" cxnId="{D1FC2AFD-4718-4BF7-84AF-E892D1CFB6F0}">
      <dgm:prSet/>
      <dgm:spPr/>
      <dgm:t>
        <a:bodyPr/>
        <a:lstStyle/>
        <a:p>
          <a:endParaRPr lang="en-GB"/>
        </a:p>
      </dgm:t>
    </dgm:pt>
    <dgm:pt modelId="{F231DD23-EACB-4F69-8868-7CD7204A72E1}" type="sibTrans" cxnId="{D1FC2AFD-4718-4BF7-84AF-E892D1CFB6F0}">
      <dgm:prSet/>
      <dgm:spPr/>
      <dgm:t>
        <a:bodyPr/>
        <a:lstStyle/>
        <a:p>
          <a:endParaRPr lang="en-GB"/>
        </a:p>
      </dgm:t>
    </dgm:pt>
    <dgm:pt modelId="{89124CCD-2FCF-40A8-9341-912A07896E3E}">
      <dgm:prSet/>
      <dgm:spPr/>
      <dgm:t>
        <a:bodyPr/>
        <a:lstStyle/>
        <a:p>
          <a:r>
            <a:rPr lang="en-GB" dirty="0"/>
            <a:t>Does the numerical data I’ve collected meet </a:t>
          </a:r>
          <a:r>
            <a:rPr lang="en-GB" u="sng" dirty="0"/>
            <a:t>all</a:t>
          </a:r>
          <a:r>
            <a:rPr lang="en-GB" dirty="0"/>
            <a:t> of the parametric assumptions?   </a:t>
          </a:r>
        </a:p>
      </dgm:t>
    </dgm:pt>
    <dgm:pt modelId="{2B179799-5551-477D-84FC-4206D5893B51}" type="parTrans" cxnId="{7294B535-EFB1-4805-8B9C-21495CAEA166}">
      <dgm:prSet/>
      <dgm:spPr/>
      <dgm:t>
        <a:bodyPr/>
        <a:lstStyle/>
        <a:p>
          <a:endParaRPr lang="en-GB"/>
        </a:p>
      </dgm:t>
    </dgm:pt>
    <dgm:pt modelId="{3157BDA1-1861-420D-80A3-18C0CE3DBC9F}" type="sibTrans" cxnId="{7294B535-EFB1-4805-8B9C-21495CAEA166}">
      <dgm:prSet/>
      <dgm:spPr/>
      <dgm:t>
        <a:bodyPr/>
        <a:lstStyle/>
        <a:p>
          <a:endParaRPr lang="en-GB"/>
        </a:p>
      </dgm:t>
    </dgm:pt>
    <dgm:pt modelId="{E976713A-875D-44F1-B267-CA27E9EDA30A}" type="pres">
      <dgm:prSet presAssocID="{3F7E54C4-D7E2-4043-9DE6-8636359FCC79}" presName="linear" presStyleCnt="0">
        <dgm:presLayoutVars>
          <dgm:animLvl val="lvl"/>
          <dgm:resizeHandles val="exact"/>
        </dgm:presLayoutVars>
      </dgm:prSet>
      <dgm:spPr/>
    </dgm:pt>
    <dgm:pt modelId="{47ACF7F2-E777-433D-A022-E75F9958F74C}" type="pres">
      <dgm:prSet presAssocID="{866BD80A-C786-4551-AC83-C422736EA4EB}" presName="parentText" presStyleLbl="node1" presStyleIdx="0" presStyleCnt="4">
        <dgm:presLayoutVars>
          <dgm:chMax val="0"/>
          <dgm:bulletEnabled val="1"/>
        </dgm:presLayoutVars>
      </dgm:prSet>
      <dgm:spPr/>
    </dgm:pt>
    <dgm:pt modelId="{ADBF5109-B3D1-4392-ACC1-7A210A5866DA}" type="pres">
      <dgm:prSet presAssocID="{A0059DB1-12DD-4691-9AB4-7D8BC0C6AF87}" presName="spacer" presStyleCnt="0"/>
      <dgm:spPr/>
    </dgm:pt>
    <dgm:pt modelId="{FCD5AA19-C2D3-458D-8F69-C18D5EE0A4CD}" type="pres">
      <dgm:prSet presAssocID="{434559AD-3536-4782-B2D8-80E620829744}" presName="parentText" presStyleLbl="node1" presStyleIdx="1" presStyleCnt="4">
        <dgm:presLayoutVars>
          <dgm:chMax val="0"/>
          <dgm:bulletEnabled val="1"/>
        </dgm:presLayoutVars>
      </dgm:prSet>
      <dgm:spPr/>
    </dgm:pt>
    <dgm:pt modelId="{CB82C2CF-5255-4A03-B8C3-AF93EB0D1636}" type="pres">
      <dgm:prSet presAssocID="{85DEFD22-718A-4AA2-9ED2-B6F0C4C3D78E}" presName="spacer" presStyleCnt="0"/>
      <dgm:spPr/>
    </dgm:pt>
    <dgm:pt modelId="{2579E6CA-0172-4394-A6CC-1219D1D9C0E5}" type="pres">
      <dgm:prSet presAssocID="{9627BBD3-3D54-4EA4-AEF1-55B3E071CD2B}" presName="parentText" presStyleLbl="node1" presStyleIdx="2" presStyleCnt="4">
        <dgm:presLayoutVars>
          <dgm:chMax val="0"/>
          <dgm:bulletEnabled val="1"/>
        </dgm:presLayoutVars>
      </dgm:prSet>
      <dgm:spPr/>
    </dgm:pt>
    <dgm:pt modelId="{A5EAF783-5572-4F4A-B83B-888563114C31}" type="pres">
      <dgm:prSet presAssocID="{F231DD23-EACB-4F69-8868-7CD7204A72E1}" presName="spacer" presStyleCnt="0"/>
      <dgm:spPr/>
    </dgm:pt>
    <dgm:pt modelId="{0C9D0CFE-7144-4976-8B87-706AAA3FCBBB}" type="pres">
      <dgm:prSet presAssocID="{89124CCD-2FCF-40A8-9341-912A07896E3E}" presName="parentText" presStyleLbl="node1" presStyleIdx="3" presStyleCnt="4">
        <dgm:presLayoutVars>
          <dgm:chMax val="0"/>
          <dgm:bulletEnabled val="1"/>
        </dgm:presLayoutVars>
      </dgm:prSet>
      <dgm:spPr/>
    </dgm:pt>
  </dgm:ptLst>
  <dgm:cxnLst>
    <dgm:cxn modelId="{78C61F06-8EA9-4576-A5A1-DAF1F170DFCE}" type="presOf" srcId="{3F7E54C4-D7E2-4043-9DE6-8636359FCC79}" destId="{E976713A-875D-44F1-B267-CA27E9EDA30A}" srcOrd="0" destOrd="0" presId="urn:microsoft.com/office/officeart/2005/8/layout/vList2"/>
    <dgm:cxn modelId="{CFF9BF19-AB0F-4825-86A7-9413F5E98D43}" type="presOf" srcId="{434559AD-3536-4782-B2D8-80E620829744}" destId="{FCD5AA19-C2D3-458D-8F69-C18D5EE0A4CD}" srcOrd="0" destOrd="0" presId="urn:microsoft.com/office/officeart/2005/8/layout/vList2"/>
    <dgm:cxn modelId="{FA6CBA2B-564A-4B81-98B6-44EB56A78F12}" type="presOf" srcId="{9627BBD3-3D54-4EA4-AEF1-55B3E071CD2B}" destId="{2579E6CA-0172-4394-A6CC-1219D1D9C0E5}" srcOrd="0" destOrd="0" presId="urn:microsoft.com/office/officeart/2005/8/layout/vList2"/>
    <dgm:cxn modelId="{E918E62D-01E0-4C61-936C-C57386BAC994}" type="presOf" srcId="{866BD80A-C786-4551-AC83-C422736EA4EB}" destId="{47ACF7F2-E777-433D-A022-E75F9958F74C}" srcOrd="0" destOrd="0" presId="urn:microsoft.com/office/officeart/2005/8/layout/vList2"/>
    <dgm:cxn modelId="{7294B535-EFB1-4805-8B9C-21495CAEA166}" srcId="{3F7E54C4-D7E2-4043-9DE6-8636359FCC79}" destId="{89124CCD-2FCF-40A8-9341-912A07896E3E}" srcOrd="3" destOrd="0" parTransId="{2B179799-5551-477D-84FC-4206D5893B51}" sibTransId="{3157BDA1-1861-420D-80A3-18C0CE3DBC9F}"/>
    <dgm:cxn modelId="{E9FF6AA0-CF15-49B1-9EF5-F41B53A855A0}" srcId="{3F7E54C4-D7E2-4043-9DE6-8636359FCC79}" destId="{866BD80A-C786-4551-AC83-C422736EA4EB}" srcOrd="0" destOrd="0" parTransId="{0A6AB5F1-B2C5-490A-8D55-DBA17D203180}" sibTransId="{A0059DB1-12DD-4691-9AB4-7D8BC0C6AF87}"/>
    <dgm:cxn modelId="{FFB418D6-FCD8-46AA-A9F1-12B3562C615F}" type="presOf" srcId="{89124CCD-2FCF-40A8-9341-912A07896E3E}" destId="{0C9D0CFE-7144-4976-8B87-706AAA3FCBBB}" srcOrd="0" destOrd="0" presId="urn:microsoft.com/office/officeart/2005/8/layout/vList2"/>
    <dgm:cxn modelId="{B09516DD-A3CC-4250-AED1-F0B0E9202921}" srcId="{3F7E54C4-D7E2-4043-9DE6-8636359FCC79}" destId="{434559AD-3536-4782-B2D8-80E620829744}" srcOrd="1" destOrd="0" parTransId="{53CA0442-1C87-4BDB-8234-6602303D0967}" sibTransId="{85DEFD22-718A-4AA2-9ED2-B6F0C4C3D78E}"/>
    <dgm:cxn modelId="{D1FC2AFD-4718-4BF7-84AF-E892D1CFB6F0}" srcId="{3F7E54C4-D7E2-4043-9DE6-8636359FCC79}" destId="{9627BBD3-3D54-4EA4-AEF1-55B3E071CD2B}" srcOrd="2" destOrd="0" parTransId="{4139068F-625E-43C7-893A-3567DE1E3315}" sibTransId="{F231DD23-EACB-4F69-8868-7CD7204A72E1}"/>
    <dgm:cxn modelId="{F36B1913-9111-4D08-A9F6-2A2E36258804}" type="presParOf" srcId="{E976713A-875D-44F1-B267-CA27E9EDA30A}" destId="{47ACF7F2-E777-433D-A022-E75F9958F74C}" srcOrd="0" destOrd="0" presId="urn:microsoft.com/office/officeart/2005/8/layout/vList2"/>
    <dgm:cxn modelId="{B65F5A43-6299-4282-951F-068D4CFBE9A8}" type="presParOf" srcId="{E976713A-875D-44F1-B267-CA27E9EDA30A}" destId="{ADBF5109-B3D1-4392-ACC1-7A210A5866DA}" srcOrd="1" destOrd="0" presId="urn:microsoft.com/office/officeart/2005/8/layout/vList2"/>
    <dgm:cxn modelId="{63E00B72-D17E-44F4-A899-CBA1CF181888}" type="presParOf" srcId="{E976713A-875D-44F1-B267-CA27E9EDA30A}" destId="{FCD5AA19-C2D3-458D-8F69-C18D5EE0A4CD}" srcOrd="2" destOrd="0" presId="urn:microsoft.com/office/officeart/2005/8/layout/vList2"/>
    <dgm:cxn modelId="{90DB4C4E-6368-4017-8EF4-57AF650BB18E}" type="presParOf" srcId="{E976713A-875D-44F1-B267-CA27E9EDA30A}" destId="{CB82C2CF-5255-4A03-B8C3-AF93EB0D1636}" srcOrd="3" destOrd="0" presId="urn:microsoft.com/office/officeart/2005/8/layout/vList2"/>
    <dgm:cxn modelId="{493F3A89-914D-4FCD-BEF9-1178D0E2B70F}" type="presParOf" srcId="{E976713A-875D-44F1-B267-CA27E9EDA30A}" destId="{2579E6CA-0172-4394-A6CC-1219D1D9C0E5}" srcOrd="4" destOrd="0" presId="urn:microsoft.com/office/officeart/2005/8/layout/vList2"/>
    <dgm:cxn modelId="{DCE14111-0A8A-4D9B-B237-7A4D7CEA1B61}" type="presParOf" srcId="{E976713A-875D-44F1-B267-CA27E9EDA30A}" destId="{A5EAF783-5572-4F4A-B83B-888563114C31}" srcOrd="5" destOrd="0" presId="urn:microsoft.com/office/officeart/2005/8/layout/vList2"/>
    <dgm:cxn modelId="{A45BACE3-0A0F-4765-A01A-77C1FFB05262}" type="presParOf" srcId="{E976713A-875D-44F1-B267-CA27E9EDA30A}" destId="{0C9D0CFE-7144-4976-8B87-706AAA3FCBB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0FACCF-2355-4E2B-B4F6-1352EFD524C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66D7C5-F322-4132-A4B8-C3B4DDC331BC}">
      <dgm:prSet/>
      <dgm:spPr/>
      <dgm:t>
        <a:bodyPr/>
        <a:lstStyle/>
        <a:p>
          <a:r>
            <a:rPr lang="en-GB"/>
            <a:t>Complete ‘Snake’ worksheet</a:t>
          </a:r>
          <a:endParaRPr lang="en-US"/>
        </a:p>
      </dgm:t>
    </dgm:pt>
    <dgm:pt modelId="{B0A8AF38-F5CE-4C79-B2C1-413F620C5CCA}" type="parTrans" cxnId="{BCDB9EE1-5C5F-4E7D-8304-B3AAED714BE3}">
      <dgm:prSet/>
      <dgm:spPr/>
      <dgm:t>
        <a:bodyPr/>
        <a:lstStyle/>
        <a:p>
          <a:endParaRPr lang="en-US"/>
        </a:p>
      </dgm:t>
    </dgm:pt>
    <dgm:pt modelId="{6E443A8B-A104-4906-98F0-68C59D2B545F}" type="sibTrans" cxnId="{BCDB9EE1-5C5F-4E7D-8304-B3AAED714BE3}">
      <dgm:prSet/>
      <dgm:spPr/>
      <dgm:t>
        <a:bodyPr/>
        <a:lstStyle/>
        <a:p>
          <a:endParaRPr lang="en-US"/>
        </a:p>
      </dgm:t>
    </dgm:pt>
    <dgm:pt modelId="{0781DF22-130F-42BF-9175-8B2DFD1F1A52}">
      <dgm:prSet/>
      <dgm:spPr/>
      <dgm:t>
        <a:bodyPr/>
        <a:lstStyle/>
        <a:p>
          <a:r>
            <a:rPr lang="en-GB"/>
            <a:t>Complete ‘Deer’ worksheet</a:t>
          </a:r>
          <a:endParaRPr lang="en-US"/>
        </a:p>
      </dgm:t>
    </dgm:pt>
    <dgm:pt modelId="{0784B703-06C4-448C-AB9D-84C85B189F30}" type="parTrans" cxnId="{F51BD2C3-BDA1-4944-9E5C-D43758556D03}">
      <dgm:prSet/>
      <dgm:spPr/>
      <dgm:t>
        <a:bodyPr/>
        <a:lstStyle/>
        <a:p>
          <a:endParaRPr lang="en-US"/>
        </a:p>
      </dgm:t>
    </dgm:pt>
    <dgm:pt modelId="{36222160-B3D6-4768-8A58-66516ECCAE11}" type="sibTrans" cxnId="{F51BD2C3-BDA1-4944-9E5C-D43758556D03}">
      <dgm:prSet/>
      <dgm:spPr/>
      <dgm:t>
        <a:bodyPr/>
        <a:lstStyle/>
        <a:p>
          <a:endParaRPr lang="en-US"/>
        </a:p>
      </dgm:t>
    </dgm:pt>
    <dgm:pt modelId="{C9D9FD7F-865F-428F-B40B-9D1BD4FB892C}" type="pres">
      <dgm:prSet presAssocID="{AD0FACCF-2355-4E2B-B4F6-1352EFD524CD}" presName="root" presStyleCnt="0">
        <dgm:presLayoutVars>
          <dgm:dir/>
          <dgm:resizeHandles val="exact"/>
        </dgm:presLayoutVars>
      </dgm:prSet>
      <dgm:spPr/>
    </dgm:pt>
    <dgm:pt modelId="{F5B35DE7-7410-426E-98A8-A029FD550A60}" type="pres">
      <dgm:prSet presAssocID="{0266D7C5-F322-4132-A4B8-C3B4DDC331BC}" presName="compNode" presStyleCnt="0"/>
      <dgm:spPr/>
    </dgm:pt>
    <dgm:pt modelId="{48D3F25E-8E78-4159-B670-51F64F7E144D}" type="pres">
      <dgm:prSet presAssocID="{0266D7C5-F322-4132-A4B8-C3B4DDC331BC}" presName="bgRect" presStyleLbl="bgShp" presStyleIdx="0" presStyleCnt="2"/>
      <dgm:spPr/>
    </dgm:pt>
    <dgm:pt modelId="{B900F16B-4C21-4D82-B70C-EE203561C94B}" type="pres">
      <dgm:prSet presAssocID="{0266D7C5-F322-4132-A4B8-C3B4DDC331B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nake"/>
        </a:ext>
      </dgm:extLst>
    </dgm:pt>
    <dgm:pt modelId="{43BE6CEA-9F5F-4465-8530-050BEF951C2E}" type="pres">
      <dgm:prSet presAssocID="{0266D7C5-F322-4132-A4B8-C3B4DDC331BC}" presName="spaceRect" presStyleCnt="0"/>
      <dgm:spPr/>
    </dgm:pt>
    <dgm:pt modelId="{A12227FE-3364-47C5-B435-063850A67C59}" type="pres">
      <dgm:prSet presAssocID="{0266D7C5-F322-4132-A4B8-C3B4DDC331BC}" presName="parTx" presStyleLbl="revTx" presStyleIdx="0" presStyleCnt="2">
        <dgm:presLayoutVars>
          <dgm:chMax val="0"/>
          <dgm:chPref val="0"/>
        </dgm:presLayoutVars>
      </dgm:prSet>
      <dgm:spPr/>
    </dgm:pt>
    <dgm:pt modelId="{E46E8E1F-8357-40D9-9B60-B8483EFB5B53}" type="pres">
      <dgm:prSet presAssocID="{6E443A8B-A104-4906-98F0-68C59D2B545F}" presName="sibTrans" presStyleCnt="0"/>
      <dgm:spPr/>
    </dgm:pt>
    <dgm:pt modelId="{E60EEA7D-42A5-4F3C-9B06-847AC1315B86}" type="pres">
      <dgm:prSet presAssocID="{0781DF22-130F-42BF-9175-8B2DFD1F1A52}" presName="compNode" presStyleCnt="0"/>
      <dgm:spPr/>
    </dgm:pt>
    <dgm:pt modelId="{8FF593C8-E6A2-4AFF-B19E-E3B7122DC7C9}" type="pres">
      <dgm:prSet presAssocID="{0781DF22-130F-42BF-9175-8B2DFD1F1A52}" presName="bgRect" presStyleLbl="bgShp" presStyleIdx="1" presStyleCnt="2"/>
      <dgm:spPr/>
    </dgm:pt>
    <dgm:pt modelId="{92F7EE56-5C85-4657-8C1A-B05D327DC307}" type="pres">
      <dgm:prSet presAssocID="{0781DF22-130F-42BF-9175-8B2DFD1F1A5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er"/>
        </a:ext>
      </dgm:extLst>
    </dgm:pt>
    <dgm:pt modelId="{456D4621-4FEA-4200-84CB-D5AE76AF0A72}" type="pres">
      <dgm:prSet presAssocID="{0781DF22-130F-42BF-9175-8B2DFD1F1A52}" presName="spaceRect" presStyleCnt="0"/>
      <dgm:spPr/>
    </dgm:pt>
    <dgm:pt modelId="{99BB8C91-B9D5-4594-A25B-B6016AF81D95}" type="pres">
      <dgm:prSet presAssocID="{0781DF22-130F-42BF-9175-8B2DFD1F1A52}" presName="parTx" presStyleLbl="revTx" presStyleIdx="1" presStyleCnt="2">
        <dgm:presLayoutVars>
          <dgm:chMax val="0"/>
          <dgm:chPref val="0"/>
        </dgm:presLayoutVars>
      </dgm:prSet>
      <dgm:spPr/>
    </dgm:pt>
  </dgm:ptLst>
  <dgm:cxnLst>
    <dgm:cxn modelId="{F51BD2C3-BDA1-4944-9E5C-D43758556D03}" srcId="{AD0FACCF-2355-4E2B-B4F6-1352EFD524CD}" destId="{0781DF22-130F-42BF-9175-8B2DFD1F1A52}" srcOrd="1" destOrd="0" parTransId="{0784B703-06C4-448C-AB9D-84C85B189F30}" sibTransId="{36222160-B3D6-4768-8A58-66516ECCAE11}"/>
    <dgm:cxn modelId="{F6DF2FC7-21D9-4E69-BEB8-312D6FBB7C81}" type="presOf" srcId="{0781DF22-130F-42BF-9175-8B2DFD1F1A52}" destId="{99BB8C91-B9D5-4594-A25B-B6016AF81D95}" srcOrd="0" destOrd="0" presId="urn:microsoft.com/office/officeart/2018/2/layout/IconVerticalSolidList"/>
    <dgm:cxn modelId="{69F283C8-799C-4E60-8547-590817D88C25}" type="presOf" srcId="{0266D7C5-F322-4132-A4B8-C3B4DDC331BC}" destId="{A12227FE-3364-47C5-B435-063850A67C59}" srcOrd="0" destOrd="0" presId="urn:microsoft.com/office/officeart/2018/2/layout/IconVerticalSolidList"/>
    <dgm:cxn modelId="{56B724CB-EBB9-4708-9655-3CDA6F10978E}" type="presOf" srcId="{AD0FACCF-2355-4E2B-B4F6-1352EFD524CD}" destId="{C9D9FD7F-865F-428F-B40B-9D1BD4FB892C}" srcOrd="0" destOrd="0" presId="urn:microsoft.com/office/officeart/2018/2/layout/IconVerticalSolidList"/>
    <dgm:cxn modelId="{BCDB9EE1-5C5F-4E7D-8304-B3AAED714BE3}" srcId="{AD0FACCF-2355-4E2B-B4F6-1352EFD524CD}" destId="{0266D7C5-F322-4132-A4B8-C3B4DDC331BC}" srcOrd="0" destOrd="0" parTransId="{B0A8AF38-F5CE-4C79-B2C1-413F620C5CCA}" sibTransId="{6E443A8B-A104-4906-98F0-68C59D2B545F}"/>
    <dgm:cxn modelId="{D95A9519-7142-4355-AE63-51ED8EB828A6}" type="presParOf" srcId="{C9D9FD7F-865F-428F-B40B-9D1BD4FB892C}" destId="{F5B35DE7-7410-426E-98A8-A029FD550A60}" srcOrd="0" destOrd="0" presId="urn:microsoft.com/office/officeart/2018/2/layout/IconVerticalSolidList"/>
    <dgm:cxn modelId="{89816B37-3D8A-446D-91B4-41076A722999}" type="presParOf" srcId="{F5B35DE7-7410-426E-98A8-A029FD550A60}" destId="{48D3F25E-8E78-4159-B670-51F64F7E144D}" srcOrd="0" destOrd="0" presId="urn:microsoft.com/office/officeart/2018/2/layout/IconVerticalSolidList"/>
    <dgm:cxn modelId="{D60E5A32-5898-4C06-BE21-EDC8701DDF0D}" type="presParOf" srcId="{F5B35DE7-7410-426E-98A8-A029FD550A60}" destId="{B900F16B-4C21-4D82-B70C-EE203561C94B}" srcOrd="1" destOrd="0" presId="urn:microsoft.com/office/officeart/2018/2/layout/IconVerticalSolidList"/>
    <dgm:cxn modelId="{D705B9C5-11B5-4EA4-B836-6E3574164C8A}" type="presParOf" srcId="{F5B35DE7-7410-426E-98A8-A029FD550A60}" destId="{43BE6CEA-9F5F-4465-8530-050BEF951C2E}" srcOrd="2" destOrd="0" presId="urn:microsoft.com/office/officeart/2018/2/layout/IconVerticalSolidList"/>
    <dgm:cxn modelId="{90294DFD-3EEF-4646-AD29-C1C6C6BA573A}" type="presParOf" srcId="{F5B35DE7-7410-426E-98A8-A029FD550A60}" destId="{A12227FE-3364-47C5-B435-063850A67C59}" srcOrd="3" destOrd="0" presId="urn:microsoft.com/office/officeart/2018/2/layout/IconVerticalSolidList"/>
    <dgm:cxn modelId="{1C9D26D1-7E6E-4722-8710-698028EEB100}" type="presParOf" srcId="{C9D9FD7F-865F-428F-B40B-9D1BD4FB892C}" destId="{E46E8E1F-8357-40D9-9B60-B8483EFB5B53}" srcOrd="1" destOrd="0" presId="urn:microsoft.com/office/officeart/2018/2/layout/IconVerticalSolidList"/>
    <dgm:cxn modelId="{6FA27E71-ED77-4233-BD76-51AC0A019D11}" type="presParOf" srcId="{C9D9FD7F-865F-428F-B40B-9D1BD4FB892C}" destId="{E60EEA7D-42A5-4F3C-9B06-847AC1315B86}" srcOrd="2" destOrd="0" presId="urn:microsoft.com/office/officeart/2018/2/layout/IconVerticalSolidList"/>
    <dgm:cxn modelId="{C315C4B2-214C-4927-97B6-F82E53C67BFD}" type="presParOf" srcId="{E60EEA7D-42A5-4F3C-9B06-847AC1315B86}" destId="{8FF593C8-E6A2-4AFF-B19E-E3B7122DC7C9}" srcOrd="0" destOrd="0" presId="urn:microsoft.com/office/officeart/2018/2/layout/IconVerticalSolidList"/>
    <dgm:cxn modelId="{1F58B61A-1E9F-4D3A-B109-19E790A3E418}" type="presParOf" srcId="{E60EEA7D-42A5-4F3C-9B06-847AC1315B86}" destId="{92F7EE56-5C85-4657-8C1A-B05D327DC307}" srcOrd="1" destOrd="0" presId="urn:microsoft.com/office/officeart/2018/2/layout/IconVerticalSolidList"/>
    <dgm:cxn modelId="{36C78F49-F04B-45CF-BF4C-DA5A7AF30AC8}" type="presParOf" srcId="{E60EEA7D-42A5-4F3C-9B06-847AC1315B86}" destId="{456D4621-4FEA-4200-84CB-D5AE76AF0A72}" srcOrd="2" destOrd="0" presId="urn:microsoft.com/office/officeart/2018/2/layout/IconVerticalSolidList"/>
    <dgm:cxn modelId="{92AA6380-3858-4726-B2BF-23CFDE837BF9}" type="presParOf" srcId="{E60EEA7D-42A5-4F3C-9B06-847AC1315B86}" destId="{99BB8C91-B9D5-4594-A25B-B6016AF81D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7E54C4-D7E2-4043-9DE6-8636359FCC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866BD80A-C786-4551-AC83-C422736EA4EB}">
      <dgm:prSet/>
      <dgm:spPr/>
      <dgm:t>
        <a:bodyPr/>
        <a:lstStyle/>
        <a:p>
          <a:r>
            <a:rPr lang="en-GB" dirty="0"/>
            <a:t>Am I testing for a ‘difference’ (i.e. an effect of a categorical variable) or an ‘association’ between variables?</a:t>
          </a:r>
        </a:p>
      </dgm:t>
    </dgm:pt>
    <dgm:pt modelId="{0A6AB5F1-B2C5-490A-8D55-DBA17D203180}" type="parTrans" cxnId="{E9FF6AA0-CF15-49B1-9EF5-F41B53A855A0}">
      <dgm:prSet/>
      <dgm:spPr/>
      <dgm:t>
        <a:bodyPr/>
        <a:lstStyle/>
        <a:p>
          <a:endParaRPr lang="en-GB"/>
        </a:p>
      </dgm:t>
    </dgm:pt>
    <dgm:pt modelId="{A0059DB1-12DD-4691-9AB4-7D8BC0C6AF87}" type="sibTrans" cxnId="{E9FF6AA0-CF15-49B1-9EF5-F41B53A855A0}">
      <dgm:prSet/>
      <dgm:spPr/>
      <dgm:t>
        <a:bodyPr/>
        <a:lstStyle/>
        <a:p>
          <a:endParaRPr lang="en-GB"/>
        </a:p>
      </dgm:t>
    </dgm:pt>
    <dgm:pt modelId="{434559AD-3536-4782-B2D8-80E620829744}">
      <dgm:prSet/>
      <dgm:spPr/>
      <dgm:t>
        <a:bodyPr/>
        <a:lstStyle/>
        <a:p>
          <a:r>
            <a:rPr lang="en-GB"/>
            <a:t>Was a ‘repeated measures’ or an ‘independent groups’ study design followed?</a:t>
          </a:r>
        </a:p>
      </dgm:t>
    </dgm:pt>
    <dgm:pt modelId="{53CA0442-1C87-4BDB-8234-6602303D0967}" type="parTrans" cxnId="{B09516DD-A3CC-4250-AED1-F0B0E9202921}">
      <dgm:prSet/>
      <dgm:spPr/>
      <dgm:t>
        <a:bodyPr/>
        <a:lstStyle/>
        <a:p>
          <a:endParaRPr lang="en-GB"/>
        </a:p>
      </dgm:t>
    </dgm:pt>
    <dgm:pt modelId="{85DEFD22-718A-4AA2-9ED2-B6F0C4C3D78E}" type="sibTrans" cxnId="{B09516DD-A3CC-4250-AED1-F0B0E9202921}">
      <dgm:prSet/>
      <dgm:spPr/>
      <dgm:t>
        <a:bodyPr/>
        <a:lstStyle/>
        <a:p>
          <a:endParaRPr lang="en-GB"/>
        </a:p>
      </dgm:t>
    </dgm:pt>
    <dgm:pt modelId="{9627BBD3-3D54-4EA4-AEF1-55B3E071CD2B}">
      <dgm:prSet/>
      <dgm:spPr/>
      <dgm:t>
        <a:bodyPr/>
        <a:lstStyle/>
        <a:p>
          <a:r>
            <a:rPr lang="en-GB"/>
            <a:t>How many ‘groups’ within my predictor variable?</a:t>
          </a:r>
        </a:p>
      </dgm:t>
    </dgm:pt>
    <dgm:pt modelId="{4139068F-625E-43C7-893A-3567DE1E3315}" type="parTrans" cxnId="{D1FC2AFD-4718-4BF7-84AF-E892D1CFB6F0}">
      <dgm:prSet/>
      <dgm:spPr/>
      <dgm:t>
        <a:bodyPr/>
        <a:lstStyle/>
        <a:p>
          <a:endParaRPr lang="en-GB"/>
        </a:p>
      </dgm:t>
    </dgm:pt>
    <dgm:pt modelId="{F231DD23-EACB-4F69-8868-7CD7204A72E1}" type="sibTrans" cxnId="{D1FC2AFD-4718-4BF7-84AF-E892D1CFB6F0}">
      <dgm:prSet/>
      <dgm:spPr/>
      <dgm:t>
        <a:bodyPr/>
        <a:lstStyle/>
        <a:p>
          <a:endParaRPr lang="en-GB"/>
        </a:p>
      </dgm:t>
    </dgm:pt>
    <dgm:pt modelId="{89124CCD-2FCF-40A8-9341-912A07896E3E}">
      <dgm:prSet/>
      <dgm:spPr/>
      <dgm:t>
        <a:bodyPr/>
        <a:lstStyle/>
        <a:p>
          <a:r>
            <a:rPr lang="en-GB" dirty="0"/>
            <a:t>Does the data I’ve collected meet </a:t>
          </a:r>
          <a:r>
            <a:rPr lang="en-GB" u="sng" dirty="0"/>
            <a:t>all</a:t>
          </a:r>
          <a:r>
            <a:rPr lang="en-GB" dirty="0"/>
            <a:t> of the parametric assumptions?   </a:t>
          </a:r>
        </a:p>
      </dgm:t>
    </dgm:pt>
    <dgm:pt modelId="{2B179799-5551-477D-84FC-4206D5893B51}" type="parTrans" cxnId="{7294B535-EFB1-4805-8B9C-21495CAEA166}">
      <dgm:prSet/>
      <dgm:spPr/>
      <dgm:t>
        <a:bodyPr/>
        <a:lstStyle/>
        <a:p>
          <a:endParaRPr lang="en-GB"/>
        </a:p>
      </dgm:t>
    </dgm:pt>
    <dgm:pt modelId="{3157BDA1-1861-420D-80A3-18C0CE3DBC9F}" type="sibTrans" cxnId="{7294B535-EFB1-4805-8B9C-21495CAEA166}">
      <dgm:prSet/>
      <dgm:spPr/>
      <dgm:t>
        <a:bodyPr/>
        <a:lstStyle/>
        <a:p>
          <a:endParaRPr lang="en-GB"/>
        </a:p>
      </dgm:t>
    </dgm:pt>
    <dgm:pt modelId="{E976713A-875D-44F1-B267-CA27E9EDA30A}" type="pres">
      <dgm:prSet presAssocID="{3F7E54C4-D7E2-4043-9DE6-8636359FCC79}" presName="linear" presStyleCnt="0">
        <dgm:presLayoutVars>
          <dgm:animLvl val="lvl"/>
          <dgm:resizeHandles val="exact"/>
        </dgm:presLayoutVars>
      </dgm:prSet>
      <dgm:spPr/>
    </dgm:pt>
    <dgm:pt modelId="{47ACF7F2-E777-433D-A022-E75F9958F74C}" type="pres">
      <dgm:prSet presAssocID="{866BD80A-C786-4551-AC83-C422736EA4EB}" presName="parentText" presStyleLbl="node1" presStyleIdx="0" presStyleCnt="4">
        <dgm:presLayoutVars>
          <dgm:chMax val="0"/>
          <dgm:bulletEnabled val="1"/>
        </dgm:presLayoutVars>
      </dgm:prSet>
      <dgm:spPr/>
    </dgm:pt>
    <dgm:pt modelId="{ADBF5109-B3D1-4392-ACC1-7A210A5866DA}" type="pres">
      <dgm:prSet presAssocID="{A0059DB1-12DD-4691-9AB4-7D8BC0C6AF87}" presName="spacer" presStyleCnt="0"/>
      <dgm:spPr/>
    </dgm:pt>
    <dgm:pt modelId="{FCD5AA19-C2D3-458D-8F69-C18D5EE0A4CD}" type="pres">
      <dgm:prSet presAssocID="{434559AD-3536-4782-B2D8-80E620829744}" presName="parentText" presStyleLbl="node1" presStyleIdx="1" presStyleCnt="4">
        <dgm:presLayoutVars>
          <dgm:chMax val="0"/>
          <dgm:bulletEnabled val="1"/>
        </dgm:presLayoutVars>
      </dgm:prSet>
      <dgm:spPr/>
    </dgm:pt>
    <dgm:pt modelId="{CB82C2CF-5255-4A03-B8C3-AF93EB0D1636}" type="pres">
      <dgm:prSet presAssocID="{85DEFD22-718A-4AA2-9ED2-B6F0C4C3D78E}" presName="spacer" presStyleCnt="0"/>
      <dgm:spPr/>
    </dgm:pt>
    <dgm:pt modelId="{2579E6CA-0172-4394-A6CC-1219D1D9C0E5}" type="pres">
      <dgm:prSet presAssocID="{9627BBD3-3D54-4EA4-AEF1-55B3E071CD2B}" presName="parentText" presStyleLbl="node1" presStyleIdx="2" presStyleCnt="4">
        <dgm:presLayoutVars>
          <dgm:chMax val="0"/>
          <dgm:bulletEnabled val="1"/>
        </dgm:presLayoutVars>
      </dgm:prSet>
      <dgm:spPr/>
    </dgm:pt>
    <dgm:pt modelId="{A5EAF783-5572-4F4A-B83B-888563114C31}" type="pres">
      <dgm:prSet presAssocID="{F231DD23-EACB-4F69-8868-7CD7204A72E1}" presName="spacer" presStyleCnt="0"/>
      <dgm:spPr/>
    </dgm:pt>
    <dgm:pt modelId="{0C9D0CFE-7144-4976-8B87-706AAA3FCBBB}" type="pres">
      <dgm:prSet presAssocID="{89124CCD-2FCF-40A8-9341-912A07896E3E}" presName="parentText" presStyleLbl="node1" presStyleIdx="3" presStyleCnt="4">
        <dgm:presLayoutVars>
          <dgm:chMax val="0"/>
          <dgm:bulletEnabled val="1"/>
        </dgm:presLayoutVars>
      </dgm:prSet>
      <dgm:spPr/>
    </dgm:pt>
  </dgm:ptLst>
  <dgm:cxnLst>
    <dgm:cxn modelId="{78C61F06-8EA9-4576-A5A1-DAF1F170DFCE}" type="presOf" srcId="{3F7E54C4-D7E2-4043-9DE6-8636359FCC79}" destId="{E976713A-875D-44F1-B267-CA27E9EDA30A}" srcOrd="0" destOrd="0" presId="urn:microsoft.com/office/officeart/2005/8/layout/vList2"/>
    <dgm:cxn modelId="{CFF9BF19-AB0F-4825-86A7-9413F5E98D43}" type="presOf" srcId="{434559AD-3536-4782-B2D8-80E620829744}" destId="{FCD5AA19-C2D3-458D-8F69-C18D5EE0A4CD}" srcOrd="0" destOrd="0" presId="urn:microsoft.com/office/officeart/2005/8/layout/vList2"/>
    <dgm:cxn modelId="{FA6CBA2B-564A-4B81-98B6-44EB56A78F12}" type="presOf" srcId="{9627BBD3-3D54-4EA4-AEF1-55B3E071CD2B}" destId="{2579E6CA-0172-4394-A6CC-1219D1D9C0E5}" srcOrd="0" destOrd="0" presId="urn:microsoft.com/office/officeart/2005/8/layout/vList2"/>
    <dgm:cxn modelId="{E918E62D-01E0-4C61-936C-C57386BAC994}" type="presOf" srcId="{866BD80A-C786-4551-AC83-C422736EA4EB}" destId="{47ACF7F2-E777-433D-A022-E75F9958F74C}" srcOrd="0" destOrd="0" presId="urn:microsoft.com/office/officeart/2005/8/layout/vList2"/>
    <dgm:cxn modelId="{7294B535-EFB1-4805-8B9C-21495CAEA166}" srcId="{3F7E54C4-D7E2-4043-9DE6-8636359FCC79}" destId="{89124CCD-2FCF-40A8-9341-912A07896E3E}" srcOrd="3" destOrd="0" parTransId="{2B179799-5551-477D-84FC-4206D5893B51}" sibTransId="{3157BDA1-1861-420D-80A3-18C0CE3DBC9F}"/>
    <dgm:cxn modelId="{E9FF6AA0-CF15-49B1-9EF5-F41B53A855A0}" srcId="{3F7E54C4-D7E2-4043-9DE6-8636359FCC79}" destId="{866BD80A-C786-4551-AC83-C422736EA4EB}" srcOrd="0" destOrd="0" parTransId="{0A6AB5F1-B2C5-490A-8D55-DBA17D203180}" sibTransId="{A0059DB1-12DD-4691-9AB4-7D8BC0C6AF87}"/>
    <dgm:cxn modelId="{FFB418D6-FCD8-46AA-A9F1-12B3562C615F}" type="presOf" srcId="{89124CCD-2FCF-40A8-9341-912A07896E3E}" destId="{0C9D0CFE-7144-4976-8B87-706AAA3FCBBB}" srcOrd="0" destOrd="0" presId="urn:microsoft.com/office/officeart/2005/8/layout/vList2"/>
    <dgm:cxn modelId="{B09516DD-A3CC-4250-AED1-F0B0E9202921}" srcId="{3F7E54C4-D7E2-4043-9DE6-8636359FCC79}" destId="{434559AD-3536-4782-B2D8-80E620829744}" srcOrd="1" destOrd="0" parTransId="{53CA0442-1C87-4BDB-8234-6602303D0967}" sibTransId="{85DEFD22-718A-4AA2-9ED2-B6F0C4C3D78E}"/>
    <dgm:cxn modelId="{D1FC2AFD-4718-4BF7-84AF-E892D1CFB6F0}" srcId="{3F7E54C4-D7E2-4043-9DE6-8636359FCC79}" destId="{9627BBD3-3D54-4EA4-AEF1-55B3E071CD2B}" srcOrd="2" destOrd="0" parTransId="{4139068F-625E-43C7-893A-3567DE1E3315}" sibTransId="{F231DD23-EACB-4F69-8868-7CD7204A72E1}"/>
    <dgm:cxn modelId="{F36B1913-9111-4D08-A9F6-2A2E36258804}" type="presParOf" srcId="{E976713A-875D-44F1-B267-CA27E9EDA30A}" destId="{47ACF7F2-E777-433D-A022-E75F9958F74C}" srcOrd="0" destOrd="0" presId="urn:microsoft.com/office/officeart/2005/8/layout/vList2"/>
    <dgm:cxn modelId="{B65F5A43-6299-4282-951F-068D4CFBE9A8}" type="presParOf" srcId="{E976713A-875D-44F1-B267-CA27E9EDA30A}" destId="{ADBF5109-B3D1-4392-ACC1-7A210A5866DA}" srcOrd="1" destOrd="0" presId="urn:microsoft.com/office/officeart/2005/8/layout/vList2"/>
    <dgm:cxn modelId="{63E00B72-D17E-44F4-A899-CBA1CF181888}" type="presParOf" srcId="{E976713A-875D-44F1-B267-CA27E9EDA30A}" destId="{FCD5AA19-C2D3-458D-8F69-C18D5EE0A4CD}" srcOrd="2" destOrd="0" presId="urn:microsoft.com/office/officeart/2005/8/layout/vList2"/>
    <dgm:cxn modelId="{90DB4C4E-6368-4017-8EF4-57AF650BB18E}" type="presParOf" srcId="{E976713A-875D-44F1-B267-CA27E9EDA30A}" destId="{CB82C2CF-5255-4A03-B8C3-AF93EB0D1636}" srcOrd="3" destOrd="0" presId="urn:microsoft.com/office/officeart/2005/8/layout/vList2"/>
    <dgm:cxn modelId="{493F3A89-914D-4FCD-BEF9-1178D0E2B70F}" type="presParOf" srcId="{E976713A-875D-44F1-B267-CA27E9EDA30A}" destId="{2579E6CA-0172-4394-A6CC-1219D1D9C0E5}" srcOrd="4" destOrd="0" presId="urn:microsoft.com/office/officeart/2005/8/layout/vList2"/>
    <dgm:cxn modelId="{DCE14111-0A8A-4D9B-B237-7A4D7CEA1B61}" type="presParOf" srcId="{E976713A-875D-44F1-B267-CA27E9EDA30A}" destId="{A5EAF783-5572-4F4A-B83B-888563114C31}" srcOrd="5" destOrd="0" presId="urn:microsoft.com/office/officeart/2005/8/layout/vList2"/>
    <dgm:cxn modelId="{A45BACE3-0A0F-4765-A01A-77C1FFB05262}" type="presParOf" srcId="{E976713A-875D-44F1-B267-CA27E9EDA30A}" destId="{0C9D0CFE-7144-4976-8B87-706AAA3FCBB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7E54C4-D7E2-4043-9DE6-8636359FCC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866BD80A-C786-4551-AC83-C422736EA4EB}">
      <dgm:prSet custT="1"/>
      <dgm:spPr/>
      <dgm:t>
        <a:bodyPr/>
        <a:lstStyle/>
        <a:p>
          <a:r>
            <a:rPr lang="en-GB" sz="2000" dirty="0"/>
            <a:t>Am I testing for a </a:t>
          </a:r>
          <a:r>
            <a:rPr lang="en-GB" sz="2000" dirty="0">
              <a:highlight>
                <a:srgbClr val="800080"/>
              </a:highlight>
            </a:rPr>
            <a:t>‘difference’ </a:t>
          </a:r>
          <a:r>
            <a:rPr lang="en-GB" sz="2000" dirty="0"/>
            <a:t>(i.e. an effect of a categorical variable) or an </a:t>
          </a:r>
          <a:r>
            <a:rPr lang="en-GB" sz="2000" dirty="0">
              <a:highlight>
                <a:srgbClr val="800080"/>
              </a:highlight>
            </a:rPr>
            <a:t>‘association’ </a:t>
          </a:r>
          <a:r>
            <a:rPr lang="en-GB" sz="2000" dirty="0"/>
            <a:t>between variables?</a:t>
          </a:r>
        </a:p>
      </dgm:t>
    </dgm:pt>
    <dgm:pt modelId="{0A6AB5F1-B2C5-490A-8D55-DBA17D203180}" type="parTrans" cxnId="{E9FF6AA0-CF15-49B1-9EF5-F41B53A855A0}">
      <dgm:prSet/>
      <dgm:spPr/>
      <dgm:t>
        <a:bodyPr/>
        <a:lstStyle/>
        <a:p>
          <a:endParaRPr lang="en-GB" sz="2000"/>
        </a:p>
      </dgm:t>
    </dgm:pt>
    <dgm:pt modelId="{A0059DB1-12DD-4691-9AB4-7D8BC0C6AF87}" type="sibTrans" cxnId="{E9FF6AA0-CF15-49B1-9EF5-F41B53A855A0}">
      <dgm:prSet/>
      <dgm:spPr/>
      <dgm:t>
        <a:bodyPr/>
        <a:lstStyle/>
        <a:p>
          <a:endParaRPr lang="en-GB" sz="2000"/>
        </a:p>
      </dgm:t>
    </dgm:pt>
    <dgm:pt modelId="{E976713A-875D-44F1-B267-CA27E9EDA30A}" type="pres">
      <dgm:prSet presAssocID="{3F7E54C4-D7E2-4043-9DE6-8636359FCC79}" presName="linear" presStyleCnt="0">
        <dgm:presLayoutVars>
          <dgm:animLvl val="lvl"/>
          <dgm:resizeHandles val="exact"/>
        </dgm:presLayoutVars>
      </dgm:prSet>
      <dgm:spPr/>
    </dgm:pt>
    <dgm:pt modelId="{47ACF7F2-E777-433D-A022-E75F9958F74C}" type="pres">
      <dgm:prSet presAssocID="{866BD80A-C786-4551-AC83-C422736EA4EB}" presName="parentText" presStyleLbl="node1" presStyleIdx="0" presStyleCnt="1">
        <dgm:presLayoutVars>
          <dgm:chMax val="0"/>
          <dgm:bulletEnabled val="1"/>
        </dgm:presLayoutVars>
      </dgm:prSet>
      <dgm:spPr/>
    </dgm:pt>
  </dgm:ptLst>
  <dgm:cxnLst>
    <dgm:cxn modelId="{78C61F06-8EA9-4576-A5A1-DAF1F170DFCE}" type="presOf" srcId="{3F7E54C4-D7E2-4043-9DE6-8636359FCC79}" destId="{E976713A-875D-44F1-B267-CA27E9EDA30A}" srcOrd="0" destOrd="0" presId="urn:microsoft.com/office/officeart/2005/8/layout/vList2"/>
    <dgm:cxn modelId="{E918E62D-01E0-4C61-936C-C57386BAC994}" type="presOf" srcId="{866BD80A-C786-4551-AC83-C422736EA4EB}" destId="{47ACF7F2-E777-433D-A022-E75F9958F74C}" srcOrd="0" destOrd="0" presId="urn:microsoft.com/office/officeart/2005/8/layout/vList2"/>
    <dgm:cxn modelId="{E9FF6AA0-CF15-49B1-9EF5-F41B53A855A0}" srcId="{3F7E54C4-D7E2-4043-9DE6-8636359FCC79}" destId="{866BD80A-C786-4551-AC83-C422736EA4EB}" srcOrd="0" destOrd="0" parTransId="{0A6AB5F1-B2C5-490A-8D55-DBA17D203180}" sibTransId="{A0059DB1-12DD-4691-9AB4-7D8BC0C6AF87}"/>
    <dgm:cxn modelId="{F36B1913-9111-4D08-A9F6-2A2E36258804}" type="presParOf" srcId="{E976713A-875D-44F1-B267-CA27E9EDA30A}" destId="{47ACF7F2-E777-433D-A022-E75F9958F7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7E54C4-D7E2-4043-9DE6-8636359FCC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866BD80A-C786-4551-AC83-C422736EA4EB}">
      <dgm:prSet/>
      <dgm:spPr/>
      <dgm:t>
        <a:bodyPr/>
        <a:lstStyle/>
        <a:p>
          <a:r>
            <a:rPr lang="en-GB" dirty="0"/>
            <a:t>Am I testing for a ‘difference’ (i.e. an effect of a categorical variable) or an ‘association’ between variables?</a:t>
          </a:r>
        </a:p>
      </dgm:t>
    </dgm:pt>
    <dgm:pt modelId="{0A6AB5F1-B2C5-490A-8D55-DBA17D203180}" type="parTrans" cxnId="{E9FF6AA0-CF15-49B1-9EF5-F41B53A855A0}">
      <dgm:prSet/>
      <dgm:spPr/>
      <dgm:t>
        <a:bodyPr/>
        <a:lstStyle/>
        <a:p>
          <a:endParaRPr lang="en-GB"/>
        </a:p>
      </dgm:t>
    </dgm:pt>
    <dgm:pt modelId="{A0059DB1-12DD-4691-9AB4-7D8BC0C6AF87}" type="sibTrans" cxnId="{E9FF6AA0-CF15-49B1-9EF5-F41B53A855A0}">
      <dgm:prSet/>
      <dgm:spPr/>
      <dgm:t>
        <a:bodyPr/>
        <a:lstStyle/>
        <a:p>
          <a:endParaRPr lang="en-GB"/>
        </a:p>
      </dgm:t>
    </dgm:pt>
    <dgm:pt modelId="{434559AD-3536-4782-B2D8-80E620829744}">
      <dgm:prSet/>
      <dgm:spPr/>
      <dgm:t>
        <a:bodyPr/>
        <a:lstStyle/>
        <a:p>
          <a:r>
            <a:rPr lang="en-GB"/>
            <a:t>Was a ‘repeated measures’ or an ‘independent groups’ study design followed?</a:t>
          </a:r>
        </a:p>
      </dgm:t>
    </dgm:pt>
    <dgm:pt modelId="{53CA0442-1C87-4BDB-8234-6602303D0967}" type="parTrans" cxnId="{B09516DD-A3CC-4250-AED1-F0B0E9202921}">
      <dgm:prSet/>
      <dgm:spPr/>
      <dgm:t>
        <a:bodyPr/>
        <a:lstStyle/>
        <a:p>
          <a:endParaRPr lang="en-GB"/>
        </a:p>
      </dgm:t>
    </dgm:pt>
    <dgm:pt modelId="{85DEFD22-718A-4AA2-9ED2-B6F0C4C3D78E}" type="sibTrans" cxnId="{B09516DD-A3CC-4250-AED1-F0B0E9202921}">
      <dgm:prSet/>
      <dgm:spPr/>
      <dgm:t>
        <a:bodyPr/>
        <a:lstStyle/>
        <a:p>
          <a:endParaRPr lang="en-GB"/>
        </a:p>
      </dgm:t>
    </dgm:pt>
    <dgm:pt modelId="{9627BBD3-3D54-4EA4-AEF1-55B3E071CD2B}">
      <dgm:prSet/>
      <dgm:spPr/>
      <dgm:t>
        <a:bodyPr/>
        <a:lstStyle/>
        <a:p>
          <a:r>
            <a:rPr lang="en-GB"/>
            <a:t>How many ‘groups’ within my predictor variable?</a:t>
          </a:r>
        </a:p>
      </dgm:t>
    </dgm:pt>
    <dgm:pt modelId="{4139068F-625E-43C7-893A-3567DE1E3315}" type="parTrans" cxnId="{D1FC2AFD-4718-4BF7-84AF-E892D1CFB6F0}">
      <dgm:prSet/>
      <dgm:spPr/>
      <dgm:t>
        <a:bodyPr/>
        <a:lstStyle/>
        <a:p>
          <a:endParaRPr lang="en-GB"/>
        </a:p>
      </dgm:t>
    </dgm:pt>
    <dgm:pt modelId="{F231DD23-EACB-4F69-8868-7CD7204A72E1}" type="sibTrans" cxnId="{D1FC2AFD-4718-4BF7-84AF-E892D1CFB6F0}">
      <dgm:prSet/>
      <dgm:spPr/>
      <dgm:t>
        <a:bodyPr/>
        <a:lstStyle/>
        <a:p>
          <a:endParaRPr lang="en-GB"/>
        </a:p>
      </dgm:t>
    </dgm:pt>
    <dgm:pt modelId="{89124CCD-2FCF-40A8-9341-912A07896E3E}">
      <dgm:prSet/>
      <dgm:spPr/>
      <dgm:t>
        <a:bodyPr/>
        <a:lstStyle/>
        <a:p>
          <a:r>
            <a:rPr lang="en-GB" dirty="0"/>
            <a:t>Does the numerical data I’ve collected meet </a:t>
          </a:r>
          <a:r>
            <a:rPr lang="en-GB" u="sng" dirty="0"/>
            <a:t>all</a:t>
          </a:r>
          <a:r>
            <a:rPr lang="en-GB" dirty="0"/>
            <a:t> of the parametric assumptions?   </a:t>
          </a:r>
        </a:p>
      </dgm:t>
    </dgm:pt>
    <dgm:pt modelId="{2B179799-5551-477D-84FC-4206D5893B51}" type="parTrans" cxnId="{7294B535-EFB1-4805-8B9C-21495CAEA166}">
      <dgm:prSet/>
      <dgm:spPr/>
      <dgm:t>
        <a:bodyPr/>
        <a:lstStyle/>
        <a:p>
          <a:endParaRPr lang="en-GB"/>
        </a:p>
      </dgm:t>
    </dgm:pt>
    <dgm:pt modelId="{3157BDA1-1861-420D-80A3-18C0CE3DBC9F}" type="sibTrans" cxnId="{7294B535-EFB1-4805-8B9C-21495CAEA166}">
      <dgm:prSet/>
      <dgm:spPr/>
      <dgm:t>
        <a:bodyPr/>
        <a:lstStyle/>
        <a:p>
          <a:endParaRPr lang="en-GB"/>
        </a:p>
      </dgm:t>
    </dgm:pt>
    <dgm:pt modelId="{E976713A-875D-44F1-B267-CA27E9EDA30A}" type="pres">
      <dgm:prSet presAssocID="{3F7E54C4-D7E2-4043-9DE6-8636359FCC79}" presName="linear" presStyleCnt="0">
        <dgm:presLayoutVars>
          <dgm:animLvl val="lvl"/>
          <dgm:resizeHandles val="exact"/>
        </dgm:presLayoutVars>
      </dgm:prSet>
      <dgm:spPr/>
    </dgm:pt>
    <dgm:pt modelId="{47ACF7F2-E777-433D-A022-E75F9958F74C}" type="pres">
      <dgm:prSet presAssocID="{866BD80A-C786-4551-AC83-C422736EA4EB}" presName="parentText" presStyleLbl="node1" presStyleIdx="0" presStyleCnt="4">
        <dgm:presLayoutVars>
          <dgm:chMax val="0"/>
          <dgm:bulletEnabled val="1"/>
        </dgm:presLayoutVars>
      </dgm:prSet>
      <dgm:spPr/>
    </dgm:pt>
    <dgm:pt modelId="{ADBF5109-B3D1-4392-ACC1-7A210A5866DA}" type="pres">
      <dgm:prSet presAssocID="{A0059DB1-12DD-4691-9AB4-7D8BC0C6AF87}" presName="spacer" presStyleCnt="0"/>
      <dgm:spPr/>
    </dgm:pt>
    <dgm:pt modelId="{FCD5AA19-C2D3-458D-8F69-C18D5EE0A4CD}" type="pres">
      <dgm:prSet presAssocID="{434559AD-3536-4782-B2D8-80E620829744}" presName="parentText" presStyleLbl="node1" presStyleIdx="1" presStyleCnt="4">
        <dgm:presLayoutVars>
          <dgm:chMax val="0"/>
          <dgm:bulletEnabled val="1"/>
        </dgm:presLayoutVars>
      </dgm:prSet>
      <dgm:spPr/>
    </dgm:pt>
    <dgm:pt modelId="{CB82C2CF-5255-4A03-B8C3-AF93EB0D1636}" type="pres">
      <dgm:prSet presAssocID="{85DEFD22-718A-4AA2-9ED2-B6F0C4C3D78E}" presName="spacer" presStyleCnt="0"/>
      <dgm:spPr/>
    </dgm:pt>
    <dgm:pt modelId="{2579E6CA-0172-4394-A6CC-1219D1D9C0E5}" type="pres">
      <dgm:prSet presAssocID="{9627BBD3-3D54-4EA4-AEF1-55B3E071CD2B}" presName="parentText" presStyleLbl="node1" presStyleIdx="2" presStyleCnt="4">
        <dgm:presLayoutVars>
          <dgm:chMax val="0"/>
          <dgm:bulletEnabled val="1"/>
        </dgm:presLayoutVars>
      </dgm:prSet>
      <dgm:spPr/>
    </dgm:pt>
    <dgm:pt modelId="{A5EAF783-5572-4F4A-B83B-888563114C31}" type="pres">
      <dgm:prSet presAssocID="{F231DD23-EACB-4F69-8868-7CD7204A72E1}" presName="spacer" presStyleCnt="0"/>
      <dgm:spPr/>
    </dgm:pt>
    <dgm:pt modelId="{0C9D0CFE-7144-4976-8B87-706AAA3FCBBB}" type="pres">
      <dgm:prSet presAssocID="{89124CCD-2FCF-40A8-9341-912A07896E3E}" presName="parentText" presStyleLbl="node1" presStyleIdx="3" presStyleCnt="4">
        <dgm:presLayoutVars>
          <dgm:chMax val="0"/>
          <dgm:bulletEnabled val="1"/>
        </dgm:presLayoutVars>
      </dgm:prSet>
      <dgm:spPr/>
    </dgm:pt>
  </dgm:ptLst>
  <dgm:cxnLst>
    <dgm:cxn modelId="{78C61F06-8EA9-4576-A5A1-DAF1F170DFCE}" type="presOf" srcId="{3F7E54C4-D7E2-4043-9DE6-8636359FCC79}" destId="{E976713A-875D-44F1-B267-CA27E9EDA30A}" srcOrd="0" destOrd="0" presId="urn:microsoft.com/office/officeart/2005/8/layout/vList2"/>
    <dgm:cxn modelId="{CFF9BF19-AB0F-4825-86A7-9413F5E98D43}" type="presOf" srcId="{434559AD-3536-4782-B2D8-80E620829744}" destId="{FCD5AA19-C2D3-458D-8F69-C18D5EE0A4CD}" srcOrd="0" destOrd="0" presId="urn:microsoft.com/office/officeart/2005/8/layout/vList2"/>
    <dgm:cxn modelId="{FA6CBA2B-564A-4B81-98B6-44EB56A78F12}" type="presOf" srcId="{9627BBD3-3D54-4EA4-AEF1-55B3E071CD2B}" destId="{2579E6CA-0172-4394-A6CC-1219D1D9C0E5}" srcOrd="0" destOrd="0" presId="urn:microsoft.com/office/officeart/2005/8/layout/vList2"/>
    <dgm:cxn modelId="{E918E62D-01E0-4C61-936C-C57386BAC994}" type="presOf" srcId="{866BD80A-C786-4551-AC83-C422736EA4EB}" destId="{47ACF7F2-E777-433D-A022-E75F9958F74C}" srcOrd="0" destOrd="0" presId="urn:microsoft.com/office/officeart/2005/8/layout/vList2"/>
    <dgm:cxn modelId="{7294B535-EFB1-4805-8B9C-21495CAEA166}" srcId="{3F7E54C4-D7E2-4043-9DE6-8636359FCC79}" destId="{89124CCD-2FCF-40A8-9341-912A07896E3E}" srcOrd="3" destOrd="0" parTransId="{2B179799-5551-477D-84FC-4206D5893B51}" sibTransId="{3157BDA1-1861-420D-80A3-18C0CE3DBC9F}"/>
    <dgm:cxn modelId="{E9FF6AA0-CF15-49B1-9EF5-F41B53A855A0}" srcId="{3F7E54C4-D7E2-4043-9DE6-8636359FCC79}" destId="{866BD80A-C786-4551-AC83-C422736EA4EB}" srcOrd="0" destOrd="0" parTransId="{0A6AB5F1-B2C5-490A-8D55-DBA17D203180}" sibTransId="{A0059DB1-12DD-4691-9AB4-7D8BC0C6AF87}"/>
    <dgm:cxn modelId="{FFB418D6-FCD8-46AA-A9F1-12B3562C615F}" type="presOf" srcId="{89124CCD-2FCF-40A8-9341-912A07896E3E}" destId="{0C9D0CFE-7144-4976-8B87-706AAA3FCBBB}" srcOrd="0" destOrd="0" presId="urn:microsoft.com/office/officeart/2005/8/layout/vList2"/>
    <dgm:cxn modelId="{B09516DD-A3CC-4250-AED1-F0B0E9202921}" srcId="{3F7E54C4-D7E2-4043-9DE6-8636359FCC79}" destId="{434559AD-3536-4782-B2D8-80E620829744}" srcOrd="1" destOrd="0" parTransId="{53CA0442-1C87-4BDB-8234-6602303D0967}" sibTransId="{85DEFD22-718A-4AA2-9ED2-B6F0C4C3D78E}"/>
    <dgm:cxn modelId="{D1FC2AFD-4718-4BF7-84AF-E892D1CFB6F0}" srcId="{3F7E54C4-D7E2-4043-9DE6-8636359FCC79}" destId="{9627BBD3-3D54-4EA4-AEF1-55B3E071CD2B}" srcOrd="2" destOrd="0" parTransId="{4139068F-625E-43C7-893A-3567DE1E3315}" sibTransId="{F231DD23-EACB-4F69-8868-7CD7204A72E1}"/>
    <dgm:cxn modelId="{F36B1913-9111-4D08-A9F6-2A2E36258804}" type="presParOf" srcId="{E976713A-875D-44F1-B267-CA27E9EDA30A}" destId="{47ACF7F2-E777-433D-A022-E75F9958F74C}" srcOrd="0" destOrd="0" presId="urn:microsoft.com/office/officeart/2005/8/layout/vList2"/>
    <dgm:cxn modelId="{B65F5A43-6299-4282-951F-068D4CFBE9A8}" type="presParOf" srcId="{E976713A-875D-44F1-B267-CA27E9EDA30A}" destId="{ADBF5109-B3D1-4392-ACC1-7A210A5866DA}" srcOrd="1" destOrd="0" presId="urn:microsoft.com/office/officeart/2005/8/layout/vList2"/>
    <dgm:cxn modelId="{63E00B72-D17E-44F4-A899-CBA1CF181888}" type="presParOf" srcId="{E976713A-875D-44F1-B267-CA27E9EDA30A}" destId="{FCD5AA19-C2D3-458D-8F69-C18D5EE0A4CD}" srcOrd="2" destOrd="0" presId="urn:microsoft.com/office/officeart/2005/8/layout/vList2"/>
    <dgm:cxn modelId="{90DB4C4E-6368-4017-8EF4-57AF650BB18E}" type="presParOf" srcId="{E976713A-875D-44F1-B267-CA27E9EDA30A}" destId="{CB82C2CF-5255-4A03-B8C3-AF93EB0D1636}" srcOrd="3" destOrd="0" presId="urn:microsoft.com/office/officeart/2005/8/layout/vList2"/>
    <dgm:cxn modelId="{493F3A89-914D-4FCD-BEF9-1178D0E2B70F}" type="presParOf" srcId="{E976713A-875D-44F1-B267-CA27E9EDA30A}" destId="{2579E6CA-0172-4394-A6CC-1219D1D9C0E5}" srcOrd="4" destOrd="0" presId="urn:microsoft.com/office/officeart/2005/8/layout/vList2"/>
    <dgm:cxn modelId="{DCE14111-0A8A-4D9B-B237-7A4D7CEA1B61}" type="presParOf" srcId="{E976713A-875D-44F1-B267-CA27E9EDA30A}" destId="{A5EAF783-5572-4F4A-B83B-888563114C31}" srcOrd="5" destOrd="0" presId="urn:microsoft.com/office/officeart/2005/8/layout/vList2"/>
    <dgm:cxn modelId="{A45BACE3-0A0F-4765-A01A-77C1FFB05262}" type="presParOf" srcId="{E976713A-875D-44F1-B267-CA27E9EDA30A}" destId="{0C9D0CFE-7144-4976-8B87-706AAA3FCBB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7E54C4-D7E2-4043-9DE6-8636359FCC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434559AD-3536-4782-B2D8-80E620829744}">
      <dgm:prSet custT="1"/>
      <dgm:spPr/>
      <dgm:t>
        <a:bodyPr/>
        <a:lstStyle/>
        <a:p>
          <a:r>
            <a:rPr lang="en-GB" sz="2000"/>
            <a:t>Was a ‘repeated measures’ or an ‘independent groups’ study design followed?</a:t>
          </a:r>
        </a:p>
      </dgm:t>
    </dgm:pt>
    <dgm:pt modelId="{53CA0442-1C87-4BDB-8234-6602303D0967}" type="parTrans" cxnId="{B09516DD-A3CC-4250-AED1-F0B0E9202921}">
      <dgm:prSet/>
      <dgm:spPr/>
      <dgm:t>
        <a:bodyPr/>
        <a:lstStyle/>
        <a:p>
          <a:endParaRPr lang="en-GB"/>
        </a:p>
      </dgm:t>
    </dgm:pt>
    <dgm:pt modelId="{85DEFD22-718A-4AA2-9ED2-B6F0C4C3D78E}" type="sibTrans" cxnId="{B09516DD-A3CC-4250-AED1-F0B0E9202921}">
      <dgm:prSet/>
      <dgm:spPr/>
      <dgm:t>
        <a:bodyPr/>
        <a:lstStyle/>
        <a:p>
          <a:endParaRPr lang="en-GB"/>
        </a:p>
      </dgm:t>
    </dgm:pt>
    <dgm:pt modelId="{E976713A-875D-44F1-B267-CA27E9EDA30A}" type="pres">
      <dgm:prSet presAssocID="{3F7E54C4-D7E2-4043-9DE6-8636359FCC79}" presName="linear" presStyleCnt="0">
        <dgm:presLayoutVars>
          <dgm:animLvl val="lvl"/>
          <dgm:resizeHandles val="exact"/>
        </dgm:presLayoutVars>
      </dgm:prSet>
      <dgm:spPr/>
    </dgm:pt>
    <dgm:pt modelId="{FCD5AA19-C2D3-458D-8F69-C18D5EE0A4CD}" type="pres">
      <dgm:prSet presAssocID="{434559AD-3536-4782-B2D8-80E620829744}" presName="parentText" presStyleLbl="node1" presStyleIdx="0" presStyleCnt="1">
        <dgm:presLayoutVars>
          <dgm:chMax val="0"/>
          <dgm:bulletEnabled val="1"/>
        </dgm:presLayoutVars>
      </dgm:prSet>
      <dgm:spPr/>
    </dgm:pt>
  </dgm:ptLst>
  <dgm:cxnLst>
    <dgm:cxn modelId="{78C61F06-8EA9-4576-A5A1-DAF1F170DFCE}" type="presOf" srcId="{3F7E54C4-D7E2-4043-9DE6-8636359FCC79}" destId="{E976713A-875D-44F1-B267-CA27E9EDA30A}" srcOrd="0" destOrd="0" presId="urn:microsoft.com/office/officeart/2005/8/layout/vList2"/>
    <dgm:cxn modelId="{CFF9BF19-AB0F-4825-86A7-9413F5E98D43}" type="presOf" srcId="{434559AD-3536-4782-B2D8-80E620829744}" destId="{FCD5AA19-C2D3-458D-8F69-C18D5EE0A4CD}" srcOrd="0" destOrd="0" presId="urn:microsoft.com/office/officeart/2005/8/layout/vList2"/>
    <dgm:cxn modelId="{B09516DD-A3CC-4250-AED1-F0B0E9202921}" srcId="{3F7E54C4-D7E2-4043-9DE6-8636359FCC79}" destId="{434559AD-3536-4782-B2D8-80E620829744}" srcOrd="0" destOrd="0" parTransId="{53CA0442-1C87-4BDB-8234-6602303D0967}" sibTransId="{85DEFD22-718A-4AA2-9ED2-B6F0C4C3D78E}"/>
    <dgm:cxn modelId="{63E00B72-D17E-44F4-A899-CBA1CF181888}" type="presParOf" srcId="{E976713A-875D-44F1-B267-CA27E9EDA30A}" destId="{FCD5AA19-C2D3-458D-8F69-C18D5EE0A4C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7E54C4-D7E2-4043-9DE6-8636359FCC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866BD80A-C786-4551-AC83-C422736EA4EB}">
      <dgm:prSet/>
      <dgm:spPr/>
      <dgm:t>
        <a:bodyPr/>
        <a:lstStyle/>
        <a:p>
          <a:r>
            <a:rPr lang="en-GB" dirty="0"/>
            <a:t>Am I testing for a ‘difference’ (i.e. an effect of a categorical variable) or an ‘association’ between variables?</a:t>
          </a:r>
        </a:p>
      </dgm:t>
    </dgm:pt>
    <dgm:pt modelId="{0A6AB5F1-B2C5-490A-8D55-DBA17D203180}" type="parTrans" cxnId="{E9FF6AA0-CF15-49B1-9EF5-F41B53A855A0}">
      <dgm:prSet/>
      <dgm:spPr/>
      <dgm:t>
        <a:bodyPr/>
        <a:lstStyle/>
        <a:p>
          <a:endParaRPr lang="en-GB"/>
        </a:p>
      </dgm:t>
    </dgm:pt>
    <dgm:pt modelId="{A0059DB1-12DD-4691-9AB4-7D8BC0C6AF87}" type="sibTrans" cxnId="{E9FF6AA0-CF15-49B1-9EF5-F41B53A855A0}">
      <dgm:prSet/>
      <dgm:spPr/>
      <dgm:t>
        <a:bodyPr/>
        <a:lstStyle/>
        <a:p>
          <a:endParaRPr lang="en-GB"/>
        </a:p>
      </dgm:t>
    </dgm:pt>
    <dgm:pt modelId="{434559AD-3536-4782-B2D8-80E620829744}">
      <dgm:prSet/>
      <dgm:spPr/>
      <dgm:t>
        <a:bodyPr/>
        <a:lstStyle/>
        <a:p>
          <a:r>
            <a:rPr lang="en-GB"/>
            <a:t>Was a ‘repeated measures’ or an ‘independent groups’ study design followed?</a:t>
          </a:r>
        </a:p>
      </dgm:t>
    </dgm:pt>
    <dgm:pt modelId="{53CA0442-1C87-4BDB-8234-6602303D0967}" type="parTrans" cxnId="{B09516DD-A3CC-4250-AED1-F0B0E9202921}">
      <dgm:prSet/>
      <dgm:spPr/>
      <dgm:t>
        <a:bodyPr/>
        <a:lstStyle/>
        <a:p>
          <a:endParaRPr lang="en-GB"/>
        </a:p>
      </dgm:t>
    </dgm:pt>
    <dgm:pt modelId="{85DEFD22-718A-4AA2-9ED2-B6F0C4C3D78E}" type="sibTrans" cxnId="{B09516DD-A3CC-4250-AED1-F0B0E9202921}">
      <dgm:prSet/>
      <dgm:spPr/>
      <dgm:t>
        <a:bodyPr/>
        <a:lstStyle/>
        <a:p>
          <a:endParaRPr lang="en-GB"/>
        </a:p>
      </dgm:t>
    </dgm:pt>
    <dgm:pt modelId="{9627BBD3-3D54-4EA4-AEF1-55B3E071CD2B}">
      <dgm:prSet/>
      <dgm:spPr/>
      <dgm:t>
        <a:bodyPr/>
        <a:lstStyle/>
        <a:p>
          <a:r>
            <a:rPr lang="en-GB" dirty="0"/>
            <a:t>How many ‘groups’ within my predictor variable?</a:t>
          </a:r>
        </a:p>
      </dgm:t>
    </dgm:pt>
    <dgm:pt modelId="{4139068F-625E-43C7-893A-3567DE1E3315}" type="parTrans" cxnId="{D1FC2AFD-4718-4BF7-84AF-E892D1CFB6F0}">
      <dgm:prSet/>
      <dgm:spPr/>
      <dgm:t>
        <a:bodyPr/>
        <a:lstStyle/>
        <a:p>
          <a:endParaRPr lang="en-GB"/>
        </a:p>
      </dgm:t>
    </dgm:pt>
    <dgm:pt modelId="{F231DD23-EACB-4F69-8868-7CD7204A72E1}" type="sibTrans" cxnId="{D1FC2AFD-4718-4BF7-84AF-E892D1CFB6F0}">
      <dgm:prSet/>
      <dgm:spPr/>
      <dgm:t>
        <a:bodyPr/>
        <a:lstStyle/>
        <a:p>
          <a:endParaRPr lang="en-GB"/>
        </a:p>
      </dgm:t>
    </dgm:pt>
    <dgm:pt modelId="{89124CCD-2FCF-40A8-9341-912A07896E3E}">
      <dgm:prSet/>
      <dgm:spPr/>
      <dgm:t>
        <a:bodyPr/>
        <a:lstStyle/>
        <a:p>
          <a:r>
            <a:rPr lang="en-GB" dirty="0"/>
            <a:t>Does the numerical data I’ve collected meet </a:t>
          </a:r>
          <a:r>
            <a:rPr lang="en-GB" u="sng" dirty="0"/>
            <a:t>all</a:t>
          </a:r>
          <a:r>
            <a:rPr lang="en-GB" dirty="0"/>
            <a:t> of the parametric assumptions?   </a:t>
          </a:r>
        </a:p>
      </dgm:t>
    </dgm:pt>
    <dgm:pt modelId="{2B179799-5551-477D-84FC-4206D5893B51}" type="parTrans" cxnId="{7294B535-EFB1-4805-8B9C-21495CAEA166}">
      <dgm:prSet/>
      <dgm:spPr/>
      <dgm:t>
        <a:bodyPr/>
        <a:lstStyle/>
        <a:p>
          <a:endParaRPr lang="en-GB"/>
        </a:p>
      </dgm:t>
    </dgm:pt>
    <dgm:pt modelId="{3157BDA1-1861-420D-80A3-18C0CE3DBC9F}" type="sibTrans" cxnId="{7294B535-EFB1-4805-8B9C-21495CAEA166}">
      <dgm:prSet/>
      <dgm:spPr/>
      <dgm:t>
        <a:bodyPr/>
        <a:lstStyle/>
        <a:p>
          <a:endParaRPr lang="en-GB"/>
        </a:p>
      </dgm:t>
    </dgm:pt>
    <dgm:pt modelId="{E976713A-875D-44F1-B267-CA27E9EDA30A}" type="pres">
      <dgm:prSet presAssocID="{3F7E54C4-D7E2-4043-9DE6-8636359FCC79}" presName="linear" presStyleCnt="0">
        <dgm:presLayoutVars>
          <dgm:animLvl val="lvl"/>
          <dgm:resizeHandles val="exact"/>
        </dgm:presLayoutVars>
      </dgm:prSet>
      <dgm:spPr/>
    </dgm:pt>
    <dgm:pt modelId="{47ACF7F2-E777-433D-A022-E75F9958F74C}" type="pres">
      <dgm:prSet presAssocID="{866BD80A-C786-4551-AC83-C422736EA4EB}" presName="parentText" presStyleLbl="node1" presStyleIdx="0" presStyleCnt="4">
        <dgm:presLayoutVars>
          <dgm:chMax val="0"/>
          <dgm:bulletEnabled val="1"/>
        </dgm:presLayoutVars>
      </dgm:prSet>
      <dgm:spPr/>
    </dgm:pt>
    <dgm:pt modelId="{ADBF5109-B3D1-4392-ACC1-7A210A5866DA}" type="pres">
      <dgm:prSet presAssocID="{A0059DB1-12DD-4691-9AB4-7D8BC0C6AF87}" presName="spacer" presStyleCnt="0"/>
      <dgm:spPr/>
    </dgm:pt>
    <dgm:pt modelId="{FCD5AA19-C2D3-458D-8F69-C18D5EE0A4CD}" type="pres">
      <dgm:prSet presAssocID="{434559AD-3536-4782-B2D8-80E620829744}" presName="parentText" presStyleLbl="node1" presStyleIdx="1" presStyleCnt="4">
        <dgm:presLayoutVars>
          <dgm:chMax val="0"/>
          <dgm:bulletEnabled val="1"/>
        </dgm:presLayoutVars>
      </dgm:prSet>
      <dgm:spPr/>
    </dgm:pt>
    <dgm:pt modelId="{CB82C2CF-5255-4A03-B8C3-AF93EB0D1636}" type="pres">
      <dgm:prSet presAssocID="{85DEFD22-718A-4AA2-9ED2-B6F0C4C3D78E}" presName="spacer" presStyleCnt="0"/>
      <dgm:spPr/>
    </dgm:pt>
    <dgm:pt modelId="{2579E6CA-0172-4394-A6CC-1219D1D9C0E5}" type="pres">
      <dgm:prSet presAssocID="{9627BBD3-3D54-4EA4-AEF1-55B3E071CD2B}" presName="parentText" presStyleLbl="node1" presStyleIdx="2" presStyleCnt="4">
        <dgm:presLayoutVars>
          <dgm:chMax val="0"/>
          <dgm:bulletEnabled val="1"/>
        </dgm:presLayoutVars>
      </dgm:prSet>
      <dgm:spPr/>
    </dgm:pt>
    <dgm:pt modelId="{A5EAF783-5572-4F4A-B83B-888563114C31}" type="pres">
      <dgm:prSet presAssocID="{F231DD23-EACB-4F69-8868-7CD7204A72E1}" presName="spacer" presStyleCnt="0"/>
      <dgm:spPr/>
    </dgm:pt>
    <dgm:pt modelId="{0C9D0CFE-7144-4976-8B87-706AAA3FCBBB}" type="pres">
      <dgm:prSet presAssocID="{89124CCD-2FCF-40A8-9341-912A07896E3E}" presName="parentText" presStyleLbl="node1" presStyleIdx="3" presStyleCnt="4">
        <dgm:presLayoutVars>
          <dgm:chMax val="0"/>
          <dgm:bulletEnabled val="1"/>
        </dgm:presLayoutVars>
      </dgm:prSet>
      <dgm:spPr/>
    </dgm:pt>
  </dgm:ptLst>
  <dgm:cxnLst>
    <dgm:cxn modelId="{78C61F06-8EA9-4576-A5A1-DAF1F170DFCE}" type="presOf" srcId="{3F7E54C4-D7E2-4043-9DE6-8636359FCC79}" destId="{E976713A-875D-44F1-B267-CA27E9EDA30A}" srcOrd="0" destOrd="0" presId="urn:microsoft.com/office/officeart/2005/8/layout/vList2"/>
    <dgm:cxn modelId="{CFF9BF19-AB0F-4825-86A7-9413F5E98D43}" type="presOf" srcId="{434559AD-3536-4782-B2D8-80E620829744}" destId="{FCD5AA19-C2D3-458D-8F69-C18D5EE0A4CD}" srcOrd="0" destOrd="0" presId="urn:microsoft.com/office/officeart/2005/8/layout/vList2"/>
    <dgm:cxn modelId="{FA6CBA2B-564A-4B81-98B6-44EB56A78F12}" type="presOf" srcId="{9627BBD3-3D54-4EA4-AEF1-55B3E071CD2B}" destId="{2579E6CA-0172-4394-A6CC-1219D1D9C0E5}" srcOrd="0" destOrd="0" presId="urn:microsoft.com/office/officeart/2005/8/layout/vList2"/>
    <dgm:cxn modelId="{E918E62D-01E0-4C61-936C-C57386BAC994}" type="presOf" srcId="{866BD80A-C786-4551-AC83-C422736EA4EB}" destId="{47ACF7F2-E777-433D-A022-E75F9958F74C}" srcOrd="0" destOrd="0" presId="urn:microsoft.com/office/officeart/2005/8/layout/vList2"/>
    <dgm:cxn modelId="{7294B535-EFB1-4805-8B9C-21495CAEA166}" srcId="{3F7E54C4-D7E2-4043-9DE6-8636359FCC79}" destId="{89124CCD-2FCF-40A8-9341-912A07896E3E}" srcOrd="3" destOrd="0" parTransId="{2B179799-5551-477D-84FC-4206D5893B51}" sibTransId="{3157BDA1-1861-420D-80A3-18C0CE3DBC9F}"/>
    <dgm:cxn modelId="{E9FF6AA0-CF15-49B1-9EF5-F41B53A855A0}" srcId="{3F7E54C4-D7E2-4043-9DE6-8636359FCC79}" destId="{866BD80A-C786-4551-AC83-C422736EA4EB}" srcOrd="0" destOrd="0" parTransId="{0A6AB5F1-B2C5-490A-8D55-DBA17D203180}" sibTransId="{A0059DB1-12DD-4691-9AB4-7D8BC0C6AF87}"/>
    <dgm:cxn modelId="{FFB418D6-FCD8-46AA-A9F1-12B3562C615F}" type="presOf" srcId="{89124CCD-2FCF-40A8-9341-912A07896E3E}" destId="{0C9D0CFE-7144-4976-8B87-706AAA3FCBBB}" srcOrd="0" destOrd="0" presId="urn:microsoft.com/office/officeart/2005/8/layout/vList2"/>
    <dgm:cxn modelId="{B09516DD-A3CC-4250-AED1-F0B0E9202921}" srcId="{3F7E54C4-D7E2-4043-9DE6-8636359FCC79}" destId="{434559AD-3536-4782-B2D8-80E620829744}" srcOrd="1" destOrd="0" parTransId="{53CA0442-1C87-4BDB-8234-6602303D0967}" sibTransId="{85DEFD22-718A-4AA2-9ED2-B6F0C4C3D78E}"/>
    <dgm:cxn modelId="{D1FC2AFD-4718-4BF7-84AF-E892D1CFB6F0}" srcId="{3F7E54C4-D7E2-4043-9DE6-8636359FCC79}" destId="{9627BBD3-3D54-4EA4-AEF1-55B3E071CD2B}" srcOrd="2" destOrd="0" parTransId="{4139068F-625E-43C7-893A-3567DE1E3315}" sibTransId="{F231DD23-EACB-4F69-8868-7CD7204A72E1}"/>
    <dgm:cxn modelId="{F36B1913-9111-4D08-A9F6-2A2E36258804}" type="presParOf" srcId="{E976713A-875D-44F1-B267-CA27E9EDA30A}" destId="{47ACF7F2-E777-433D-A022-E75F9958F74C}" srcOrd="0" destOrd="0" presId="urn:microsoft.com/office/officeart/2005/8/layout/vList2"/>
    <dgm:cxn modelId="{B65F5A43-6299-4282-951F-068D4CFBE9A8}" type="presParOf" srcId="{E976713A-875D-44F1-B267-CA27E9EDA30A}" destId="{ADBF5109-B3D1-4392-ACC1-7A210A5866DA}" srcOrd="1" destOrd="0" presId="urn:microsoft.com/office/officeart/2005/8/layout/vList2"/>
    <dgm:cxn modelId="{63E00B72-D17E-44F4-A899-CBA1CF181888}" type="presParOf" srcId="{E976713A-875D-44F1-B267-CA27E9EDA30A}" destId="{FCD5AA19-C2D3-458D-8F69-C18D5EE0A4CD}" srcOrd="2" destOrd="0" presId="urn:microsoft.com/office/officeart/2005/8/layout/vList2"/>
    <dgm:cxn modelId="{90DB4C4E-6368-4017-8EF4-57AF650BB18E}" type="presParOf" srcId="{E976713A-875D-44F1-B267-CA27E9EDA30A}" destId="{CB82C2CF-5255-4A03-B8C3-AF93EB0D1636}" srcOrd="3" destOrd="0" presId="urn:microsoft.com/office/officeart/2005/8/layout/vList2"/>
    <dgm:cxn modelId="{493F3A89-914D-4FCD-BEF9-1178D0E2B70F}" type="presParOf" srcId="{E976713A-875D-44F1-B267-CA27E9EDA30A}" destId="{2579E6CA-0172-4394-A6CC-1219D1D9C0E5}" srcOrd="4" destOrd="0" presId="urn:microsoft.com/office/officeart/2005/8/layout/vList2"/>
    <dgm:cxn modelId="{DCE14111-0A8A-4D9B-B237-7A4D7CEA1B61}" type="presParOf" srcId="{E976713A-875D-44F1-B267-CA27E9EDA30A}" destId="{A5EAF783-5572-4F4A-B83B-888563114C31}" srcOrd="5" destOrd="0" presId="urn:microsoft.com/office/officeart/2005/8/layout/vList2"/>
    <dgm:cxn modelId="{A45BACE3-0A0F-4765-A01A-77C1FFB05262}" type="presParOf" srcId="{E976713A-875D-44F1-B267-CA27E9EDA30A}" destId="{0C9D0CFE-7144-4976-8B87-706AAA3FCBB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7E54C4-D7E2-4043-9DE6-8636359FCC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9627BBD3-3D54-4EA4-AEF1-55B3E071CD2B}">
      <dgm:prSet custT="1"/>
      <dgm:spPr/>
      <dgm:t>
        <a:bodyPr/>
        <a:lstStyle/>
        <a:p>
          <a:r>
            <a:rPr lang="en-GB" sz="2000" dirty="0"/>
            <a:t>How many ‘groups’ within my predictor variable?</a:t>
          </a:r>
        </a:p>
      </dgm:t>
    </dgm:pt>
    <dgm:pt modelId="{4139068F-625E-43C7-893A-3567DE1E3315}" type="parTrans" cxnId="{D1FC2AFD-4718-4BF7-84AF-E892D1CFB6F0}">
      <dgm:prSet/>
      <dgm:spPr/>
      <dgm:t>
        <a:bodyPr/>
        <a:lstStyle/>
        <a:p>
          <a:endParaRPr lang="en-GB"/>
        </a:p>
      </dgm:t>
    </dgm:pt>
    <dgm:pt modelId="{F231DD23-EACB-4F69-8868-7CD7204A72E1}" type="sibTrans" cxnId="{D1FC2AFD-4718-4BF7-84AF-E892D1CFB6F0}">
      <dgm:prSet/>
      <dgm:spPr/>
      <dgm:t>
        <a:bodyPr/>
        <a:lstStyle/>
        <a:p>
          <a:endParaRPr lang="en-GB"/>
        </a:p>
      </dgm:t>
    </dgm:pt>
    <dgm:pt modelId="{E976713A-875D-44F1-B267-CA27E9EDA30A}" type="pres">
      <dgm:prSet presAssocID="{3F7E54C4-D7E2-4043-9DE6-8636359FCC79}" presName="linear" presStyleCnt="0">
        <dgm:presLayoutVars>
          <dgm:animLvl val="lvl"/>
          <dgm:resizeHandles val="exact"/>
        </dgm:presLayoutVars>
      </dgm:prSet>
      <dgm:spPr/>
    </dgm:pt>
    <dgm:pt modelId="{2579E6CA-0172-4394-A6CC-1219D1D9C0E5}" type="pres">
      <dgm:prSet presAssocID="{9627BBD3-3D54-4EA4-AEF1-55B3E071CD2B}" presName="parentText" presStyleLbl="node1" presStyleIdx="0" presStyleCnt="1" custLinFactY="-25391" custLinFactNeighborX="-1502" custLinFactNeighborY="-100000">
        <dgm:presLayoutVars>
          <dgm:chMax val="0"/>
          <dgm:bulletEnabled val="1"/>
        </dgm:presLayoutVars>
      </dgm:prSet>
      <dgm:spPr/>
    </dgm:pt>
  </dgm:ptLst>
  <dgm:cxnLst>
    <dgm:cxn modelId="{78C61F06-8EA9-4576-A5A1-DAF1F170DFCE}" type="presOf" srcId="{3F7E54C4-D7E2-4043-9DE6-8636359FCC79}" destId="{E976713A-875D-44F1-B267-CA27E9EDA30A}" srcOrd="0" destOrd="0" presId="urn:microsoft.com/office/officeart/2005/8/layout/vList2"/>
    <dgm:cxn modelId="{FA6CBA2B-564A-4B81-98B6-44EB56A78F12}" type="presOf" srcId="{9627BBD3-3D54-4EA4-AEF1-55B3E071CD2B}" destId="{2579E6CA-0172-4394-A6CC-1219D1D9C0E5}" srcOrd="0" destOrd="0" presId="urn:microsoft.com/office/officeart/2005/8/layout/vList2"/>
    <dgm:cxn modelId="{D1FC2AFD-4718-4BF7-84AF-E892D1CFB6F0}" srcId="{3F7E54C4-D7E2-4043-9DE6-8636359FCC79}" destId="{9627BBD3-3D54-4EA4-AEF1-55B3E071CD2B}" srcOrd="0" destOrd="0" parTransId="{4139068F-625E-43C7-893A-3567DE1E3315}" sibTransId="{F231DD23-EACB-4F69-8868-7CD7204A72E1}"/>
    <dgm:cxn modelId="{493F3A89-914D-4FCD-BEF9-1178D0E2B70F}" type="presParOf" srcId="{E976713A-875D-44F1-B267-CA27E9EDA30A}" destId="{2579E6CA-0172-4394-A6CC-1219D1D9C0E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7E54C4-D7E2-4043-9DE6-8636359FCC7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866BD80A-C786-4551-AC83-C422736EA4EB}">
      <dgm:prSet/>
      <dgm:spPr/>
      <dgm:t>
        <a:bodyPr/>
        <a:lstStyle/>
        <a:p>
          <a:r>
            <a:rPr lang="en-GB" dirty="0"/>
            <a:t>Am I testing for a ‘difference’ (i.e. an effect of a categorical variable) or an ‘association’ between variables?</a:t>
          </a:r>
        </a:p>
      </dgm:t>
    </dgm:pt>
    <dgm:pt modelId="{0A6AB5F1-B2C5-490A-8D55-DBA17D203180}" type="parTrans" cxnId="{E9FF6AA0-CF15-49B1-9EF5-F41B53A855A0}">
      <dgm:prSet/>
      <dgm:spPr/>
      <dgm:t>
        <a:bodyPr/>
        <a:lstStyle/>
        <a:p>
          <a:endParaRPr lang="en-GB"/>
        </a:p>
      </dgm:t>
    </dgm:pt>
    <dgm:pt modelId="{A0059DB1-12DD-4691-9AB4-7D8BC0C6AF87}" type="sibTrans" cxnId="{E9FF6AA0-CF15-49B1-9EF5-F41B53A855A0}">
      <dgm:prSet/>
      <dgm:spPr/>
      <dgm:t>
        <a:bodyPr/>
        <a:lstStyle/>
        <a:p>
          <a:endParaRPr lang="en-GB"/>
        </a:p>
      </dgm:t>
    </dgm:pt>
    <dgm:pt modelId="{434559AD-3536-4782-B2D8-80E620829744}">
      <dgm:prSet/>
      <dgm:spPr/>
      <dgm:t>
        <a:bodyPr/>
        <a:lstStyle/>
        <a:p>
          <a:r>
            <a:rPr lang="en-GB"/>
            <a:t>Was a ‘repeated measures’ or an ‘independent groups’ study design followed?</a:t>
          </a:r>
        </a:p>
      </dgm:t>
    </dgm:pt>
    <dgm:pt modelId="{53CA0442-1C87-4BDB-8234-6602303D0967}" type="parTrans" cxnId="{B09516DD-A3CC-4250-AED1-F0B0E9202921}">
      <dgm:prSet/>
      <dgm:spPr/>
      <dgm:t>
        <a:bodyPr/>
        <a:lstStyle/>
        <a:p>
          <a:endParaRPr lang="en-GB"/>
        </a:p>
      </dgm:t>
    </dgm:pt>
    <dgm:pt modelId="{85DEFD22-718A-4AA2-9ED2-B6F0C4C3D78E}" type="sibTrans" cxnId="{B09516DD-A3CC-4250-AED1-F0B0E9202921}">
      <dgm:prSet/>
      <dgm:spPr/>
      <dgm:t>
        <a:bodyPr/>
        <a:lstStyle/>
        <a:p>
          <a:endParaRPr lang="en-GB"/>
        </a:p>
      </dgm:t>
    </dgm:pt>
    <dgm:pt modelId="{9627BBD3-3D54-4EA4-AEF1-55B3E071CD2B}">
      <dgm:prSet/>
      <dgm:spPr/>
      <dgm:t>
        <a:bodyPr/>
        <a:lstStyle/>
        <a:p>
          <a:r>
            <a:rPr lang="en-GB" dirty="0"/>
            <a:t>How many ‘groups’ within my predictor variable?</a:t>
          </a:r>
        </a:p>
      </dgm:t>
    </dgm:pt>
    <dgm:pt modelId="{4139068F-625E-43C7-893A-3567DE1E3315}" type="parTrans" cxnId="{D1FC2AFD-4718-4BF7-84AF-E892D1CFB6F0}">
      <dgm:prSet/>
      <dgm:spPr/>
      <dgm:t>
        <a:bodyPr/>
        <a:lstStyle/>
        <a:p>
          <a:endParaRPr lang="en-GB"/>
        </a:p>
      </dgm:t>
    </dgm:pt>
    <dgm:pt modelId="{F231DD23-EACB-4F69-8868-7CD7204A72E1}" type="sibTrans" cxnId="{D1FC2AFD-4718-4BF7-84AF-E892D1CFB6F0}">
      <dgm:prSet/>
      <dgm:spPr/>
      <dgm:t>
        <a:bodyPr/>
        <a:lstStyle/>
        <a:p>
          <a:endParaRPr lang="en-GB"/>
        </a:p>
      </dgm:t>
    </dgm:pt>
    <dgm:pt modelId="{89124CCD-2FCF-40A8-9341-912A07896E3E}">
      <dgm:prSet/>
      <dgm:spPr/>
      <dgm:t>
        <a:bodyPr/>
        <a:lstStyle/>
        <a:p>
          <a:r>
            <a:rPr lang="en-GB" dirty="0"/>
            <a:t>Does the numerical data I’ve collected meet </a:t>
          </a:r>
          <a:r>
            <a:rPr lang="en-GB" u="sng" dirty="0"/>
            <a:t>all</a:t>
          </a:r>
          <a:r>
            <a:rPr lang="en-GB" dirty="0"/>
            <a:t> of the parametric assumptions?   </a:t>
          </a:r>
        </a:p>
      </dgm:t>
    </dgm:pt>
    <dgm:pt modelId="{2B179799-5551-477D-84FC-4206D5893B51}" type="parTrans" cxnId="{7294B535-EFB1-4805-8B9C-21495CAEA166}">
      <dgm:prSet/>
      <dgm:spPr/>
      <dgm:t>
        <a:bodyPr/>
        <a:lstStyle/>
        <a:p>
          <a:endParaRPr lang="en-GB"/>
        </a:p>
      </dgm:t>
    </dgm:pt>
    <dgm:pt modelId="{3157BDA1-1861-420D-80A3-18C0CE3DBC9F}" type="sibTrans" cxnId="{7294B535-EFB1-4805-8B9C-21495CAEA166}">
      <dgm:prSet/>
      <dgm:spPr/>
      <dgm:t>
        <a:bodyPr/>
        <a:lstStyle/>
        <a:p>
          <a:endParaRPr lang="en-GB"/>
        </a:p>
      </dgm:t>
    </dgm:pt>
    <dgm:pt modelId="{E976713A-875D-44F1-B267-CA27E9EDA30A}" type="pres">
      <dgm:prSet presAssocID="{3F7E54C4-D7E2-4043-9DE6-8636359FCC79}" presName="linear" presStyleCnt="0">
        <dgm:presLayoutVars>
          <dgm:animLvl val="lvl"/>
          <dgm:resizeHandles val="exact"/>
        </dgm:presLayoutVars>
      </dgm:prSet>
      <dgm:spPr/>
    </dgm:pt>
    <dgm:pt modelId="{47ACF7F2-E777-433D-A022-E75F9958F74C}" type="pres">
      <dgm:prSet presAssocID="{866BD80A-C786-4551-AC83-C422736EA4EB}" presName="parentText" presStyleLbl="node1" presStyleIdx="0" presStyleCnt="4">
        <dgm:presLayoutVars>
          <dgm:chMax val="0"/>
          <dgm:bulletEnabled val="1"/>
        </dgm:presLayoutVars>
      </dgm:prSet>
      <dgm:spPr/>
    </dgm:pt>
    <dgm:pt modelId="{ADBF5109-B3D1-4392-ACC1-7A210A5866DA}" type="pres">
      <dgm:prSet presAssocID="{A0059DB1-12DD-4691-9AB4-7D8BC0C6AF87}" presName="spacer" presStyleCnt="0"/>
      <dgm:spPr/>
    </dgm:pt>
    <dgm:pt modelId="{FCD5AA19-C2D3-458D-8F69-C18D5EE0A4CD}" type="pres">
      <dgm:prSet presAssocID="{434559AD-3536-4782-B2D8-80E620829744}" presName="parentText" presStyleLbl="node1" presStyleIdx="1" presStyleCnt="4">
        <dgm:presLayoutVars>
          <dgm:chMax val="0"/>
          <dgm:bulletEnabled val="1"/>
        </dgm:presLayoutVars>
      </dgm:prSet>
      <dgm:spPr/>
    </dgm:pt>
    <dgm:pt modelId="{CB82C2CF-5255-4A03-B8C3-AF93EB0D1636}" type="pres">
      <dgm:prSet presAssocID="{85DEFD22-718A-4AA2-9ED2-B6F0C4C3D78E}" presName="spacer" presStyleCnt="0"/>
      <dgm:spPr/>
    </dgm:pt>
    <dgm:pt modelId="{2579E6CA-0172-4394-A6CC-1219D1D9C0E5}" type="pres">
      <dgm:prSet presAssocID="{9627BBD3-3D54-4EA4-AEF1-55B3E071CD2B}" presName="parentText" presStyleLbl="node1" presStyleIdx="2" presStyleCnt="4">
        <dgm:presLayoutVars>
          <dgm:chMax val="0"/>
          <dgm:bulletEnabled val="1"/>
        </dgm:presLayoutVars>
      </dgm:prSet>
      <dgm:spPr/>
    </dgm:pt>
    <dgm:pt modelId="{A5EAF783-5572-4F4A-B83B-888563114C31}" type="pres">
      <dgm:prSet presAssocID="{F231DD23-EACB-4F69-8868-7CD7204A72E1}" presName="spacer" presStyleCnt="0"/>
      <dgm:spPr/>
    </dgm:pt>
    <dgm:pt modelId="{0C9D0CFE-7144-4976-8B87-706AAA3FCBBB}" type="pres">
      <dgm:prSet presAssocID="{89124CCD-2FCF-40A8-9341-912A07896E3E}" presName="parentText" presStyleLbl="node1" presStyleIdx="3" presStyleCnt="4">
        <dgm:presLayoutVars>
          <dgm:chMax val="0"/>
          <dgm:bulletEnabled val="1"/>
        </dgm:presLayoutVars>
      </dgm:prSet>
      <dgm:spPr/>
    </dgm:pt>
  </dgm:ptLst>
  <dgm:cxnLst>
    <dgm:cxn modelId="{78C61F06-8EA9-4576-A5A1-DAF1F170DFCE}" type="presOf" srcId="{3F7E54C4-D7E2-4043-9DE6-8636359FCC79}" destId="{E976713A-875D-44F1-B267-CA27E9EDA30A}" srcOrd="0" destOrd="0" presId="urn:microsoft.com/office/officeart/2005/8/layout/vList2"/>
    <dgm:cxn modelId="{CFF9BF19-AB0F-4825-86A7-9413F5E98D43}" type="presOf" srcId="{434559AD-3536-4782-B2D8-80E620829744}" destId="{FCD5AA19-C2D3-458D-8F69-C18D5EE0A4CD}" srcOrd="0" destOrd="0" presId="urn:microsoft.com/office/officeart/2005/8/layout/vList2"/>
    <dgm:cxn modelId="{FA6CBA2B-564A-4B81-98B6-44EB56A78F12}" type="presOf" srcId="{9627BBD3-3D54-4EA4-AEF1-55B3E071CD2B}" destId="{2579E6CA-0172-4394-A6CC-1219D1D9C0E5}" srcOrd="0" destOrd="0" presId="urn:microsoft.com/office/officeart/2005/8/layout/vList2"/>
    <dgm:cxn modelId="{E918E62D-01E0-4C61-936C-C57386BAC994}" type="presOf" srcId="{866BD80A-C786-4551-AC83-C422736EA4EB}" destId="{47ACF7F2-E777-433D-A022-E75F9958F74C}" srcOrd="0" destOrd="0" presId="urn:microsoft.com/office/officeart/2005/8/layout/vList2"/>
    <dgm:cxn modelId="{7294B535-EFB1-4805-8B9C-21495CAEA166}" srcId="{3F7E54C4-D7E2-4043-9DE6-8636359FCC79}" destId="{89124CCD-2FCF-40A8-9341-912A07896E3E}" srcOrd="3" destOrd="0" parTransId="{2B179799-5551-477D-84FC-4206D5893B51}" sibTransId="{3157BDA1-1861-420D-80A3-18C0CE3DBC9F}"/>
    <dgm:cxn modelId="{E9FF6AA0-CF15-49B1-9EF5-F41B53A855A0}" srcId="{3F7E54C4-D7E2-4043-9DE6-8636359FCC79}" destId="{866BD80A-C786-4551-AC83-C422736EA4EB}" srcOrd="0" destOrd="0" parTransId="{0A6AB5F1-B2C5-490A-8D55-DBA17D203180}" sibTransId="{A0059DB1-12DD-4691-9AB4-7D8BC0C6AF87}"/>
    <dgm:cxn modelId="{FFB418D6-FCD8-46AA-A9F1-12B3562C615F}" type="presOf" srcId="{89124CCD-2FCF-40A8-9341-912A07896E3E}" destId="{0C9D0CFE-7144-4976-8B87-706AAA3FCBBB}" srcOrd="0" destOrd="0" presId="urn:microsoft.com/office/officeart/2005/8/layout/vList2"/>
    <dgm:cxn modelId="{B09516DD-A3CC-4250-AED1-F0B0E9202921}" srcId="{3F7E54C4-D7E2-4043-9DE6-8636359FCC79}" destId="{434559AD-3536-4782-B2D8-80E620829744}" srcOrd="1" destOrd="0" parTransId="{53CA0442-1C87-4BDB-8234-6602303D0967}" sibTransId="{85DEFD22-718A-4AA2-9ED2-B6F0C4C3D78E}"/>
    <dgm:cxn modelId="{D1FC2AFD-4718-4BF7-84AF-E892D1CFB6F0}" srcId="{3F7E54C4-D7E2-4043-9DE6-8636359FCC79}" destId="{9627BBD3-3D54-4EA4-AEF1-55B3E071CD2B}" srcOrd="2" destOrd="0" parTransId="{4139068F-625E-43C7-893A-3567DE1E3315}" sibTransId="{F231DD23-EACB-4F69-8868-7CD7204A72E1}"/>
    <dgm:cxn modelId="{F36B1913-9111-4D08-A9F6-2A2E36258804}" type="presParOf" srcId="{E976713A-875D-44F1-B267-CA27E9EDA30A}" destId="{47ACF7F2-E777-433D-A022-E75F9958F74C}" srcOrd="0" destOrd="0" presId="urn:microsoft.com/office/officeart/2005/8/layout/vList2"/>
    <dgm:cxn modelId="{B65F5A43-6299-4282-951F-068D4CFBE9A8}" type="presParOf" srcId="{E976713A-875D-44F1-B267-CA27E9EDA30A}" destId="{ADBF5109-B3D1-4392-ACC1-7A210A5866DA}" srcOrd="1" destOrd="0" presId="urn:microsoft.com/office/officeart/2005/8/layout/vList2"/>
    <dgm:cxn modelId="{63E00B72-D17E-44F4-A899-CBA1CF181888}" type="presParOf" srcId="{E976713A-875D-44F1-B267-CA27E9EDA30A}" destId="{FCD5AA19-C2D3-458D-8F69-C18D5EE0A4CD}" srcOrd="2" destOrd="0" presId="urn:microsoft.com/office/officeart/2005/8/layout/vList2"/>
    <dgm:cxn modelId="{90DB4C4E-6368-4017-8EF4-57AF650BB18E}" type="presParOf" srcId="{E976713A-875D-44F1-B267-CA27E9EDA30A}" destId="{CB82C2CF-5255-4A03-B8C3-AF93EB0D1636}" srcOrd="3" destOrd="0" presId="urn:microsoft.com/office/officeart/2005/8/layout/vList2"/>
    <dgm:cxn modelId="{493F3A89-914D-4FCD-BEF9-1178D0E2B70F}" type="presParOf" srcId="{E976713A-875D-44F1-B267-CA27E9EDA30A}" destId="{2579E6CA-0172-4394-A6CC-1219D1D9C0E5}" srcOrd="4" destOrd="0" presId="urn:microsoft.com/office/officeart/2005/8/layout/vList2"/>
    <dgm:cxn modelId="{DCE14111-0A8A-4D9B-B237-7A4D7CEA1B61}" type="presParOf" srcId="{E976713A-875D-44F1-B267-CA27E9EDA30A}" destId="{A5EAF783-5572-4F4A-B83B-888563114C31}" srcOrd="5" destOrd="0" presId="urn:microsoft.com/office/officeart/2005/8/layout/vList2"/>
    <dgm:cxn modelId="{A45BACE3-0A0F-4765-A01A-77C1FFB05262}" type="presParOf" srcId="{E976713A-875D-44F1-B267-CA27E9EDA30A}" destId="{0C9D0CFE-7144-4976-8B87-706AAA3FCBB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39EFC6-0BED-4FE0-92ED-E75954E2B41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GB"/>
        </a:p>
      </dgm:t>
    </dgm:pt>
    <dgm:pt modelId="{F79F0732-7EAC-4C09-99A6-69981915C38B}">
      <dgm:prSet/>
      <dgm:spPr/>
      <dgm:t>
        <a:bodyPr/>
        <a:lstStyle/>
        <a:p>
          <a:r>
            <a:rPr lang="en-GB" dirty="0"/>
            <a:t>Parametric tests are more statistically powerful, but they make specific assumptions about the data. </a:t>
          </a:r>
        </a:p>
      </dgm:t>
    </dgm:pt>
    <dgm:pt modelId="{B86F4332-D952-4354-A4CB-BF1415639566}" type="parTrans" cxnId="{2D5CB9EC-54F1-4140-9E77-A578A1746BFC}">
      <dgm:prSet/>
      <dgm:spPr/>
      <dgm:t>
        <a:bodyPr/>
        <a:lstStyle/>
        <a:p>
          <a:endParaRPr lang="en-GB"/>
        </a:p>
      </dgm:t>
    </dgm:pt>
    <dgm:pt modelId="{DEC1929B-95A5-4628-8422-C9090DE0169D}" type="sibTrans" cxnId="{2D5CB9EC-54F1-4140-9E77-A578A1746BFC}">
      <dgm:prSet/>
      <dgm:spPr/>
      <dgm:t>
        <a:bodyPr/>
        <a:lstStyle/>
        <a:p>
          <a:endParaRPr lang="en-GB"/>
        </a:p>
      </dgm:t>
    </dgm:pt>
    <dgm:pt modelId="{A720ECBB-D4AA-4AAE-9913-29723E9CE26B}">
      <dgm:prSet/>
      <dgm:spPr/>
      <dgm:t>
        <a:bodyPr/>
        <a:lstStyle/>
        <a:p>
          <a:r>
            <a:rPr lang="en-GB" dirty="0"/>
            <a:t>Certain assumptions need to be met for the test to work. </a:t>
          </a:r>
        </a:p>
      </dgm:t>
    </dgm:pt>
    <dgm:pt modelId="{31807490-6352-4BC0-8CFC-4041627A6E69}" type="parTrans" cxnId="{642832D1-BF60-4137-AECD-595E466FE2DB}">
      <dgm:prSet/>
      <dgm:spPr/>
      <dgm:t>
        <a:bodyPr/>
        <a:lstStyle/>
        <a:p>
          <a:endParaRPr lang="en-GB"/>
        </a:p>
      </dgm:t>
    </dgm:pt>
    <dgm:pt modelId="{71F5F89B-A65D-4ECA-8423-6EF66AEDC33C}" type="sibTrans" cxnId="{642832D1-BF60-4137-AECD-595E466FE2DB}">
      <dgm:prSet/>
      <dgm:spPr/>
      <dgm:t>
        <a:bodyPr/>
        <a:lstStyle/>
        <a:p>
          <a:endParaRPr lang="en-GB"/>
        </a:p>
      </dgm:t>
    </dgm:pt>
    <dgm:pt modelId="{9C51F8EF-6319-427A-8017-A1A745F2244E}">
      <dgm:prSet/>
      <dgm:spPr/>
      <dgm:t>
        <a:bodyPr/>
        <a:lstStyle/>
        <a:p>
          <a:r>
            <a:rPr lang="en-GB"/>
            <a:t>Parametric tests use population parameters like the </a:t>
          </a:r>
          <a:r>
            <a:rPr lang="en-GB" b="1"/>
            <a:t>mean</a:t>
          </a:r>
          <a:r>
            <a:rPr lang="en-GB"/>
            <a:t> and </a:t>
          </a:r>
          <a:r>
            <a:rPr lang="en-GB" b="1"/>
            <a:t>standard deviation </a:t>
          </a:r>
          <a:r>
            <a:rPr lang="en-GB"/>
            <a:t>in their calculations.</a:t>
          </a:r>
        </a:p>
      </dgm:t>
    </dgm:pt>
    <dgm:pt modelId="{B1E12998-D753-49E6-9D57-505FEC649971}" type="parTrans" cxnId="{2DBE70E7-8F25-4221-9FAE-5AFC49080470}">
      <dgm:prSet/>
      <dgm:spPr/>
      <dgm:t>
        <a:bodyPr/>
        <a:lstStyle/>
        <a:p>
          <a:endParaRPr lang="en-GB"/>
        </a:p>
      </dgm:t>
    </dgm:pt>
    <dgm:pt modelId="{E094FD08-9020-41FE-ADB1-B3311EE63BE9}" type="sibTrans" cxnId="{2DBE70E7-8F25-4221-9FAE-5AFC49080470}">
      <dgm:prSet/>
      <dgm:spPr/>
      <dgm:t>
        <a:bodyPr/>
        <a:lstStyle/>
        <a:p>
          <a:endParaRPr lang="en-GB"/>
        </a:p>
      </dgm:t>
    </dgm:pt>
    <dgm:pt modelId="{599642E1-2C85-473F-BC3B-DA747E7DE40E}">
      <dgm:prSet/>
      <dgm:spPr/>
      <dgm:t>
        <a:bodyPr/>
        <a:lstStyle/>
        <a:p>
          <a:r>
            <a:rPr lang="en-GB"/>
            <a:t>Non-parametric tests can be used when parametric assumptions are not met by the data you are testing. </a:t>
          </a:r>
        </a:p>
      </dgm:t>
    </dgm:pt>
    <dgm:pt modelId="{12B96598-C0EC-4C66-9E40-F847C08E34BD}" type="parTrans" cxnId="{EBF1C189-5AC4-46B4-B271-A8FBC8ECB8A7}">
      <dgm:prSet/>
      <dgm:spPr/>
      <dgm:t>
        <a:bodyPr/>
        <a:lstStyle/>
        <a:p>
          <a:endParaRPr lang="en-GB"/>
        </a:p>
      </dgm:t>
    </dgm:pt>
    <dgm:pt modelId="{30E32BD4-B2C1-40CC-813C-17E7534CA03A}" type="sibTrans" cxnId="{EBF1C189-5AC4-46B4-B271-A8FBC8ECB8A7}">
      <dgm:prSet/>
      <dgm:spPr/>
      <dgm:t>
        <a:bodyPr/>
        <a:lstStyle/>
        <a:p>
          <a:endParaRPr lang="en-GB"/>
        </a:p>
      </dgm:t>
    </dgm:pt>
    <dgm:pt modelId="{3B55105B-04C6-4273-B0AA-1D69FB5B0299}">
      <dgm:prSet/>
      <dgm:spPr/>
      <dgm:t>
        <a:bodyPr/>
        <a:lstStyle/>
        <a:p>
          <a:r>
            <a:rPr lang="en-GB"/>
            <a:t>These use compare </a:t>
          </a:r>
          <a:r>
            <a:rPr lang="en-GB" b="1"/>
            <a:t>medians</a:t>
          </a:r>
          <a:r>
            <a:rPr lang="en-GB"/>
            <a:t> (rather than means)</a:t>
          </a:r>
        </a:p>
      </dgm:t>
    </dgm:pt>
    <dgm:pt modelId="{F690132D-96EA-43D0-B9EF-093E8DF35693}" type="parTrans" cxnId="{075C1A8E-15CB-4D20-8FF2-ACAE63A7B3CD}">
      <dgm:prSet/>
      <dgm:spPr/>
      <dgm:t>
        <a:bodyPr/>
        <a:lstStyle/>
        <a:p>
          <a:endParaRPr lang="en-GB"/>
        </a:p>
      </dgm:t>
    </dgm:pt>
    <dgm:pt modelId="{CBD3610C-7330-4CC8-ABC8-DEB1A63B39ED}" type="sibTrans" cxnId="{075C1A8E-15CB-4D20-8FF2-ACAE63A7B3CD}">
      <dgm:prSet/>
      <dgm:spPr/>
      <dgm:t>
        <a:bodyPr/>
        <a:lstStyle/>
        <a:p>
          <a:endParaRPr lang="en-GB"/>
        </a:p>
      </dgm:t>
    </dgm:pt>
    <dgm:pt modelId="{4333676C-45B0-4E2D-9350-BCC56A8B538D}" type="pres">
      <dgm:prSet presAssocID="{4639EFC6-0BED-4FE0-92ED-E75954E2B41F}" presName="linear" presStyleCnt="0">
        <dgm:presLayoutVars>
          <dgm:animLvl val="lvl"/>
          <dgm:resizeHandles val="exact"/>
        </dgm:presLayoutVars>
      </dgm:prSet>
      <dgm:spPr/>
    </dgm:pt>
    <dgm:pt modelId="{AF16B435-E981-4EC5-BC4C-05CA4ED3E2DF}" type="pres">
      <dgm:prSet presAssocID="{F79F0732-7EAC-4C09-99A6-69981915C38B}" presName="parentText" presStyleLbl="node1" presStyleIdx="0" presStyleCnt="5">
        <dgm:presLayoutVars>
          <dgm:chMax val="0"/>
          <dgm:bulletEnabled val="1"/>
        </dgm:presLayoutVars>
      </dgm:prSet>
      <dgm:spPr/>
    </dgm:pt>
    <dgm:pt modelId="{0EF34ED2-4095-4332-BD0D-7EECD9648D59}" type="pres">
      <dgm:prSet presAssocID="{DEC1929B-95A5-4628-8422-C9090DE0169D}" presName="spacer" presStyleCnt="0"/>
      <dgm:spPr/>
    </dgm:pt>
    <dgm:pt modelId="{DAD24F96-7BD8-4E39-9DBE-34A8A3856BA3}" type="pres">
      <dgm:prSet presAssocID="{A720ECBB-D4AA-4AAE-9913-29723E9CE26B}" presName="parentText" presStyleLbl="node1" presStyleIdx="1" presStyleCnt="5">
        <dgm:presLayoutVars>
          <dgm:chMax val="0"/>
          <dgm:bulletEnabled val="1"/>
        </dgm:presLayoutVars>
      </dgm:prSet>
      <dgm:spPr/>
    </dgm:pt>
    <dgm:pt modelId="{2518D7A0-44E6-49B5-A659-706A9623EA7F}" type="pres">
      <dgm:prSet presAssocID="{71F5F89B-A65D-4ECA-8423-6EF66AEDC33C}" presName="spacer" presStyleCnt="0"/>
      <dgm:spPr/>
    </dgm:pt>
    <dgm:pt modelId="{F32B7EE1-441C-4798-A2E6-D53A7A5A6FFF}" type="pres">
      <dgm:prSet presAssocID="{9C51F8EF-6319-427A-8017-A1A745F2244E}" presName="parentText" presStyleLbl="node1" presStyleIdx="2" presStyleCnt="5">
        <dgm:presLayoutVars>
          <dgm:chMax val="0"/>
          <dgm:bulletEnabled val="1"/>
        </dgm:presLayoutVars>
      </dgm:prSet>
      <dgm:spPr/>
    </dgm:pt>
    <dgm:pt modelId="{FEED8997-79EF-4AB2-AE64-0546AC90130B}" type="pres">
      <dgm:prSet presAssocID="{E094FD08-9020-41FE-ADB1-B3311EE63BE9}" presName="spacer" presStyleCnt="0"/>
      <dgm:spPr/>
    </dgm:pt>
    <dgm:pt modelId="{C2720DC4-B6D1-4DC0-A650-0FC34A359A0F}" type="pres">
      <dgm:prSet presAssocID="{599642E1-2C85-473F-BC3B-DA747E7DE40E}" presName="parentText" presStyleLbl="node1" presStyleIdx="3" presStyleCnt="5">
        <dgm:presLayoutVars>
          <dgm:chMax val="0"/>
          <dgm:bulletEnabled val="1"/>
        </dgm:presLayoutVars>
      </dgm:prSet>
      <dgm:spPr/>
    </dgm:pt>
    <dgm:pt modelId="{537F589E-F679-416A-B800-BA398408BBD1}" type="pres">
      <dgm:prSet presAssocID="{30E32BD4-B2C1-40CC-813C-17E7534CA03A}" presName="spacer" presStyleCnt="0"/>
      <dgm:spPr/>
    </dgm:pt>
    <dgm:pt modelId="{379AE98A-1C14-4DCA-A459-45EADA7B4B0C}" type="pres">
      <dgm:prSet presAssocID="{3B55105B-04C6-4273-B0AA-1D69FB5B0299}" presName="parentText" presStyleLbl="node1" presStyleIdx="4" presStyleCnt="5">
        <dgm:presLayoutVars>
          <dgm:chMax val="0"/>
          <dgm:bulletEnabled val="1"/>
        </dgm:presLayoutVars>
      </dgm:prSet>
      <dgm:spPr/>
    </dgm:pt>
  </dgm:ptLst>
  <dgm:cxnLst>
    <dgm:cxn modelId="{DC2DCD0B-772D-4D2D-A33C-5B410A02B6F4}" type="presOf" srcId="{A720ECBB-D4AA-4AAE-9913-29723E9CE26B}" destId="{DAD24F96-7BD8-4E39-9DBE-34A8A3856BA3}" srcOrd="0" destOrd="0" presId="urn:microsoft.com/office/officeart/2005/8/layout/vList2"/>
    <dgm:cxn modelId="{098CC016-6405-4027-BDBE-56CD9525A6C3}" type="presOf" srcId="{599642E1-2C85-473F-BC3B-DA747E7DE40E}" destId="{C2720DC4-B6D1-4DC0-A650-0FC34A359A0F}" srcOrd="0" destOrd="0" presId="urn:microsoft.com/office/officeart/2005/8/layout/vList2"/>
    <dgm:cxn modelId="{9ED0F553-B1FB-456F-874B-B6044EAB08DF}" type="presOf" srcId="{9C51F8EF-6319-427A-8017-A1A745F2244E}" destId="{F32B7EE1-441C-4798-A2E6-D53A7A5A6FFF}" srcOrd="0" destOrd="0" presId="urn:microsoft.com/office/officeart/2005/8/layout/vList2"/>
    <dgm:cxn modelId="{65774E54-B2D1-4F0F-A53A-1EB89DDB3BBA}" type="presOf" srcId="{3B55105B-04C6-4273-B0AA-1D69FB5B0299}" destId="{379AE98A-1C14-4DCA-A459-45EADA7B4B0C}" srcOrd="0" destOrd="0" presId="urn:microsoft.com/office/officeart/2005/8/layout/vList2"/>
    <dgm:cxn modelId="{EBF1C189-5AC4-46B4-B271-A8FBC8ECB8A7}" srcId="{4639EFC6-0BED-4FE0-92ED-E75954E2B41F}" destId="{599642E1-2C85-473F-BC3B-DA747E7DE40E}" srcOrd="3" destOrd="0" parTransId="{12B96598-C0EC-4C66-9E40-F847C08E34BD}" sibTransId="{30E32BD4-B2C1-40CC-813C-17E7534CA03A}"/>
    <dgm:cxn modelId="{075C1A8E-15CB-4D20-8FF2-ACAE63A7B3CD}" srcId="{4639EFC6-0BED-4FE0-92ED-E75954E2B41F}" destId="{3B55105B-04C6-4273-B0AA-1D69FB5B0299}" srcOrd="4" destOrd="0" parTransId="{F690132D-96EA-43D0-B9EF-093E8DF35693}" sibTransId="{CBD3610C-7330-4CC8-ABC8-DEB1A63B39ED}"/>
    <dgm:cxn modelId="{33AF5DA5-7205-4E8B-AD9F-4E94169E25E0}" type="presOf" srcId="{F79F0732-7EAC-4C09-99A6-69981915C38B}" destId="{AF16B435-E981-4EC5-BC4C-05CA4ED3E2DF}" srcOrd="0" destOrd="0" presId="urn:microsoft.com/office/officeart/2005/8/layout/vList2"/>
    <dgm:cxn modelId="{8A7544B6-AFA4-4F5F-905C-09DAE691B9DD}" type="presOf" srcId="{4639EFC6-0BED-4FE0-92ED-E75954E2B41F}" destId="{4333676C-45B0-4E2D-9350-BCC56A8B538D}" srcOrd="0" destOrd="0" presId="urn:microsoft.com/office/officeart/2005/8/layout/vList2"/>
    <dgm:cxn modelId="{642832D1-BF60-4137-AECD-595E466FE2DB}" srcId="{4639EFC6-0BED-4FE0-92ED-E75954E2B41F}" destId="{A720ECBB-D4AA-4AAE-9913-29723E9CE26B}" srcOrd="1" destOrd="0" parTransId="{31807490-6352-4BC0-8CFC-4041627A6E69}" sibTransId="{71F5F89B-A65D-4ECA-8423-6EF66AEDC33C}"/>
    <dgm:cxn modelId="{2DBE70E7-8F25-4221-9FAE-5AFC49080470}" srcId="{4639EFC6-0BED-4FE0-92ED-E75954E2B41F}" destId="{9C51F8EF-6319-427A-8017-A1A745F2244E}" srcOrd="2" destOrd="0" parTransId="{B1E12998-D753-49E6-9D57-505FEC649971}" sibTransId="{E094FD08-9020-41FE-ADB1-B3311EE63BE9}"/>
    <dgm:cxn modelId="{2D5CB9EC-54F1-4140-9E77-A578A1746BFC}" srcId="{4639EFC6-0BED-4FE0-92ED-E75954E2B41F}" destId="{F79F0732-7EAC-4C09-99A6-69981915C38B}" srcOrd="0" destOrd="0" parTransId="{B86F4332-D952-4354-A4CB-BF1415639566}" sibTransId="{DEC1929B-95A5-4628-8422-C9090DE0169D}"/>
    <dgm:cxn modelId="{61FF9784-8054-48A0-8EAE-AD7B9E6E5CD8}" type="presParOf" srcId="{4333676C-45B0-4E2D-9350-BCC56A8B538D}" destId="{AF16B435-E981-4EC5-BC4C-05CA4ED3E2DF}" srcOrd="0" destOrd="0" presId="urn:microsoft.com/office/officeart/2005/8/layout/vList2"/>
    <dgm:cxn modelId="{EA9B8467-E2E2-48E8-BD90-AA3DBA77E060}" type="presParOf" srcId="{4333676C-45B0-4E2D-9350-BCC56A8B538D}" destId="{0EF34ED2-4095-4332-BD0D-7EECD9648D59}" srcOrd="1" destOrd="0" presId="urn:microsoft.com/office/officeart/2005/8/layout/vList2"/>
    <dgm:cxn modelId="{40CF97EF-DA22-4DA1-8A6C-DDBDCEF66035}" type="presParOf" srcId="{4333676C-45B0-4E2D-9350-BCC56A8B538D}" destId="{DAD24F96-7BD8-4E39-9DBE-34A8A3856BA3}" srcOrd="2" destOrd="0" presId="urn:microsoft.com/office/officeart/2005/8/layout/vList2"/>
    <dgm:cxn modelId="{D4411913-61DD-4D12-BBF4-DBDDE1D653CB}" type="presParOf" srcId="{4333676C-45B0-4E2D-9350-BCC56A8B538D}" destId="{2518D7A0-44E6-49B5-A659-706A9623EA7F}" srcOrd="3" destOrd="0" presId="urn:microsoft.com/office/officeart/2005/8/layout/vList2"/>
    <dgm:cxn modelId="{8CDC4D9F-3EC9-49B1-BB11-055DB71B5BD3}" type="presParOf" srcId="{4333676C-45B0-4E2D-9350-BCC56A8B538D}" destId="{F32B7EE1-441C-4798-A2E6-D53A7A5A6FFF}" srcOrd="4" destOrd="0" presId="urn:microsoft.com/office/officeart/2005/8/layout/vList2"/>
    <dgm:cxn modelId="{90EB2B28-CB49-46C3-879C-7BE9597E4A1A}" type="presParOf" srcId="{4333676C-45B0-4E2D-9350-BCC56A8B538D}" destId="{FEED8997-79EF-4AB2-AE64-0546AC90130B}" srcOrd="5" destOrd="0" presId="urn:microsoft.com/office/officeart/2005/8/layout/vList2"/>
    <dgm:cxn modelId="{D88DDEBE-AD84-47D8-AA08-C7A737FD75BA}" type="presParOf" srcId="{4333676C-45B0-4E2D-9350-BCC56A8B538D}" destId="{C2720DC4-B6D1-4DC0-A650-0FC34A359A0F}" srcOrd="6" destOrd="0" presId="urn:microsoft.com/office/officeart/2005/8/layout/vList2"/>
    <dgm:cxn modelId="{9B1ADAB4-1863-4788-8137-E19DAA3EF9A4}" type="presParOf" srcId="{4333676C-45B0-4E2D-9350-BCC56A8B538D}" destId="{537F589E-F679-416A-B800-BA398408BBD1}" srcOrd="7" destOrd="0" presId="urn:microsoft.com/office/officeart/2005/8/layout/vList2"/>
    <dgm:cxn modelId="{4F295E35-82AB-41FF-8937-2DCD83E93DFC}" type="presParOf" srcId="{4333676C-45B0-4E2D-9350-BCC56A8B538D}" destId="{379AE98A-1C14-4DCA-A459-45EADA7B4B0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207BD-A78C-4770-BB8D-4CECB00D8268}">
      <dsp:nvSpPr>
        <dsp:cNvPr id="0" name=""/>
        <dsp:cNvSpPr/>
      </dsp:nvSpPr>
      <dsp:spPr>
        <a:xfrm>
          <a:off x="429833" y="2083975"/>
          <a:ext cx="3438667" cy="438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 Dec.</a:t>
          </a:r>
        </a:p>
      </dsp:txBody>
      <dsp:txXfrm>
        <a:off x="429833" y="2083975"/>
        <a:ext cx="3438667" cy="438527"/>
      </dsp:txXfrm>
    </dsp:sp>
    <dsp:sp modelId="{BECCE206-DAC5-4D92-8DE4-D6FF69497A81}">
      <dsp:nvSpPr>
        <dsp:cNvPr id="0" name=""/>
        <dsp:cNvSpPr/>
      </dsp:nvSpPr>
      <dsp:spPr>
        <a:xfrm>
          <a:off x="0" y="1862771"/>
          <a:ext cx="8596668" cy="1552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A9CE0-C58A-4B9B-984F-245FF230D517}">
      <dsp:nvSpPr>
        <dsp:cNvPr id="0" name=""/>
        <dsp:cNvSpPr/>
      </dsp:nvSpPr>
      <dsp:spPr>
        <a:xfrm>
          <a:off x="257900" y="509412"/>
          <a:ext cx="3782533" cy="69362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Week 1: Choosing a test, R Studio Refresh, Two-Way Comparisons</a:t>
          </a:r>
        </a:p>
      </dsp:txBody>
      <dsp:txXfrm>
        <a:off x="257900" y="509412"/>
        <a:ext cx="3782533" cy="693627"/>
      </dsp:txXfrm>
    </dsp:sp>
    <dsp:sp modelId="{8ED882FC-79F8-455D-ACEB-063F8AF48ED4}">
      <dsp:nvSpPr>
        <dsp:cNvPr id="0" name=""/>
        <dsp:cNvSpPr/>
      </dsp:nvSpPr>
      <dsp:spPr>
        <a:xfrm>
          <a:off x="2149167" y="1203039"/>
          <a:ext cx="0" cy="659731"/>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6B18EEC-07DC-49D4-9759-75FD4D65C842}">
      <dsp:nvSpPr>
        <dsp:cNvPr id="0" name=""/>
        <dsp:cNvSpPr/>
      </dsp:nvSpPr>
      <dsp:spPr>
        <a:xfrm>
          <a:off x="2579000" y="1358270"/>
          <a:ext cx="3438667" cy="438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9 Dec.</a:t>
          </a:r>
        </a:p>
      </dsp:txBody>
      <dsp:txXfrm>
        <a:off x="2579000" y="1358270"/>
        <a:ext cx="3438667" cy="438527"/>
      </dsp:txXfrm>
    </dsp:sp>
    <dsp:sp modelId="{D613770F-8151-4010-AB24-7401511C6997}">
      <dsp:nvSpPr>
        <dsp:cNvPr id="0" name=""/>
        <dsp:cNvSpPr/>
      </dsp:nvSpPr>
      <dsp:spPr>
        <a:xfrm>
          <a:off x="2407067" y="2677733"/>
          <a:ext cx="3782533" cy="69362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Week 2: Multiple comparisons and post-hoc tests</a:t>
          </a:r>
        </a:p>
      </dsp:txBody>
      <dsp:txXfrm>
        <a:off x="2407067" y="2677733"/>
        <a:ext cx="3782533" cy="693627"/>
      </dsp:txXfrm>
    </dsp:sp>
    <dsp:sp modelId="{E7BD588F-5575-43C9-9C87-1C07D50A6C0F}">
      <dsp:nvSpPr>
        <dsp:cNvPr id="0" name=""/>
        <dsp:cNvSpPr/>
      </dsp:nvSpPr>
      <dsp:spPr>
        <a:xfrm>
          <a:off x="4298334" y="2018001"/>
          <a:ext cx="0" cy="659731"/>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DEC7BA2-2CEF-4E67-88F1-441D78833CF9}">
      <dsp:nvSpPr>
        <dsp:cNvPr id="0" name=""/>
        <dsp:cNvSpPr/>
      </dsp:nvSpPr>
      <dsp:spPr>
        <a:xfrm>
          <a:off x="2100657" y="1891876"/>
          <a:ext cx="97019" cy="97019"/>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E5DF3D7A-DEBB-4676-B2D1-CD58A7DBEC37}">
      <dsp:nvSpPr>
        <dsp:cNvPr id="0" name=""/>
        <dsp:cNvSpPr/>
      </dsp:nvSpPr>
      <dsp:spPr>
        <a:xfrm>
          <a:off x="4249824" y="1891876"/>
          <a:ext cx="97019" cy="97019"/>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49C6D71D-D1B2-4035-A84F-C426C06336D6}">
      <dsp:nvSpPr>
        <dsp:cNvPr id="0" name=""/>
        <dsp:cNvSpPr/>
      </dsp:nvSpPr>
      <dsp:spPr>
        <a:xfrm>
          <a:off x="4728167" y="2083975"/>
          <a:ext cx="3438667" cy="438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16 Dec.</a:t>
          </a:r>
        </a:p>
      </dsp:txBody>
      <dsp:txXfrm>
        <a:off x="4728167" y="2083975"/>
        <a:ext cx="3438667" cy="438527"/>
      </dsp:txXfrm>
    </dsp:sp>
    <dsp:sp modelId="{74EE5ADD-DF7A-4A9F-8EEE-C6046302A41A}">
      <dsp:nvSpPr>
        <dsp:cNvPr id="0" name=""/>
        <dsp:cNvSpPr/>
      </dsp:nvSpPr>
      <dsp:spPr>
        <a:xfrm>
          <a:off x="4556234" y="509412"/>
          <a:ext cx="3782533" cy="69362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Week 3: Correlation and Regression analysis</a:t>
          </a:r>
        </a:p>
      </dsp:txBody>
      <dsp:txXfrm>
        <a:off x="4556234" y="509412"/>
        <a:ext cx="3782533" cy="693627"/>
      </dsp:txXfrm>
    </dsp:sp>
    <dsp:sp modelId="{D5B8CF9C-276C-455B-9FBB-1C1A44957F35}">
      <dsp:nvSpPr>
        <dsp:cNvPr id="0" name=""/>
        <dsp:cNvSpPr/>
      </dsp:nvSpPr>
      <dsp:spPr>
        <a:xfrm>
          <a:off x="6447501" y="1203039"/>
          <a:ext cx="0" cy="659731"/>
        </a:xfrm>
        <a:prstGeom prst="line">
          <a:avLst/>
        </a:prstGeom>
        <a:solidFill>
          <a:schemeClr val="accent1">
            <a:hueOff val="0"/>
            <a:satOff val="0"/>
            <a:lumOff val="0"/>
            <a:alphaOff val="0"/>
          </a:schemeClr>
        </a:solidFill>
        <a:ln w="6350" cap="rnd" cmpd="sng" algn="ctr">
          <a:solidFill>
            <a:schemeClr val="accent1">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044CF84-E538-412B-99ED-5E6B90ADD62B}">
      <dsp:nvSpPr>
        <dsp:cNvPr id="0" name=""/>
        <dsp:cNvSpPr/>
      </dsp:nvSpPr>
      <dsp:spPr>
        <a:xfrm>
          <a:off x="6398991" y="1891876"/>
          <a:ext cx="97019" cy="97019"/>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F7F2-E777-433D-A022-E75F9958F74C}">
      <dsp:nvSpPr>
        <dsp:cNvPr id="0" name=""/>
        <dsp:cNvSpPr/>
      </dsp:nvSpPr>
      <dsp:spPr>
        <a:xfrm>
          <a:off x="0" y="338320"/>
          <a:ext cx="7105226" cy="7722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Am I testing for a ‘difference’ (i.e. an effect of a categorical variable) or an ‘association’ between variables?</a:t>
          </a:r>
        </a:p>
      </dsp:txBody>
      <dsp:txXfrm>
        <a:off x="37696" y="376016"/>
        <a:ext cx="7029834" cy="696808"/>
      </dsp:txXfrm>
    </dsp:sp>
    <dsp:sp modelId="{FCD5AA19-C2D3-458D-8F69-C18D5EE0A4CD}">
      <dsp:nvSpPr>
        <dsp:cNvPr id="0" name=""/>
        <dsp:cNvSpPr/>
      </dsp:nvSpPr>
      <dsp:spPr>
        <a:xfrm>
          <a:off x="0" y="1168121"/>
          <a:ext cx="7105226" cy="7722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Was a ‘repeated measures’ or an ‘independent groups’ study design followed?</a:t>
          </a:r>
        </a:p>
      </dsp:txBody>
      <dsp:txXfrm>
        <a:off x="37696" y="1205817"/>
        <a:ext cx="7029834" cy="696808"/>
      </dsp:txXfrm>
    </dsp:sp>
    <dsp:sp modelId="{2579E6CA-0172-4394-A6CC-1219D1D9C0E5}">
      <dsp:nvSpPr>
        <dsp:cNvPr id="0" name=""/>
        <dsp:cNvSpPr/>
      </dsp:nvSpPr>
      <dsp:spPr>
        <a:xfrm>
          <a:off x="0" y="1997921"/>
          <a:ext cx="7105226" cy="7722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How many ‘groups’ within my predictor variable?</a:t>
          </a:r>
        </a:p>
      </dsp:txBody>
      <dsp:txXfrm>
        <a:off x="37696" y="2035617"/>
        <a:ext cx="7029834" cy="696808"/>
      </dsp:txXfrm>
    </dsp:sp>
    <dsp:sp modelId="{0C9D0CFE-7144-4976-8B87-706AAA3FCBBB}">
      <dsp:nvSpPr>
        <dsp:cNvPr id="0" name=""/>
        <dsp:cNvSpPr/>
      </dsp:nvSpPr>
      <dsp:spPr>
        <a:xfrm>
          <a:off x="0" y="2827721"/>
          <a:ext cx="7105226" cy="7722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Does the numerical data I’ve collected meet </a:t>
          </a:r>
          <a:r>
            <a:rPr lang="en-GB" sz="2000" u="sng" kern="1200" dirty="0"/>
            <a:t>all</a:t>
          </a:r>
          <a:r>
            <a:rPr lang="en-GB" sz="2000" kern="1200" dirty="0"/>
            <a:t> of the parametric assumptions?   </a:t>
          </a:r>
        </a:p>
      </dsp:txBody>
      <dsp:txXfrm>
        <a:off x="37696" y="2865417"/>
        <a:ext cx="7029834" cy="6968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3F25E-8E78-4159-B670-51F64F7E144D}">
      <dsp:nvSpPr>
        <dsp:cNvPr id="0" name=""/>
        <dsp:cNvSpPr/>
      </dsp:nvSpPr>
      <dsp:spPr>
        <a:xfrm>
          <a:off x="0" y="809181"/>
          <a:ext cx="6628804" cy="1493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0F16B-4C21-4D82-B70C-EE203561C94B}">
      <dsp:nvSpPr>
        <dsp:cNvPr id="0" name=""/>
        <dsp:cNvSpPr/>
      </dsp:nvSpPr>
      <dsp:spPr>
        <a:xfrm>
          <a:off x="451896" y="1145303"/>
          <a:ext cx="821630" cy="821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2227FE-3364-47C5-B435-063850A67C59}">
      <dsp:nvSpPr>
        <dsp:cNvPr id="0" name=""/>
        <dsp:cNvSpPr/>
      </dsp:nvSpPr>
      <dsp:spPr>
        <a:xfrm>
          <a:off x="1725424" y="809181"/>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1111250">
            <a:lnSpc>
              <a:spcPct val="90000"/>
            </a:lnSpc>
            <a:spcBef>
              <a:spcPct val="0"/>
            </a:spcBef>
            <a:spcAft>
              <a:spcPct val="35000"/>
            </a:spcAft>
            <a:buNone/>
          </a:pPr>
          <a:r>
            <a:rPr lang="en-GB" sz="2500" kern="1200"/>
            <a:t>Complete ‘Snake’ worksheet</a:t>
          </a:r>
          <a:endParaRPr lang="en-US" sz="2500" kern="1200"/>
        </a:p>
      </dsp:txBody>
      <dsp:txXfrm>
        <a:off x="1725424" y="809181"/>
        <a:ext cx="4903379" cy="1493874"/>
      </dsp:txXfrm>
    </dsp:sp>
    <dsp:sp modelId="{8FF593C8-E6A2-4AFF-B19E-E3B7122DC7C9}">
      <dsp:nvSpPr>
        <dsp:cNvPr id="0" name=""/>
        <dsp:cNvSpPr/>
      </dsp:nvSpPr>
      <dsp:spPr>
        <a:xfrm>
          <a:off x="0" y="2676524"/>
          <a:ext cx="6628804" cy="1493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7EE56-5C85-4657-8C1A-B05D327DC307}">
      <dsp:nvSpPr>
        <dsp:cNvPr id="0" name=""/>
        <dsp:cNvSpPr/>
      </dsp:nvSpPr>
      <dsp:spPr>
        <a:xfrm>
          <a:off x="451896" y="3012646"/>
          <a:ext cx="821630" cy="821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BB8C91-B9D5-4594-A25B-B6016AF81D95}">
      <dsp:nvSpPr>
        <dsp:cNvPr id="0" name=""/>
        <dsp:cNvSpPr/>
      </dsp:nvSpPr>
      <dsp:spPr>
        <a:xfrm>
          <a:off x="1725424" y="2676524"/>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1111250">
            <a:lnSpc>
              <a:spcPct val="90000"/>
            </a:lnSpc>
            <a:spcBef>
              <a:spcPct val="0"/>
            </a:spcBef>
            <a:spcAft>
              <a:spcPct val="35000"/>
            </a:spcAft>
            <a:buNone/>
          </a:pPr>
          <a:r>
            <a:rPr lang="en-GB" sz="2500" kern="1200"/>
            <a:t>Complete ‘Deer’ worksheet</a:t>
          </a:r>
          <a:endParaRPr lang="en-US" sz="2500" kern="1200"/>
        </a:p>
      </dsp:txBody>
      <dsp:txXfrm>
        <a:off x="1725424" y="2676524"/>
        <a:ext cx="4903379" cy="1493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F7F2-E777-433D-A022-E75F9958F74C}">
      <dsp:nvSpPr>
        <dsp:cNvPr id="0" name=""/>
        <dsp:cNvSpPr/>
      </dsp:nvSpPr>
      <dsp:spPr>
        <a:xfrm>
          <a:off x="0" y="338320"/>
          <a:ext cx="7105226" cy="7722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Am I testing for a ‘difference’ (i.e. an effect of a categorical variable) or an ‘association’ between variables?</a:t>
          </a:r>
        </a:p>
      </dsp:txBody>
      <dsp:txXfrm>
        <a:off x="37696" y="376016"/>
        <a:ext cx="7029834" cy="696808"/>
      </dsp:txXfrm>
    </dsp:sp>
    <dsp:sp modelId="{FCD5AA19-C2D3-458D-8F69-C18D5EE0A4CD}">
      <dsp:nvSpPr>
        <dsp:cNvPr id="0" name=""/>
        <dsp:cNvSpPr/>
      </dsp:nvSpPr>
      <dsp:spPr>
        <a:xfrm>
          <a:off x="0" y="1168121"/>
          <a:ext cx="7105226" cy="7722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Was a ‘repeated measures’ or an ‘independent groups’ study design followed?</a:t>
          </a:r>
        </a:p>
      </dsp:txBody>
      <dsp:txXfrm>
        <a:off x="37696" y="1205817"/>
        <a:ext cx="7029834" cy="696808"/>
      </dsp:txXfrm>
    </dsp:sp>
    <dsp:sp modelId="{2579E6CA-0172-4394-A6CC-1219D1D9C0E5}">
      <dsp:nvSpPr>
        <dsp:cNvPr id="0" name=""/>
        <dsp:cNvSpPr/>
      </dsp:nvSpPr>
      <dsp:spPr>
        <a:xfrm>
          <a:off x="0" y="1997921"/>
          <a:ext cx="7105226" cy="7722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How many ‘groups’ within my predictor variable?</a:t>
          </a:r>
        </a:p>
      </dsp:txBody>
      <dsp:txXfrm>
        <a:off x="37696" y="2035617"/>
        <a:ext cx="7029834" cy="696808"/>
      </dsp:txXfrm>
    </dsp:sp>
    <dsp:sp modelId="{0C9D0CFE-7144-4976-8B87-706AAA3FCBBB}">
      <dsp:nvSpPr>
        <dsp:cNvPr id="0" name=""/>
        <dsp:cNvSpPr/>
      </dsp:nvSpPr>
      <dsp:spPr>
        <a:xfrm>
          <a:off x="0" y="2827721"/>
          <a:ext cx="7105226" cy="7722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Does the data I’ve collected meet </a:t>
          </a:r>
          <a:r>
            <a:rPr lang="en-GB" sz="2000" u="sng" kern="1200" dirty="0"/>
            <a:t>all</a:t>
          </a:r>
          <a:r>
            <a:rPr lang="en-GB" sz="2000" kern="1200" dirty="0"/>
            <a:t> of the parametric assumptions?   </a:t>
          </a:r>
        </a:p>
      </dsp:txBody>
      <dsp:txXfrm>
        <a:off x="37696" y="2865417"/>
        <a:ext cx="7029834" cy="6968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F7F2-E777-433D-A022-E75F9958F74C}">
      <dsp:nvSpPr>
        <dsp:cNvPr id="0" name=""/>
        <dsp:cNvSpPr/>
      </dsp:nvSpPr>
      <dsp:spPr>
        <a:xfrm>
          <a:off x="0" y="109460"/>
          <a:ext cx="7156026" cy="1216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Am I testing for a </a:t>
          </a:r>
          <a:r>
            <a:rPr lang="en-GB" sz="2000" kern="1200" dirty="0">
              <a:highlight>
                <a:srgbClr val="800080"/>
              </a:highlight>
            </a:rPr>
            <a:t>‘difference’ </a:t>
          </a:r>
          <a:r>
            <a:rPr lang="en-GB" sz="2000" kern="1200" dirty="0"/>
            <a:t>(i.e. an effect of a categorical variable) or an </a:t>
          </a:r>
          <a:r>
            <a:rPr lang="en-GB" sz="2000" kern="1200" dirty="0">
              <a:highlight>
                <a:srgbClr val="800080"/>
              </a:highlight>
            </a:rPr>
            <a:t>‘association’ </a:t>
          </a:r>
          <a:r>
            <a:rPr lang="en-GB" sz="2000" kern="1200" dirty="0"/>
            <a:t>between variables?</a:t>
          </a:r>
        </a:p>
      </dsp:txBody>
      <dsp:txXfrm>
        <a:off x="59399" y="168859"/>
        <a:ext cx="7037228"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F7F2-E777-433D-A022-E75F9958F74C}">
      <dsp:nvSpPr>
        <dsp:cNvPr id="0" name=""/>
        <dsp:cNvSpPr/>
      </dsp:nvSpPr>
      <dsp:spPr>
        <a:xfrm>
          <a:off x="0" y="338320"/>
          <a:ext cx="7105226" cy="7722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Am I testing for a ‘difference’ (i.e. an effect of a categorical variable) or an ‘association’ between variables?</a:t>
          </a:r>
        </a:p>
      </dsp:txBody>
      <dsp:txXfrm>
        <a:off x="37696" y="376016"/>
        <a:ext cx="7029834" cy="696808"/>
      </dsp:txXfrm>
    </dsp:sp>
    <dsp:sp modelId="{FCD5AA19-C2D3-458D-8F69-C18D5EE0A4CD}">
      <dsp:nvSpPr>
        <dsp:cNvPr id="0" name=""/>
        <dsp:cNvSpPr/>
      </dsp:nvSpPr>
      <dsp:spPr>
        <a:xfrm>
          <a:off x="0" y="1168121"/>
          <a:ext cx="7105226" cy="7722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Was a ‘repeated measures’ or an ‘independent groups’ study design followed?</a:t>
          </a:r>
        </a:p>
      </dsp:txBody>
      <dsp:txXfrm>
        <a:off x="37696" y="1205817"/>
        <a:ext cx="7029834" cy="696808"/>
      </dsp:txXfrm>
    </dsp:sp>
    <dsp:sp modelId="{2579E6CA-0172-4394-A6CC-1219D1D9C0E5}">
      <dsp:nvSpPr>
        <dsp:cNvPr id="0" name=""/>
        <dsp:cNvSpPr/>
      </dsp:nvSpPr>
      <dsp:spPr>
        <a:xfrm>
          <a:off x="0" y="1997921"/>
          <a:ext cx="7105226" cy="7722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How many ‘groups’ within my predictor variable?</a:t>
          </a:r>
        </a:p>
      </dsp:txBody>
      <dsp:txXfrm>
        <a:off x="37696" y="2035617"/>
        <a:ext cx="7029834" cy="696808"/>
      </dsp:txXfrm>
    </dsp:sp>
    <dsp:sp modelId="{0C9D0CFE-7144-4976-8B87-706AAA3FCBBB}">
      <dsp:nvSpPr>
        <dsp:cNvPr id="0" name=""/>
        <dsp:cNvSpPr/>
      </dsp:nvSpPr>
      <dsp:spPr>
        <a:xfrm>
          <a:off x="0" y="2827721"/>
          <a:ext cx="7105226" cy="7722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Does the numerical data I’ve collected meet </a:t>
          </a:r>
          <a:r>
            <a:rPr lang="en-GB" sz="2000" u="sng" kern="1200" dirty="0"/>
            <a:t>all</a:t>
          </a:r>
          <a:r>
            <a:rPr lang="en-GB" sz="2000" kern="1200" dirty="0"/>
            <a:t> of the parametric assumptions?   </a:t>
          </a:r>
        </a:p>
      </dsp:txBody>
      <dsp:txXfrm>
        <a:off x="37696" y="2865417"/>
        <a:ext cx="7029834" cy="696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5AA19-C2D3-458D-8F69-C18D5EE0A4CD}">
      <dsp:nvSpPr>
        <dsp:cNvPr id="0" name=""/>
        <dsp:cNvSpPr/>
      </dsp:nvSpPr>
      <dsp:spPr>
        <a:xfrm>
          <a:off x="0" y="1360721"/>
          <a:ext cx="7105226" cy="1216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Was a ‘repeated measures’ or an ‘independent groups’ study design followed?</a:t>
          </a:r>
        </a:p>
      </dsp:txBody>
      <dsp:txXfrm>
        <a:off x="59399" y="1420120"/>
        <a:ext cx="6986428"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F7F2-E777-433D-A022-E75F9958F74C}">
      <dsp:nvSpPr>
        <dsp:cNvPr id="0" name=""/>
        <dsp:cNvSpPr/>
      </dsp:nvSpPr>
      <dsp:spPr>
        <a:xfrm>
          <a:off x="0" y="338320"/>
          <a:ext cx="7105226" cy="7722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Am I testing for a ‘difference’ (i.e. an effect of a categorical variable) or an ‘association’ between variables?</a:t>
          </a:r>
        </a:p>
      </dsp:txBody>
      <dsp:txXfrm>
        <a:off x="37696" y="376016"/>
        <a:ext cx="7029834" cy="696808"/>
      </dsp:txXfrm>
    </dsp:sp>
    <dsp:sp modelId="{FCD5AA19-C2D3-458D-8F69-C18D5EE0A4CD}">
      <dsp:nvSpPr>
        <dsp:cNvPr id="0" name=""/>
        <dsp:cNvSpPr/>
      </dsp:nvSpPr>
      <dsp:spPr>
        <a:xfrm>
          <a:off x="0" y="1168121"/>
          <a:ext cx="7105226" cy="7722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Was a ‘repeated measures’ or an ‘independent groups’ study design followed?</a:t>
          </a:r>
        </a:p>
      </dsp:txBody>
      <dsp:txXfrm>
        <a:off x="37696" y="1205817"/>
        <a:ext cx="7029834" cy="696808"/>
      </dsp:txXfrm>
    </dsp:sp>
    <dsp:sp modelId="{2579E6CA-0172-4394-A6CC-1219D1D9C0E5}">
      <dsp:nvSpPr>
        <dsp:cNvPr id="0" name=""/>
        <dsp:cNvSpPr/>
      </dsp:nvSpPr>
      <dsp:spPr>
        <a:xfrm>
          <a:off x="0" y="1997921"/>
          <a:ext cx="7105226" cy="7722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How many ‘groups’ within my predictor variable?</a:t>
          </a:r>
        </a:p>
      </dsp:txBody>
      <dsp:txXfrm>
        <a:off x="37696" y="2035617"/>
        <a:ext cx="7029834" cy="696808"/>
      </dsp:txXfrm>
    </dsp:sp>
    <dsp:sp modelId="{0C9D0CFE-7144-4976-8B87-706AAA3FCBBB}">
      <dsp:nvSpPr>
        <dsp:cNvPr id="0" name=""/>
        <dsp:cNvSpPr/>
      </dsp:nvSpPr>
      <dsp:spPr>
        <a:xfrm>
          <a:off x="0" y="2827721"/>
          <a:ext cx="7105226" cy="7722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Does the numerical data I’ve collected meet </a:t>
          </a:r>
          <a:r>
            <a:rPr lang="en-GB" sz="2000" u="sng" kern="1200" dirty="0"/>
            <a:t>all</a:t>
          </a:r>
          <a:r>
            <a:rPr lang="en-GB" sz="2000" kern="1200" dirty="0"/>
            <a:t> of the parametric assumptions?   </a:t>
          </a:r>
        </a:p>
      </dsp:txBody>
      <dsp:txXfrm>
        <a:off x="37696" y="2865417"/>
        <a:ext cx="7029834" cy="6968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9E6CA-0172-4394-A6CC-1219D1D9C0E5}">
      <dsp:nvSpPr>
        <dsp:cNvPr id="0" name=""/>
        <dsp:cNvSpPr/>
      </dsp:nvSpPr>
      <dsp:spPr>
        <a:xfrm>
          <a:off x="0" y="0"/>
          <a:ext cx="6089225" cy="10857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How many ‘groups’ within my predictor variable?</a:t>
          </a:r>
        </a:p>
      </dsp:txBody>
      <dsp:txXfrm>
        <a:off x="53002" y="53002"/>
        <a:ext cx="5983221" cy="979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F7F2-E777-433D-A022-E75F9958F74C}">
      <dsp:nvSpPr>
        <dsp:cNvPr id="0" name=""/>
        <dsp:cNvSpPr/>
      </dsp:nvSpPr>
      <dsp:spPr>
        <a:xfrm>
          <a:off x="0" y="338320"/>
          <a:ext cx="7105226" cy="7722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Am I testing for a ‘difference’ (i.e. an effect of a categorical variable) or an ‘association’ between variables?</a:t>
          </a:r>
        </a:p>
      </dsp:txBody>
      <dsp:txXfrm>
        <a:off x="37696" y="376016"/>
        <a:ext cx="7029834" cy="696808"/>
      </dsp:txXfrm>
    </dsp:sp>
    <dsp:sp modelId="{FCD5AA19-C2D3-458D-8F69-C18D5EE0A4CD}">
      <dsp:nvSpPr>
        <dsp:cNvPr id="0" name=""/>
        <dsp:cNvSpPr/>
      </dsp:nvSpPr>
      <dsp:spPr>
        <a:xfrm>
          <a:off x="0" y="1168121"/>
          <a:ext cx="7105226" cy="7722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Was a ‘repeated measures’ or an ‘independent groups’ study design followed?</a:t>
          </a:r>
        </a:p>
      </dsp:txBody>
      <dsp:txXfrm>
        <a:off x="37696" y="1205817"/>
        <a:ext cx="7029834" cy="696808"/>
      </dsp:txXfrm>
    </dsp:sp>
    <dsp:sp modelId="{2579E6CA-0172-4394-A6CC-1219D1D9C0E5}">
      <dsp:nvSpPr>
        <dsp:cNvPr id="0" name=""/>
        <dsp:cNvSpPr/>
      </dsp:nvSpPr>
      <dsp:spPr>
        <a:xfrm>
          <a:off x="0" y="1997921"/>
          <a:ext cx="7105226" cy="7722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How many ‘groups’ within my predictor variable?</a:t>
          </a:r>
        </a:p>
      </dsp:txBody>
      <dsp:txXfrm>
        <a:off x="37696" y="2035617"/>
        <a:ext cx="7029834" cy="696808"/>
      </dsp:txXfrm>
    </dsp:sp>
    <dsp:sp modelId="{0C9D0CFE-7144-4976-8B87-706AAA3FCBBB}">
      <dsp:nvSpPr>
        <dsp:cNvPr id="0" name=""/>
        <dsp:cNvSpPr/>
      </dsp:nvSpPr>
      <dsp:spPr>
        <a:xfrm>
          <a:off x="0" y="2827721"/>
          <a:ext cx="7105226" cy="7722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Does the numerical data I’ve collected meet </a:t>
          </a:r>
          <a:r>
            <a:rPr lang="en-GB" sz="2000" u="sng" kern="1200" dirty="0"/>
            <a:t>all</a:t>
          </a:r>
          <a:r>
            <a:rPr lang="en-GB" sz="2000" kern="1200" dirty="0"/>
            <a:t> of the parametric assumptions?   </a:t>
          </a:r>
        </a:p>
      </dsp:txBody>
      <dsp:txXfrm>
        <a:off x="37696" y="2865417"/>
        <a:ext cx="7029834" cy="6968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6B435-E981-4EC5-BC4C-05CA4ED3E2DF}">
      <dsp:nvSpPr>
        <dsp:cNvPr id="0" name=""/>
        <dsp:cNvSpPr/>
      </dsp:nvSpPr>
      <dsp:spPr>
        <a:xfrm>
          <a:off x="0" y="66001"/>
          <a:ext cx="4861559" cy="100035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Parametric tests are more statistically powerful, but they make specific assumptions about the data. </a:t>
          </a:r>
        </a:p>
      </dsp:txBody>
      <dsp:txXfrm>
        <a:off x="48833" y="114834"/>
        <a:ext cx="4763893" cy="902684"/>
      </dsp:txXfrm>
    </dsp:sp>
    <dsp:sp modelId="{DAD24F96-7BD8-4E39-9DBE-34A8A3856BA3}">
      <dsp:nvSpPr>
        <dsp:cNvPr id="0" name=""/>
        <dsp:cNvSpPr/>
      </dsp:nvSpPr>
      <dsp:spPr>
        <a:xfrm>
          <a:off x="0" y="1121071"/>
          <a:ext cx="4861559" cy="100035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Certain assumptions need to be met for the test to work. </a:t>
          </a:r>
        </a:p>
      </dsp:txBody>
      <dsp:txXfrm>
        <a:off x="48833" y="1169904"/>
        <a:ext cx="4763893" cy="902684"/>
      </dsp:txXfrm>
    </dsp:sp>
    <dsp:sp modelId="{F32B7EE1-441C-4798-A2E6-D53A7A5A6FFF}">
      <dsp:nvSpPr>
        <dsp:cNvPr id="0" name=""/>
        <dsp:cNvSpPr/>
      </dsp:nvSpPr>
      <dsp:spPr>
        <a:xfrm>
          <a:off x="0" y="2176141"/>
          <a:ext cx="4861559" cy="100035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Parametric tests use population parameters like the </a:t>
          </a:r>
          <a:r>
            <a:rPr lang="en-GB" sz="1900" b="1" kern="1200"/>
            <a:t>mean</a:t>
          </a:r>
          <a:r>
            <a:rPr lang="en-GB" sz="1900" kern="1200"/>
            <a:t> and </a:t>
          </a:r>
          <a:r>
            <a:rPr lang="en-GB" sz="1900" b="1" kern="1200"/>
            <a:t>standard deviation </a:t>
          </a:r>
          <a:r>
            <a:rPr lang="en-GB" sz="1900" kern="1200"/>
            <a:t>in their calculations.</a:t>
          </a:r>
        </a:p>
      </dsp:txBody>
      <dsp:txXfrm>
        <a:off x="48833" y="2224974"/>
        <a:ext cx="4763893" cy="902684"/>
      </dsp:txXfrm>
    </dsp:sp>
    <dsp:sp modelId="{C2720DC4-B6D1-4DC0-A650-0FC34A359A0F}">
      <dsp:nvSpPr>
        <dsp:cNvPr id="0" name=""/>
        <dsp:cNvSpPr/>
      </dsp:nvSpPr>
      <dsp:spPr>
        <a:xfrm>
          <a:off x="0" y="3231211"/>
          <a:ext cx="4861559" cy="100035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Non-parametric tests can be used when parametric assumptions are not met by the data you are testing. </a:t>
          </a:r>
        </a:p>
      </dsp:txBody>
      <dsp:txXfrm>
        <a:off x="48833" y="3280044"/>
        <a:ext cx="4763893" cy="902684"/>
      </dsp:txXfrm>
    </dsp:sp>
    <dsp:sp modelId="{379AE98A-1C14-4DCA-A459-45EADA7B4B0C}">
      <dsp:nvSpPr>
        <dsp:cNvPr id="0" name=""/>
        <dsp:cNvSpPr/>
      </dsp:nvSpPr>
      <dsp:spPr>
        <a:xfrm>
          <a:off x="0" y="4286281"/>
          <a:ext cx="4861559" cy="100035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These use compare </a:t>
          </a:r>
          <a:r>
            <a:rPr lang="en-GB" sz="1900" b="1" kern="1200"/>
            <a:t>medians</a:t>
          </a:r>
          <a:r>
            <a:rPr lang="en-GB" sz="1900" kern="1200"/>
            <a:t> (rather than means)</a:t>
          </a:r>
        </a:p>
      </dsp:txBody>
      <dsp:txXfrm>
        <a:off x="48833" y="4335114"/>
        <a:ext cx="4763893" cy="902684"/>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DAAB3-B380-4FDD-97D5-997ADA40419C}" type="datetimeFigureOut">
              <a:rPr lang="en-GB" smtClean="0"/>
              <a:t>03/12/2025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6AE6C-3F90-4377-A02D-A5396705A27F}" type="slidenum">
              <a:rPr lang="en-GB" smtClean="0"/>
              <a:t>‹#›</a:t>
            </a:fld>
            <a:endParaRPr lang="en-GB"/>
          </a:p>
        </p:txBody>
      </p:sp>
    </p:spTree>
    <p:extLst>
      <p:ext uri="{BB962C8B-B14F-4D97-AF65-F5344CB8AC3E}">
        <p14:creationId xmlns:p14="http://schemas.microsoft.com/office/powerpoint/2010/main" val="291131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D564F8B6-7B48-43C3-9880-9D37C5AB8D97}" type="slidenum">
              <a:rPr lang="en-GB" smtClean="0"/>
              <a:t>4</a:t>
            </a:fld>
            <a:endParaRPr lang="en-GB"/>
          </a:p>
        </p:txBody>
      </p:sp>
    </p:spTree>
    <p:extLst>
      <p:ext uri="{BB962C8B-B14F-4D97-AF65-F5344CB8AC3E}">
        <p14:creationId xmlns:p14="http://schemas.microsoft.com/office/powerpoint/2010/main" val="146739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7F0B66-DA85-4902-AB15-6FD1EA4907E7}" type="slidenum">
              <a:rPr lang="en-GB" smtClean="0"/>
              <a:t>8</a:t>
            </a:fld>
            <a:endParaRPr lang="en-GB"/>
          </a:p>
        </p:txBody>
      </p:sp>
    </p:spTree>
    <p:extLst>
      <p:ext uri="{BB962C8B-B14F-4D97-AF65-F5344CB8AC3E}">
        <p14:creationId xmlns:p14="http://schemas.microsoft.com/office/powerpoint/2010/main" val="246640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EED8D-0086-FAF5-8B4C-55C770BEB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68C62-EE8B-D9A1-9FC8-2F86D4928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E5889-9F10-C47D-743E-2FD932AC58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7CF9C6F-9444-04B0-6384-85AE7345051A}"/>
              </a:ext>
            </a:extLst>
          </p:cNvPr>
          <p:cNvSpPr>
            <a:spLocks noGrp="1"/>
          </p:cNvSpPr>
          <p:nvPr>
            <p:ph type="sldNum" sz="quarter" idx="5"/>
          </p:nvPr>
        </p:nvSpPr>
        <p:spPr/>
        <p:txBody>
          <a:bodyPr/>
          <a:lstStyle/>
          <a:p>
            <a:fld id="{5D7F0B66-DA85-4902-AB15-6FD1EA4907E7}" type="slidenum">
              <a:rPr lang="en-GB" smtClean="0"/>
              <a:t>10</a:t>
            </a:fld>
            <a:endParaRPr lang="en-GB"/>
          </a:p>
        </p:txBody>
      </p:sp>
    </p:spTree>
    <p:extLst>
      <p:ext uri="{BB962C8B-B14F-4D97-AF65-F5344CB8AC3E}">
        <p14:creationId xmlns:p14="http://schemas.microsoft.com/office/powerpoint/2010/main" val="406519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ACFA7D4-8AB1-4EFC-8336-28E34D47CF04}"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101524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ACFA7D4-8AB1-4EFC-8336-28E34D47CF04}"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81409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ACFA7D4-8AB1-4EFC-8336-28E34D47CF04}"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24265-ED87-49B3-BBB5-D6172ABFDE4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61641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ACFA7D4-8AB1-4EFC-8336-28E34D47CF04}"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135337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ACFA7D4-8AB1-4EFC-8336-28E34D47CF04}"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24265-ED87-49B3-BBB5-D6172ABFDE4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0713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ACFA7D4-8AB1-4EFC-8336-28E34D47CF04}"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190009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ACFA7D4-8AB1-4EFC-8336-28E34D47CF04}"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213334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ACFA7D4-8AB1-4EFC-8336-28E34D47CF04}"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370161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ACFA7D4-8AB1-4EFC-8336-28E34D47CF04}"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11528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ACFA7D4-8AB1-4EFC-8336-28E34D47CF04}"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412011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ACFA7D4-8AB1-4EFC-8336-28E34D47CF04}"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314756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ACFA7D4-8AB1-4EFC-8336-28E34D47CF04}" type="datetimeFigureOut">
              <a:rPr lang="en-GB" smtClean="0"/>
              <a:t>03/12/2025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31242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ACFA7D4-8AB1-4EFC-8336-28E34D47CF04}" type="datetimeFigureOut">
              <a:rPr lang="en-GB" smtClean="0"/>
              <a:t>03/12/2025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149585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FA7D4-8AB1-4EFC-8336-28E34D47CF04}" type="datetimeFigureOut">
              <a:rPr lang="en-GB" smtClean="0"/>
              <a:t>03/12/2025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345114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ACFA7D4-8AB1-4EFC-8336-28E34D47CF04}"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32501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ACFA7D4-8AB1-4EFC-8336-28E34D47CF04}"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824265-ED87-49B3-BBB5-D6172ABFDE41}" type="slidenum">
              <a:rPr lang="en-GB" smtClean="0"/>
              <a:t>‹#›</a:t>
            </a:fld>
            <a:endParaRPr lang="en-GB"/>
          </a:p>
        </p:txBody>
      </p:sp>
    </p:spTree>
    <p:extLst>
      <p:ext uri="{BB962C8B-B14F-4D97-AF65-F5344CB8AC3E}">
        <p14:creationId xmlns:p14="http://schemas.microsoft.com/office/powerpoint/2010/main" val="123002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CFA7D4-8AB1-4EFC-8336-28E34D47CF04}" type="datetimeFigureOut">
              <a:rPr lang="en-GB" smtClean="0"/>
              <a:t>03/12/2025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824265-ED87-49B3-BBB5-D6172ABFDE41}" type="slidenum">
              <a:rPr lang="en-GB" smtClean="0"/>
              <a:t>‹#›</a:t>
            </a:fld>
            <a:endParaRPr lang="en-GB"/>
          </a:p>
        </p:txBody>
      </p:sp>
    </p:spTree>
    <p:extLst>
      <p:ext uri="{BB962C8B-B14F-4D97-AF65-F5344CB8AC3E}">
        <p14:creationId xmlns:p14="http://schemas.microsoft.com/office/powerpoint/2010/main" val="3456737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3.xml"/><Relationship Id="rId7" Type="http://schemas.openxmlformats.org/officeDocument/2006/relationships/chart" Target="../charts/char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7.xml"/><Relationship Id="rId7" Type="http://schemas.openxmlformats.org/officeDocument/2006/relationships/image" Target="../media/image11.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mailto:ella.bartlett@sparsholt.ac.uk" TargetMode="Externa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A5F35-D11A-2BC2-62B7-32F9481D6A0F}"/>
              </a:ext>
            </a:extLst>
          </p:cNvPr>
          <p:cNvSpPr>
            <a:spLocks noGrp="1"/>
          </p:cNvSpPr>
          <p:nvPr>
            <p:ph type="ctrTitle"/>
          </p:nvPr>
        </p:nvSpPr>
        <p:spPr/>
        <p:txBody>
          <a:bodyPr/>
          <a:lstStyle/>
          <a:p>
            <a:r>
              <a:rPr lang="en-GB" dirty="0"/>
              <a:t>AAB Data Analysis</a:t>
            </a:r>
          </a:p>
        </p:txBody>
      </p:sp>
      <p:sp>
        <p:nvSpPr>
          <p:cNvPr id="3" name="Subtitle 2">
            <a:extLst>
              <a:ext uri="{FF2B5EF4-FFF2-40B4-BE49-F238E27FC236}">
                <a16:creationId xmlns:a16="http://schemas.microsoft.com/office/drawing/2014/main" id="{2FA5E612-8FC5-4D2E-2951-47CD6D9FDA00}"/>
              </a:ext>
            </a:extLst>
          </p:cNvPr>
          <p:cNvSpPr>
            <a:spLocks noGrp="1"/>
          </p:cNvSpPr>
          <p:nvPr>
            <p:ph type="subTitle" idx="1"/>
          </p:nvPr>
        </p:nvSpPr>
        <p:spPr/>
        <p:txBody>
          <a:bodyPr/>
          <a:lstStyle/>
          <a:p>
            <a:r>
              <a:rPr lang="en-GB" dirty="0"/>
              <a:t>Week 1</a:t>
            </a:r>
          </a:p>
        </p:txBody>
      </p:sp>
    </p:spTree>
    <p:extLst>
      <p:ext uri="{BB962C8B-B14F-4D97-AF65-F5344CB8AC3E}">
        <p14:creationId xmlns:p14="http://schemas.microsoft.com/office/powerpoint/2010/main" val="121006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F3FF5-3AF5-48C4-731F-83C6BE1A531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621295D-6739-DA35-E01D-0EE9AC3BFE84}"/>
              </a:ext>
            </a:extLst>
          </p:cNvPr>
          <p:cNvSpPr txBox="1"/>
          <p:nvPr/>
        </p:nvSpPr>
        <p:spPr>
          <a:xfrm>
            <a:off x="761314" y="690475"/>
            <a:ext cx="8169965" cy="1569660"/>
          </a:xfrm>
          <a:prstGeom prst="rect">
            <a:avLst/>
          </a:prstGeom>
          <a:noFill/>
        </p:spPr>
        <p:txBody>
          <a:bodyPr wrap="square">
            <a:spAutoFit/>
          </a:bodyPr>
          <a:lstStyle/>
          <a:p>
            <a:pPr marL="0" indent="0" algn="ctr">
              <a:buNone/>
            </a:pPr>
            <a:r>
              <a:rPr lang="en-GB" sz="3200" b="1" dirty="0">
                <a:solidFill>
                  <a:srgbClr val="FF0000"/>
                </a:solidFill>
              </a:rPr>
              <a:t>When you carry out research, you are trying to determine whether or not you can reject the </a:t>
            </a:r>
            <a:r>
              <a:rPr lang="en-GB" sz="3200" b="1" u="sng" dirty="0">
                <a:solidFill>
                  <a:srgbClr val="FF0000"/>
                </a:solidFill>
              </a:rPr>
              <a:t>null hypothesis</a:t>
            </a:r>
            <a:r>
              <a:rPr lang="en-GB" sz="3200" b="1" dirty="0">
                <a:solidFill>
                  <a:srgbClr val="FF0000"/>
                </a:solidFill>
              </a:rPr>
              <a:t>!</a:t>
            </a:r>
          </a:p>
        </p:txBody>
      </p:sp>
      <p:sp>
        <p:nvSpPr>
          <p:cNvPr id="6" name="Rectangle 5">
            <a:extLst>
              <a:ext uri="{FF2B5EF4-FFF2-40B4-BE49-F238E27FC236}">
                <a16:creationId xmlns:a16="http://schemas.microsoft.com/office/drawing/2014/main" id="{14BB252F-E569-0713-CA91-BFEFE8FFD796}"/>
              </a:ext>
            </a:extLst>
          </p:cNvPr>
          <p:cNvSpPr/>
          <p:nvPr/>
        </p:nvSpPr>
        <p:spPr>
          <a:xfrm>
            <a:off x="2025166" y="3283244"/>
            <a:ext cx="5475092" cy="584775"/>
          </a:xfrm>
          <a:prstGeom prst="rect">
            <a:avLst/>
          </a:prstGeom>
          <a:noFill/>
        </p:spPr>
        <p:txBody>
          <a:bodyPr wrap="square" lIns="91440" tIns="45720" rIns="91440" bIns="45720">
            <a:spAutoFit/>
          </a:bodyPr>
          <a:lstStyle/>
          <a:p>
            <a:pPr algn="ctr"/>
            <a:r>
              <a:rPr lang="en-US" sz="3200" b="0" cap="none" spc="0" dirty="0">
                <a:ln w="0"/>
                <a:solidFill>
                  <a:schemeClr val="accent1"/>
                </a:solidFill>
              </a:rPr>
              <a:t>How do you figure this out? </a:t>
            </a:r>
          </a:p>
        </p:txBody>
      </p:sp>
      <p:sp>
        <p:nvSpPr>
          <p:cNvPr id="2" name="TextBox 1">
            <a:extLst>
              <a:ext uri="{FF2B5EF4-FFF2-40B4-BE49-F238E27FC236}">
                <a16:creationId xmlns:a16="http://schemas.microsoft.com/office/drawing/2014/main" id="{16518423-44C3-7525-E8EE-45CF7699BEA5}"/>
              </a:ext>
            </a:extLst>
          </p:cNvPr>
          <p:cNvSpPr txBox="1"/>
          <p:nvPr/>
        </p:nvSpPr>
        <p:spPr>
          <a:xfrm>
            <a:off x="501995" y="4286994"/>
            <a:ext cx="2634343" cy="18610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GB" sz="2000" dirty="0"/>
              <a:t>Collect relevant data to test your hypotheses</a:t>
            </a:r>
          </a:p>
        </p:txBody>
      </p:sp>
      <p:sp>
        <p:nvSpPr>
          <p:cNvPr id="7" name="TextBox 6">
            <a:extLst>
              <a:ext uri="{FF2B5EF4-FFF2-40B4-BE49-F238E27FC236}">
                <a16:creationId xmlns:a16="http://schemas.microsoft.com/office/drawing/2014/main" id="{F464B489-3047-4D4B-3856-A97449D787B0}"/>
              </a:ext>
            </a:extLst>
          </p:cNvPr>
          <p:cNvSpPr txBox="1"/>
          <p:nvPr/>
        </p:nvSpPr>
        <p:spPr>
          <a:xfrm>
            <a:off x="3862049" y="4719786"/>
            <a:ext cx="3241790" cy="995422"/>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ctr"/>
            <a:r>
              <a:rPr lang="en-GB" sz="2000" dirty="0"/>
              <a:t>Run inferential stats tests. </a:t>
            </a:r>
          </a:p>
        </p:txBody>
      </p:sp>
      <p:sp>
        <p:nvSpPr>
          <p:cNvPr id="9" name="TextBox 8">
            <a:extLst>
              <a:ext uri="{FF2B5EF4-FFF2-40B4-BE49-F238E27FC236}">
                <a16:creationId xmlns:a16="http://schemas.microsoft.com/office/drawing/2014/main" id="{B0ADFFB7-9437-A590-8BBD-A0D09AD00BF2}"/>
              </a:ext>
            </a:extLst>
          </p:cNvPr>
          <p:cNvSpPr txBox="1"/>
          <p:nvPr/>
        </p:nvSpPr>
        <p:spPr>
          <a:xfrm>
            <a:off x="7829550" y="4178796"/>
            <a:ext cx="2838450" cy="2077403"/>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algn="ctr"/>
            <a:r>
              <a:rPr lang="en-GB" sz="1800" dirty="0"/>
              <a:t>Use P-</a:t>
            </a:r>
            <a:r>
              <a:rPr lang="en-GB" dirty="0"/>
              <a:t>value t</a:t>
            </a:r>
            <a:r>
              <a:rPr lang="en-GB" sz="1800" dirty="0"/>
              <a:t>o determine whether you should accept of reject null</a:t>
            </a:r>
            <a:endParaRPr lang="en-GB" dirty="0"/>
          </a:p>
        </p:txBody>
      </p:sp>
      <p:sp>
        <p:nvSpPr>
          <p:cNvPr id="10" name="Arrow: Right 9">
            <a:extLst>
              <a:ext uri="{FF2B5EF4-FFF2-40B4-BE49-F238E27FC236}">
                <a16:creationId xmlns:a16="http://schemas.microsoft.com/office/drawing/2014/main" id="{D80BF03A-E014-8438-3C4B-379F595BF2BB}"/>
              </a:ext>
            </a:extLst>
          </p:cNvPr>
          <p:cNvSpPr/>
          <p:nvPr/>
        </p:nvSpPr>
        <p:spPr>
          <a:xfrm>
            <a:off x="3352800" y="5061857"/>
            <a:ext cx="348343" cy="33745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AECB543E-6A64-197D-B14B-B1DDB209BD22}"/>
              </a:ext>
            </a:extLst>
          </p:cNvPr>
          <p:cNvSpPr/>
          <p:nvPr/>
        </p:nvSpPr>
        <p:spPr>
          <a:xfrm>
            <a:off x="7292523" y="5061857"/>
            <a:ext cx="348343" cy="33745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32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7D23-DF20-6AEA-60B8-B4928AD1535F}"/>
              </a:ext>
            </a:extLst>
          </p:cNvPr>
          <p:cNvSpPr>
            <a:spLocks noGrp="1"/>
          </p:cNvSpPr>
          <p:nvPr>
            <p:ph type="title"/>
          </p:nvPr>
        </p:nvSpPr>
        <p:spPr>
          <a:xfrm>
            <a:off x="529447" y="711086"/>
            <a:ext cx="8596668" cy="762000"/>
          </a:xfrm>
        </p:spPr>
        <p:txBody>
          <a:bodyPr/>
          <a:lstStyle/>
          <a:p>
            <a:r>
              <a:rPr lang="en-GB" b="1" dirty="0">
                <a:solidFill>
                  <a:schemeClr val="tx1"/>
                </a:solidFill>
              </a:rPr>
              <a:t>Inferential stats. tests give us P-values </a:t>
            </a:r>
          </a:p>
        </p:txBody>
      </p:sp>
      <p:sp>
        <p:nvSpPr>
          <p:cNvPr id="3" name="Content Placeholder 2">
            <a:extLst>
              <a:ext uri="{FF2B5EF4-FFF2-40B4-BE49-F238E27FC236}">
                <a16:creationId xmlns:a16="http://schemas.microsoft.com/office/drawing/2014/main" id="{40967298-D366-B0D8-C80B-05F194117FB7}"/>
              </a:ext>
            </a:extLst>
          </p:cNvPr>
          <p:cNvSpPr>
            <a:spLocks noGrp="1"/>
          </p:cNvSpPr>
          <p:nvPr>
            <p:ph idx="1"/>
          </p:nvPr>
        </p:nvSpPr>
        <p:spPr>
          <a:xfrm>
            <a:off x="276841" y="2226748"/>
            <a:ext cx="2480536" cy="848424"/>
          </a:xfrm>
          <a:solidFill>
            <a:srgbClr val="CCFFCC"/>
          </a:solidFill>
        </p:spPr>
        <p:txBody>
          <a:bodyPr>
            <a:normAutofit/>
          </a:bodyPr>
          <a:lstStyle/>
          <a:p>
            <a:pPr marL="0" indent="0" algn="ctr">
              <a:buNone/>
            </a:pPr>
            <a:r>
              <a:rPr lang="en-GB" sz="2400" b="1" dirty="0"/>
              <a:t>P-value is less than 0.05 </a:t>
            </a:r>
          </a:p>
        </p:txBody>
      </p:sp>
      <p:sp>
        <p:nvSpPr>
          <p:cNvPr id="4" name="Content Placeholder 2">
            <a:extLst>
              <a:ext uri="{FF2B5EF4-FFF2-40B4-BE49-F238E27FC236}">
                <a16:creationId xmlns:a16="http://schemas.microsoft.com/office/drawing/2014/main" id="{14919347-2537-8212-6D23-86D4C710DACB}"/>
              </a:ext>
            </a:extLst>
          </p:cNvPr>
          <p:cNvSpPr txBox="1">
            <a:spLocks/>
          </p:cNvSpPr>
          <p:nvPr/>
        </p:nvSpPr>
        <p:spPr>
          <a:xfrm>
            <a:off x="3856075" y="2355724"/>
            <a:ext cx="2951912" cy="458155"/>
          </a:xfrm>
          <a:prstGeom prst="rect">
            <a:avLst/>
          </a:prstGeom>
          <a:solidFill>
            <a:srgbClr val="CCFFCC"/>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GB" sz="2400" b="1" dirty="0"/>
              <a:t>Result is significant</a:t>
            </a:r>
          </a:p>
        </p:txBody>
      </p:sp>
      <p:sp>
        <p:nvSpPr>
          <p:cNvPr id="6" name="Content Placeholder 2">
            <a:extLst>
              <a:ext uri="{FF2B5EF4-FFF2-40B4-BE49-F238E27FC236}">
                <a16:creationId xmlns:a16="http://schemas.microsoft.com/office/drawing/2014/main" id="{E0C6E589-2805-26B7-0067-818787EE83BF}"/>
              </a:ext>
            </a:extLst>
          </p:cNvPr>
          <p:cNvSpPr txBox="1">
            <a:spLocks/>
          </p:cNvSpPr>
          <p:nvPr/>
        </p:nvSpPr>
        <p:spPr>
          <a:xfrm>
            <a:off x="276841" y="4274333"/>
            <a:ext cx="2674120" cy="848424"/>
          </a:xfrm>
          <a:prstGeom prst="rect">
            <a:avLst/>
          </a:prstGeom>
          <a:solidFill>
            <a:srgbClr val="FCE1C4"/>
          </a:solidFill>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GB" sz="2400" b="1" dirty="0"/>
              <a:t>P-value is greater  than 0.05 </a:t>
            </a:r>
          </a:p>
        </p:txBody>
      </p:sp>
      <p:sp>
        <p:nvSpPr>
          <p:cNvPr id="7" name="Content Placeholder 2">
            <a:extLst>
              <a:ext uri="{FF2B5EF4-FFF2-40B4-BE49-F238E27FC236}">
                <a16:creationId xmlns:a16="http://schemas.microsoft.com/office/drawing/2014/main" id="{70C592D0-DFE3-9305-9D8D-6C3C19BF7520}"/>
              </a:ext>
            </a:extLst>
          </p:cNvPr>
          <p:cNvSpPr txBox="1">
            <a:spLocks/>
          </p:cNvSpPr>
          <p:nvPr/>
        </p:nvSpPr>
        <p:spPr>
          <a:xfrm>
            <a:off x="4191823" y="4263383"/>
            <a:ext cx="2292694" cy="881868"/>
          </a:xfrm>
          <a:prstGeom prst="rect">
            <a:avLst/>
          </a:prstGeom>
          <a:solidFill>
            <a:srgbClr val="FCE1C4"/>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GB" sz="2400" b="1" dirty="0"/>
              <a:t>Result is NOT significant</a:t>
            </a:r>
          </a:p>
        </p:txBody>
      </p:sp>
      <p:sp>
        <p:nvSpPr>
          <p:cNvPr id="11" name="Arrow: Right 10">
            <a:extLst>
              <a:ext uri="{FF2B5EF4-FFF2-40B4-BE49-F238E27FC236}">
                <a16:creationId xmlns:a16="http://schemas.microsoft.com/office/drawing/2014/main" id="{892AB334-F864-19D7-4901-EFC9017F3626}"/>
              </a:ext>
            </a:extLst>
          </p:cNvPr>
          <p:cNvSpPr/>
          <p:nvPr/>
        </p:nvSpPr>
        <p:spPr>
          <a:xfrm>
            <a:off x="3147631" y="2466753"/>
            <a:ext cx="584791" cy="3471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B2F01C86-624B-4137-2276-090FC4632999}"/>
              </a:ext>
            </a:extLst>
          </p:cNvPr>
          <p:cNvSpPr/>
          <p:nvPr/>
        </p:nvSpPr>
        <p:spPr>
          <a:xfrm>
            <a:off x="3278996" y="4597991"/>
            <a:ext cx="584791" cy="3471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631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animBg="1"/>
      <p:bldP spid="7"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571839-A0F7-4A5A-9628-D0E07C5CD029}"/>
              </a:ext>
            </a:extLst>
          </p:cNvPr>
          <p:cNvSpPr/>
          <p:nvPr/>
        </p:nvSpPr>
        <p:spPr>
          <a:xfrm>
            <a:off x="3374315" y="3859750"/>
            <a:ext cx="5476699" cy="5271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B440C1E-020D-4B52-8796-352E86B7FFF5}"/>
              </a:ext>
            </a:extLst>
          </p:cNvPr>
          <p:cNvSpPr/>
          <p:nvPr/>
        </p:nvSpPr>
        <p:spPr>
          <a:xfrm>
            <a:off x="3207056" y="3859750"/>
            <a:ext cx="267861" cy="52719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316770A-D2E6-4605-9C01-89DD838B8186}"/>
              </a:ext>
            </a:extLst>
          </p:cNvPr>
          <p:cNvSpPr>
            <a:spLocks noGrp="1"/>
          </p:cNvSpPr>
          <p:nvPr>
            <p:ph type="title"/>
          </p:nvPr>
        </p:nvSpPr>
        <p:spPr>
          <a:xfrm>
            <a:off x="642646" y="305733"/>
            <a:ext cx="10772775" cy="946869"/>
          </a:xfrm>
        </p:spPr>
        <p:txBody>
          <a:bodyPr/>
          <a:lstStyle/>
          <a:p>
            <a:r>
              <a:rPr lang="en-GB" dirty="0">
                <a:latin typeface="Arial" panose="020B0604020202020204" pitchFamily="34" charset="0"/>
                <a:cs typeface="Arial" panose="020B0604020202020204" pitchFamily="34" charset="0"/>
              </a:rPr>
              <a:t>P-value</a:t>
            </a:r>
          </a:p>
        </p:txBody>
      </p:sp>
      <p:sp>
        <p:nvSpPr>
          <p:cNvPr id="3" name="Content Placeholder 2">
            <a:extLst>
              <a:ext uri="{FF2B5EF4-FFF2-40B4-BE49-F238E27FC236}">
                <a16:creationId xmlns:a16="http://schemas.microsoft.com/office/drawing/2014/main" id="{C35AAFD3-31FE-45F8-B096-4C32DAD22AF9}"/>
              </a:ext>
            </a:extLst>
          </p:cNvPr>
          <p:cNvSpPr>
            <a:spLocks noGrp="1"/>
          </p:cNvSpPr>
          <p:nvPr>
            <p:ph idx="1"/>
          </p:nvPr>
        </p:nvSpPr>
        <p:spPr>
          <a:xfrm>
            <a:off x="394214" y="1134729"/>
            <a:ext cx="9323832" cy="753566"/>
          </a:xfrm>
        </p:spPr>
        <p:txBody>
          <a:bodyPr>
            <a:noAutofit/>
          </a:bodyPr>
          <a:lstStyle/>
          <a:p>
            <a:pPr marL="0" indent="0">
              <a:buNone/>
            </a:pPr>
            <a:r>
              <a:rPr lang="en-GB" sz="2000" dirty="0">
                <a:latin typeface="Arial" panose="020B0604020202020204" pitchFamily="34" charset="0"/>
                <a:cs typeface="Arial" panose="020B0604020202020204" pitchFamily="34" charset="0"/>
              </a:rPr>
              <a:t>This represents the likelihood that your result has come around by chance (not as a result of what you have changed). </a:t>
            </a:r>
          </a:p>
          <a:p>
            <a:pPr marL="0" indent="0">
              <a:buNone/>
            </a:pPr>
            <a:endParaRPr lang="en-GB"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E55BD3E-B6A5-46CD-8DE2-EADC14F7D619}"/>
              </a:ext>
            </a:extLst>
          </p:cNvPr>
          <p:cNvSpPr/>
          <p:nvPr/>
        </p:nvSpPr>
        <p:spPr>
          <a:xfrm>
            <a:off x="3014534" y="4386945"/>
            <a:ext cx="385041" cy="523220"/>
          </a:xfrm>
          <a:prstGeom prst="rect">
            <a:avLst/>
          </a:prstGeom>
          <a:noFill/>
        </p:spPr>
        <p:txBody>
          <a:bodyPr wrap="none" lIns="91440" tIns="45720" rIns="91440" bIns="45720">
            <a:spAutoFit/>
          </a:bodyPr>
          <a:lstStyle/>
          <a:p>
            <a:pPr algn="ctr"/>
            <a:r>
              <a:rPr lang="en-US" sz="2800" dirty="0">
                <a:ln w="0"/>
                <a:latin typeface="Arial" panose="020B0604020202020204" pitchFamily="34" charset="0"/>
                <a:cs typeface="Arial" panose="020B0604020202020204" pitchFamily="34" charset="0"/>
              </a:rPr>
              <a:t>0</a:t>
            </a:r>
            <a:endParaRPr lang="en-US" sz="2800" b="0" cap="none" spc="0" dirty="0">
              <a:ln w="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8A9C27-B01E-41CB-A2FA-828508E2BCAC}"/>
              </a:ext>
            </a:extLst>
          </p:cNvPr>
          <p:cNvSpPr/>
          <p:nvPr/>
        </p:nvSpPr>
        <p:spPr>
          <a:xfrm>
            <a:off x="8658492" y="4364644"/>
            <a:ext cx="385041" cy="523220"/>
          </a:xfrm>
          <a:prstGeom prst="rect">
            <a:avLst/>
          </a:prstGeom>
          <a:noFill/>
        </p:spPr>
        <p:txBody>
          <a:bodyPr wrap="none" lIns="91440" tIns="45720" rIns="91440" bIns="45720">
            <a:spAutoFit/>
          </a:bodyPr>
          <a:lstStyle/>
          <a:p>
            <a:pPr algn="ctr"/>
            <a:r>
              <a:rPr lang="en-US" sz="2800" b="0" cap="none" spc="0" dirty="0">
                <a:ln w="0"/>
                <a:solidFill>
                  <a:schemeClr val="tx1"/>
                </a:solidFill>
                <a:latin typeface="Arial" panose="020B0604020202020204" pitchFamily="34" charset="0"/>
                <a:cs typeface="Arial" panose="020B0604020202020204" pitchFamily="34" charset="0"/>
              </a:rPr>
              <a:t>1</a:t>
            </a:r>
          </a:p>
        </p:txBody>
      </p:sp>
      <p:cxnSp>
        <p:nvCxnSpPr>
          <p:cNvPr id="7" name="Straight Connector 6">
            <a:extLst>
              <a:ext uri="{FF2B5EF4-FFF2-40B4-BE49-F238E27FC236}">
                <a16:creationId xmlns:a16="http://schemas.microsoft.com/office/drawing/2014/main" id="{2A58D6A6-F8EC-4BE9-AEE6-25A441DC3CA3}"/>
              </a:ext>
            </a:extLst>
          </p:cNvPr>
          <p:cNvCxnSpPr>
            <a:stCxn id="4" idx="0"/>
            <a:endCxn id="5" idx="0"/>
          </p:cNvCxnSpPr>
          <p:nvPr/>
        </p:nvCxnSpPr>
        <p:spPr>
          <a:xfrm flipV="1">
            <a:off x="3207055" y="4364644"/>
            <a:ext cx="5643958" cy="22301"/>
          </a:xfrm>
          <a:prstGeom prst="line">
            <a:avLst/>
          </a:prstGeom>
          <a:ln w="5715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AE64A03-D0DA-42DD-B8AC-1088F710F5F5}"/>
              </a:ext>
            </a:extLst>
          </p:cNvPr>
          <p:cNvSpPr txBox="1"/>
          <p:nvPr/>
        </p:nvSpPr>
        <p:spPr>
          <a:xfrm>
            <a:off x="196904" y="4386944"/>
            <a:ext cx="2646375" cy="738664"/>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0% likelihood that results were just chance. Very reliable. Highly significant finding.</a:t>
            </a:r>
          </a:p>
        </p:txBody>
      </p:sp>
      <p:sp>
        <p:nvSpPr>
          <p:cNvPr id="9" name="TextBox 8">
            <a:extLst>
              <a:ext uri="{FF2B5EF4-FFF2-40B4-BE49-F238E27FC236}">
                <a16:creationId xmlns:a16="http://schemas.microsoft.com/office/drawing/2014/main" id="{6681E723-6CF2-4555-B3E6-D06B8367D395}"/>
              </a:ext>
            </a:extLst>
          </p:cNvPr>
          <p:cNvSpPr txBox="1"/>
          <p:nvPr/>
        </p:nvSpPr>
        <p:spPr>
          <a:xfrm>
            <a:off x="9043533" y="4441747"/>
            <a:ext cx="2901338" cy="738664"/>
          </a:xfrm>
          <a:prstGeom prst="rect">
            <a:avLst/>
          </a:prstGeom>
          <a:solidFill>
            <a:schemeClr val="bg1"/>
          </a:solidFill>
        </p:spPr>
        <p:txBody>
          <a:bodyPr wrap="square" rtlCol="0">
            <a:spAutoFit/>
          </a:bodyPr>
          <a:lstStyle/>
          <a:p>
            <a:pPr algn="ctr"/>
            <a:r>
              <a:rPr lang="en-GB" sz="1400" dirty="0">
                <a:latin typeface="Arial" panose="020B0604020202020204" pitchFamily="34" charset="0"/>
                <a:cs typeface="Arial" panose="020B0604020202020204" pitchFamily="34" charset="0"/>
              </a:rPr>
              <a:t>100% likelihood that results were just chance. Very unreliable. Non-significant finding.</a:t>
            </a:r>
          </a:p>
        </p:txBody>
      </p:sp>
      <p:sp>
        <p:nvSpPr>
          <p:cNvPr id="13" name="TextBox 12">
            <a:extLst>
              <a:ext uri="{FF2B5EF4-FFF2-40B4-BE49-F238E27FC236}">
                <a16:creationId xmlns:a16="http://schemas.microsoft.com/office/drawing/2014/main" id="{B939D342-419B-4EB6-8297-A38651277374}"/>
              </a:ext>
            </a:extLst>
          </p:cNvPr>
          <p:cNvSpPr txBox="1"/>
          <p:nvPr/>
        </p:nvSpPr>
        <p:spPr>
          <a:xfrm>
            <a:off x="2689467" y="5663731"/>
            <a:ext cx="632274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latin typeface="Arial" panose="020B0604020202020204" pitchFamily="34" charset="0"/>
                <a:cs typeface="Arial" panose="020B0604020202020204" pitchFamily="34" charset="0"/>
              </a:rPr>
              <a:t>We only want to accept findings that fall in here (so that we are 95% confident that results were not just random chance)  </a:t>
            </a:r>
          </a:p>
        </p:txBody>
      </p:sp>
      <p:sp>
        <p:nvSpPr>
          <p:cNvPr id="14" name="TextBox 13">
            <a:extLst>
              <a:ext uri="{FF2B5EF4-FFF2-40B4-BE49-F238E27FC236}">
                <a16:creationId xmlns:a16="http://schemas.microsoft.com/office/drawing/2014/main" id="{3F3DCCAA-6964-4E4F-800F-49A7BA611539}"/>
              </a:ext>
            </a:extLst>
          </p:cNvPr>
          <p:cNvSpPr txBox="1"/>
          <p:nvPr/>
        </p:nvSpPr>
        <p:spPr>
          <a:xfrm>
            <a:off x="5751482" y="3499792"/>
            <a:ext cx="309953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95%</a:t>
            </a:r>
          </a:p>
        </p:txBody>
      </p:sp>
      <p:sp>
        <p:nvSpPr>
          <p:cNvPr id="15" name="TextBox 14">
            <a:extLst>
              <a:ext uri="{FF2B5EF4-FFF2-40B4-BE49-F238E27FC236}">
                <a16:creationId xmlns:a16="http://schemas.microsoft.com/office/drawing/2014/main" id="{32680685-15D7-4A71-96B6-7EC8ECC6AF2C}"/>
              </a:ext>
            </a:extLst>
          </p:cNvPr>
          <p:cNvSpPr txBox="1"/>
          <p:nvPr/>
        </p:nvSpPr>
        <p:spPr>
          <a:xfrm>
            <a:off x="3059712" y="3499792"/>
            <a:ext cx="62920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5%</a:t>
            </a:r>
          </a:p>
        </p:txBody>
      </p:sp>
      <p:cxnSp>
        <p:nvCxnSpPr>
          <p:cNvPr id="17" name="Straight Arrow Connector 16">
            <a:extLst>
              <a:ext uri="{FF2B5EF4-FFF2-40B4-BE49-F238E27FC236}">
                <a16:creationId xmlns:a16="http://schemas.microsoft.com/office/drawing/2014/main" id="{B91A4A04-B030-4058-92AF-9A6C1C1DEB27}"/>
              </a:ext>
            </a:extLst>
          </p:cNvPr>
          <p:cNvCxnSpPr>
            <a:cxnSpLocks/>
            <a:stCxn id="13" idx="0"/>
          </p:cNvCxnSpPr>
          <p:nvPr/>
        </p:nvCxnSpPr>
        <p:spPr>
          <a:xfrm flipH="1" flipV="1">
            <a:off x="3358274" y="4229082"/>
            <a:ext cx="2492564" cy="14346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299C6A9-89B6-46C6-22DE-282716AD413E}"/>
              </a:ext>
            </a:extLst>
          </p:cNvPr>
          <p:cNvSpPr txBox="1"/>
          <p:nvPr/>
        </p:nvSpPr>
        <p:spPr>
          <a:xfrm>
            <a:off x="394214" y="2232230"/>
            <a:ext cx="610144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800"/>
              </a:spcAft>
            </a:pPr>
            <a:r>
              <a:rPr lang="en-GB" sz="1800" dirty="0">
                <a:effectLst/>
                <a:latin typeface="+mj-lt"/>
                <a:ea typeface="Calibri" panose="020F0502020204030204" pitchFamily="34" charset="0"/>
                <a:cs typeface="Arial" panose="020B0604020202020204" pitchFamily="34" charset="0"/>
              </a:rPr>
              <a:t>H</a:t>
            </a:r>
            <a:r>
              <a:rPr lang="en-GB" sz="1800" baseline="-25000" dirty="0">
                <a:effectLst/>
                <a:latin typeface="+mj-lt"/>
                <a:ea typeface="Calibri" panose="020F0502020204030204" pitchFamily="34" charset="0"/>
                <a:cs typeface="Arial" panose="020B0604020202020204" pitchFamily="34" charset="0"/>
              </a:rPr>
              <a:t>0</a:t>
            </a:r>
            <a:r>
              <a:rPr lang="en-GB" sz="1800" dirty="0">
                <a:effectLst/>
                <a:latin typeface="+mj-lt"/>
                <a:ea typeface="Calibri" panose="020F0502020204030204" pitchFamily="34" charset="0"/>
                <a:cs typeface="Arial" panose="020B0604020202020204" pitchFamily="34" charset="0"/>
              </a:rPr>
              <a:t>: The </a:t>
            </a:r>
            <a:r>
              <a:rPr lang="en-GB" sz="1800" dirty="0">
                <a:effectLst/>
                <a:highlight>
                  <a:srgbClr val="00FFFF"/>
                </a:highlight>
                <a:latin typeface="+mj-lt"/>
                <a:ea typeface="Calibri" panose="020F0502020204030204" pitchFamily="34" charset="0"/>
                <a:cs typeface="Arial" panose="020B0604020202020204" pitchFamily="34" charset="0"/>
              </a:rPr>
              <a:t>application of fertiliser</a:t>
            </a:r>
            <a:r>
              <a:rPr lang="en-GB" sz="1800" dirty="0">
                <a:effectLst/>
                <a:latin typeface="+mj-lt"/>
                <a:ea typeface="Calibri" panose="020F0502020204030204" pitchFamily="34" charset="0"/>
                <a:cs typeface="Arial" panose="020B0604020202020204" pitchFamily="34" charset="0"/>
              </a:rPr>
              <a:t> will </a:t>
            </a:r>
            <a:r>
              <a:rPr lang="en-GB" sz="1800" u="sng" dirty="0">
                <a:effectLst/>
                <a:latin typeface="+mj-lt"/>
                <a:ea typeface="Calibri" panose="020F0502020204030204" pitchFamily="34" charset="0"/>
                <a:cs typeface="Arial" panose="020B0604020202020204" pitchFamily="34" charset="0"/>
              </a:rPr>
              <a:t>not</a:t>
            </a:r>
            <a:r>
              <a:rPr lang="en-GB" sz="1800" dirty="0">
                <a:effectLst/>
                <a:latin typeface="+mj-lt"/>
                <a:ea typeface="Calibri" panose="020F0502020204030204" pitchFamily="34" charset="0"/>
                <a:cs typeface="Arial" panose="020B0604020202020204" pitchFamily="34" charset="0"/>
              </a:rPr>
              <a:t> significantly increase </a:t>
            </a:r>
            <a:r>
              <a:rPr lang="en-GB" sz="1800" dirty="0">
                <a:effectLst/>
                <a:highlight>
                  <a:srgbClr val="00FF00"/>
                </a:highlight>
                <a:latin typeface="+mj-lt"/>
                <a:ea typeface="Calibri" panose="020F0502020204030204" pitchFamily="34" charset="0"/>
                <a:cs typeface="Arial" panose="020B0604020202020204" pitchFamily="34" charset="0"/>
              </a:rPr>
              <a:t>plant growth rate</a:t>
            </a:r>
            <a:endParaRPr lang="en-GB" sz="1800" dirty="0">
              <a:effectLst/>
              <a:latin typeface="+mj-lt"/>
              <a:ea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BFED53B-E0CA-B53A-6959-77AFE2D559C9}"/>
              </a:ext>
            </a:extLst>
          </p:cNvPr>
          <p:cNvSpPr txBox="1"/>
          <p:nvPr/>
        </p:nvSpPr>
        <p:spPr>
          <a:xfrm>
            <a:off x="7121932" y="2098500"/>
            <a:ext cx="4615890" cy="86177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sz="1600" dirty="0"/>
              <a:t>Is fertiliser truly having an effect on grass growth – or could any increase in growth simply be due to chance? </a:t>
            </a:r>
          </a:p>
        </p:txBody>
      </p:sp>
      <p:sp>
        <p:nvSpPr>
          <p:cNvPr id="20" name="Arrow: Right 19">
            <a:extLst>
              <a:ext uri="{FF2B5EF4-FFF2-40B4-BE49-F238E27FC236}">
                <a16:creationId xmlns:a16="http://schemas.microsoft.com/office/drawing/2014/main" id="{F3D86A88-D156-422D-8230-B608C5E80A06}"/>
              </a:ext>
            </a:extLst>
          </p:cNvPr>
          <p:cNvSpPr/>
          <p:nvPr/>
        </p:nvSpPr>
        <p:spPr>
          <a:xfrm>
            <a:off x="6577647" y="2352129"/>
            <a:ext cx="435428" cy="36038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9107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5" name="Straight Connector 34">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9" name="Isosceles Triangle 38">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Isosceles Triangle 42">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4" name="Isosceles Triangle 43">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46" name="Rectangle 45">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Freeform: Shape 49">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52" name="Straight Connector 51">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56" name="Isosceles Triangle 55">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6079A28-4A6F-C690-0804-FD245B35703A}"/>
              </a:ext>
            </a:extLst>
          </p:cNvPr>
          <p:cNvSpPr>
            <a:spLocks noGrp="1"/>
          </p:cNvSpPr>
          <p:nvPr>
            <p:ph type="title"/>
          </p:nvPr>
        </p:nvSpPr>
        <p:spPr>
          <a:xfrm>
            <a:off x="829734" y="854529"/>
            <a:ext cx="5799665" cy="5148943"/>
          </a:xfrm>
        </p:spPr>
        <p:txBody>
          <a:bodyPr vert="horz" lIns="91440" tIns="45720" rIns="91440" bIns="45720" rtlCol="0" anchor="ctr">
            <a:normAutofit/>
          </a:bodyPr>
          <a:lstStyle/>
          <a:p>
            <a:pPr algn="r">
              <a:lnSpc>
                <a:spcPct val="90000"/>
              </a:lnSpc>
            </a:pPr>
            <a:r>
              <a:rPr lang="en-US" sz="4700" dirty="0"/>
              <a:t>You’ve been presented with some data. You’ve been told to analyse this…</a:t>
            </a:r>
            <a:br>
              <a:rPr lang="en-US" sz="4700" dirty="0"/>
            </a:br>
            <a:br>
              <a:rPr lang="en-US" sz="4700" dirty="0"/>
            </a:br>
            <a:r>
              <a:rPr lang="en-US" sz="4700" dirty="0"/>
              <a:t>Where do you begin?   </a:t>
            </a:r>
          </a:p>
        </p:txBody>
      </p:sp>
    </p:spTree>
    <p:extLst>
      <p:ext uri="{BB962C8B-B14F-4D97-AF65-F5344CB8AC3E}">
        <p14:creationId xmlns:p14="http://schemas.microsoft.com/office/powerpoint/2010/main" val="139557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86C0-C7DA-1EAE-6933-334450966448}"/>
              </a:ext>
            </a:extLst>
          </p:cNvPr>
          <p:cNvSpPr>
            <a:spLocks noGrp="1"/>
          </p:cNvSpPr>
          <p:nvPr>
            <p:ph type="title"/>
          </p:nvPr>
        </p:nvSpPr>
        <p:spPr/>
        <p:txBody>
          <a:bodyPr>
            <a:normAutofit/>
          </a:bodyPr>
          <a:lstStyle/>
          <a:p>
            <a:r>
              <a:rPr lang="en-GB" sz="4400" dirty="0"/>
              <a:t>Snake example</a:t>
            </a:r>
          </a:p>
        </p:txBody>
      </p:sp>
      <p:sp>
        <p:nvSpPr>
          <p:cNvPr id="3" name="Content Placeholder 2">
            <a:extLst>
              <a:ext uri="{FF2B5EF4-FFF2-40B4-BE49-F238E27FC236}">
                <a16:creationId xmlns:a16="http://schemas.microsoft.com/office/drawing/2014/main" id="{E061D061-EEA8-5227-E879-DE08B393BF9C}"/>
              </a:ext>
            </a:extLst>
          </p:cNvPr>
          <p:cNvSpPr>
            <a:spLocks noGrp="1"/>
          </p:cNvSpPr>
          <p:nvPr>
            <p:ph idx="1"/>
          </p:nvPr>
        </p:nvSpPr>
        <p:spPr>
          <a:xfrm>
            <a:off x="677334" y="2117046"/>
            <a:ext cx="8596668" cy="3880773"/>
          </a:xfrm>
        </p:spPr>
        <p:txBody>
          <a:bodyPr>
            <a:normAutofit/>
          </a:bodyPr>
          <a:lstStyle/>
          <a:p>
            <a:r>
              <a:rPr lang="en-GB" sz="2400" dirty="0"/>
              <a:t>Researchers found 80 snakes</a:t>
            </a:r>
          </a:p>
          <a:p>
            <a:r>
              <a:rPr lang="en-GB" sz="2400" dirty="0"/>
              <a:t>Measured the length of each snake (cm)</a:t>
            </a:r>
          </a:p>
          <a:p>
            <a:r>
              <a:rPr lang="en-GB" sz="2400" dirty="0"/>
              <a:t>Recorded the species (all either ‘Copperhead’ or ‘Rattlesnake’).</a:t>
            </a:r>
          </a:p>
          <a:p>
            <a:endParaRPr lang="en-GB" sz="2400" dirty="0"/>
          </a:p>
          <a:p>
            <a:pPr marL="0" indent="0">
              <a:buNone/>
            </a:pPr>
            <a:r>
              <a:rPr lang="en-GB" sz="2400" dirty="0"/>
              <a:t>Research want to find out whether snake length is significantly different between these two species </a:t>
            </a:r>
          </a:p>
        </p:txBody>
      </p:sp>
      <p:pic>
        <p:nvPicPr>
          <p:cNvPr id="5" name="Picture 4">
            <a:extLst>
              <a:ext uri="{FF2B5EF4-FFF2-40B4-BE49-F238E27FC236}">
                <a16:creationId xmlns:a16="http://schemas.microsoft.com/office/drawing/2014/main" id="{74D0C5C6-95A2-C16D-5497-707E2363CDAD}"/>
              </a:ext>
            </a:extLst>
          </p:cNvPr>
          <p:cNvPicPr>
            <a:picLocks noChangeAspect="1"/>
          </p:cNvPicPr>
          <p:nvPr/>
        </p:nvPicPr>
        <p:blipFill>
          <a:blip r:embed="rId2"/>
          <a:srcRect r="22358"/>
          <a:stretch>
            <a:fillRect/>
          </a:stretch>
        </p:blipFill>
        <p:spPr>
          <a:xfrm>
            <a:off x="8664088" y="291641"/>
            <a:ext cx="2373086" cy="6274718"/>
          </a:xfrm>
          <a:prstGeom prst="rect">
            <a:avLst/>
          </a:prstGeom>
        </p:spPr>
      </p:pic>
      <p:pic>
        <p:nvPicPr>
          <p:cNvPr id="7" name="Graphic 6" descr="Snake outline">
            <a:extLst>
              <a:ext uri="{FF2B5EF4-FFF2-40B4-BE49-F238E27FC236}">
                <a16:creationId xmlns:a16="http://schemas.microsoft.com/office/drawing/2014/main" id="{F8104B18-364E-4BE2-91EE-BB74EBE223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386943" y="291641"/>
            <a:ext cx="1360714" cy="1360714"/>
          </a:xfrm>
          <a:prstGeom prst="rect">
            <a:avLst/>
          </a:prstGeom>
        </p:spPr>
      </p:pic>
    </p:spTree>
    <p:extLst>
      <p:ext uri="{BB962C8B-B14F-4D97-AF65-F5344CB8AC3E}">
        <p14:creationId xmlns:p14="http://schemas.microsoft.com/office/powerpoint/2010/main" val="3532567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6462684-442D-530B-4A37-C9F81A821887}"/>
              </a:ext>
            </a:extLst>
          </p:cNvPr>
          <p:cNvSpPr>
            <a:spLocks noGrp="1"/>
          </p:cNvSpPr>
          <p:nvPr>
            <p:ph type="title"/>
          </p:nvPr>
        </p:nvSpPr>
        <p:spPr>
          <a:xfrm>
            <a:off x="643467" y="816638"/>
            <a:ext cx="3367359" cy="5224724"/>
          </a:xfrm>
        </p:spPr>
        <p:txBody>
          <a:bodyPr anchor="ctr">
            <a:normAutofit/>
          </a:bodyPr>
          <a:lstStyle/>
          <a:p>
            <a:r>
              <a:rPr lang="en-GB" dirty="0"/>
              <a:t>Null hypothesis</a:t>
            </a:r>
          </a:p>
        </p:txBody>
      </p:sp>
      <p:sp>
        <p:nvSpPr>
          <p:cNvPr id="3" name="Content Placeholder 2">
            <a:extLst>
              <a:ext uri="{FF2B5EF4-FFF2-40B4-BE49-F238E27FC236}">
                <a16:creationId xmlns:a16="http://schemas.microsoft.com/office/drawing/2014/main" id="{095ED2AA-EE0E-6DDE-A26F-316B84C4E5E3}"/>
              </a:ext>
            </a:extLst>
          </p:cNvPr>
          <p:cNvSpPr>
            <a:spLocks noGrp="1"/>
          </p:cNvSpPr>
          <p:nvPr>
            <p:ph idx="1"/>
          </p:nvPr>
        </p:nvSpPr>
        <p:spPr>
          <a:xfrm>
            <a:off x="4654295" y="816638"/>
            <a:ext cx="4619706" cy="5224724"/>
          </a:xfrm>
        </p:spPr>
        <p:txBody>
          <a:bodyPr anchor="ctr">
            <a:normAutofit/>
          </a:bodyPr>
          <a:lstStyle/>
          <a:p>
            <a:r>
              <a:rPr lang="en-GB" sz="2400" dirty="0">
                <a:ea typeface="Calibri" panose="020F0502020204030204" pitchFamily="34" charset="0"/>
                <a:cs typeface="Arial" panose="020B0604020202020204" pitchFamily="34" charset="0"/>
              </a:rPr>
              <a:t>H</a:t>
            </a:r>
            <a:r>
              <a:rPr lang="en-GB" sz="2400" baseline="-25000" dirty="0">
                <a:ea typeface="Calibri" panose="020F0502020204030204" pitchFamily="34" charset="0"/>
                <a:cs typeface="Arial" panose="020B0604020202020204" pitchFamily="34" charset="0"/>
              </a:rPr>
              <a:t>0</a:t>
            </a:r>
            <a:r>
              <a:rPr lang="en-GB" sz="2400" dirty="0">
                <a:ea typeface="Calibri" panose="020F0502020204030204" pitchFamily="34" charset="0"/>
                <a:cs typeface="Arial" panose="020B0604020202020204" pitchFamily="34" charset="0"/>
              </a:rPr>
              <a:t>: There will be no significant difference in snake length between Copperheads and Rattle Snakes</a:t>
            </a:r>
          </a:p>
          <a:p>
            <a:pPr marL="0" indent="0">
              <a:buNone/>
            </a:pPr>
            <a:r>
              <a:rPr lang="en-GB" sz="2400" dirty="0">
                <a:ea typeface="Calibri" panose="020F0502020204030204" pitchFamily="34" charset="0"/>
                <a:cs typeface="Arial" panose="020B0604020202020204" pitchFamily="34" charset="0"/>
              </a:rPr>
              <a:t>Or</a:t>
            </a:r>
          </a:p>
          <a:p>
            <a:pPr marL="0" indent="0">
              <a:buNone/>
            </a:pPr>
            <a:endParaRPr lang="en-GB" sz="2400" dirty="0">
              <a:ea typeface="Calibri" panose="020F0502020204030204" pitchFamily="34" charset="0"/>
              <a:cs typeface="Arial" panose="020B0604020202020204" pitchFamily="34" charset="0"/>
            </a:endParaRPr>
          </a:p>
          <a:p>
            <a:r>
              <a:rPr lang="en-GB" sz="2400" dirty="0">
                <a:ea typeface="Calibri" panose="020F0502020204030204" pitchFamily="34" charset="0"/>
                <a:cs typeface="Arial" panose="020B0604020202020204" pitchFamily="34" charset="0"/>
              </a:rPr>
              <a:t>H</a:t>
            </a:r>
            <a:r>
              <a:rPr lang="en-GB" sz="2400" baseline="-25000" dirty="0">
                <a:ea typeface="Calibri" panose="020F0502020204030204" pitchFamily="34" charset="0"/>
                <a:cs typeface="Arial" panose="020B0604020202020204" pitchFamily="34" charset="0"/>
              </a:rPr>
              <a:t>0</a:t>
            </a:r>
            <a:r>
              <a:rPr lang="en-GB" sz="2400" dirty="0">
                <a:ea typeface="Calibri" panose="020F0502020204030204" pitchFamily="34" charset="0"/>
                <a:cs typeface="Arial" panose="020B0604020202020204" pitchFamily="34" charset="0"/>
              </a:rPr>
              <a:t>: Species will not have a significant effect on snake length</a:t>
            </a:r>
            <a:endParaRPr lang="en-GB" sz="2400" dirty="0"/>
          </a:p>
        </p:txBody>
      </p:sp>
      <p:pic>
        <p:nvPicPr>
          <p:cNvPr id="6" name="Graphic 5" descr="Snake outline">
            <a:extLst>
              <a:ext uri="{FF2B5EF4-FFF2-40B4-BE49-F238E27FC236}">
                <a16:creationId xmlns:a16="http://schemas.microsoft.com/office/drawing/2014/main" id="{45FFBB6C-FCBC-7472-911D-8EB2733631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406979" y="3949241"/>
            <a:ext cx="1360714" cy="1360714"/>
          </a:xfrm>
          <a:prstGeom prst="rect">
            <a:avLst/>
          </a:prstGeom>
        </p:spPr>
      </p:pic>
      <p:sp>
        <p:nvSpPr>
          <p:cNvPr id="7" name="TextBox 6">
            <a:extLst>
              <a:ext uri="{FF2B5EF4-FFF2-40B4-BE49-F238E27FC236}">
                <a16:creationId xmlns:a16="http://schemas.microsoft.com/office/drawing/2014/main" id="{326E85D3-FBC0-1001-5032-0E290CA1A4A5}"/>
              </a:ext>
            </a:extLst>
          </p:cNvPr>
          <p:cNvSpPr txBox="1"/>
          <p:nvPr/>
        </p:nvSpPr>
        <p:spPr>
          <a:xfrm>
            <a:off x="5834742" y="6139334"/>
            <a:ext cx="553410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b="1" dirty="0">
                <a:highlight>
                  <a:srgbClr val="00FFFF"/>
                </a:highlight>
              </a:rPr>
              <a:t>Independent Variable</a:t>
            </a:r>
            <a:r>
              <a:rPr lang="en-GB" sz="2000" b="1" dirty="0"/>
              <a:t>? </a:t>
            </a:r>
            <a:r>
              <a:rPr lang="en-GB" sz="2000" b="1" dirty="0">
                <a:highlight>
                  <a:srgbClr val="00FF00"/>
                </a:highlight>
              </a:rPr>
              <a:t>Dependent Variable</a:t>
            </a:r>
            <a:r>
              <a:rPr lang="en-GB" sz="2000" b="1" dirty="0"/>
              <a:t>?  </a:t>
            </a:r>
          </a:p>
        </p:txBody>
      </p:sp>
    </p:spTree>
    <p:extLst>
      <p:ext uri="{BB962C8B-B14F-4D97-AF65-F5344CB8AC3E}">
        <p14:creationId xmlns:p14="http://schemas.microsoft.com/office/powerpoint/2010/main" val="86097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F8E15-BF9C-D19A-4A62-CA7934CC8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09878-15BD-E9E3-BC35-D71C4D67E5DA}"/>
              </a:ext>
            </a:extLst>
          </p:cNvPr>
          <p:cNvSpPr>
            <a:spLocks noGrp="1"/>
          </p:cNvSpPr>
          <p:nvPr>
            <p:ph type="title"/>
          </p:nvPr>
        </p:nvSpPr>
        <p:spPr>
          <a:xfrm>
            <a:off x="643467" y="816638"/>
            <a:ext cx="3367359" cy="5224724"/>
          </a:xfrm>
        </p:spPr>
        <p:txBody>
          <a:bodyPr anchor="ctr">
            <a:normAutofit/>
          </a:bodyPr>
          <a:lstStyle/>
          <a:p>
            <a:r>
              <a:rPr lang="en-GB" dirty="0"/>
              <a:t>Null hypothesis</a:t>
            </a:r>
          </a:p>
        </p:txBody>
      </p:sp>
      <p:sp>
        <p:nvSpPr>
          <p:cNvPr id="3" name="Content Placeholder 2">
            <a:extLst>
              <a:ext uri="{FF2B5EF4-FFF2-40B4-BE49-F238E27FC236}">
                <a16:creationId xmlns:a16="http://schemas.microsoft.com/office/drawing/2014/main" id="{EC52C526-751A-014A-E760-4064DAB975A5}"/>
              </a:ext>
            </a:extLst>
          </p:cNvPr>
          <p:cNvSpPr>
            <a:spLocks noGrp="1"/>
          </p:cNvSpPr>
          <p:nvPr>
            <p:ph idx="1"/>
          </p:nvPr>
        </p:nvSpPr>
        <p:spPr>
          <a:xfrm>
            <a:off x="4654295" y="816638"/>
            <a:ext cx="4619706" cy="5224724"/>
          </a:xfrm>
        </p:spPr>
        <p:txBody>
          <a:bodyPr anchor="ctr">
            <a:normAutofit/>
          </a:bodyPr>
          <a:lstStyle/>
          <a:p>
            <a:r>
              <a:rPr lang="en-GB" sz="2400" dirty="0">
                <a:ea typeface="Calibri" panose="020F0502020204030204" pitchFamily="34" charset="0"/>
                <a:cs typeface="Arial" panose="020B0604020202020204" pitchFamily="34" charset="0"/>
              </a:rPr>
              <a:t>H</a:t>
            </a:r>
            <a:r>
              <a:rPr lang="en-GB" sz="2400" baseline="-25000" dirty="0">
                <a:ea typeface="Calibri" panose="020F0502020204030204" pitchFamily="34" charset="0"/>
                <a:cs typeface="Arial" panose="020B0604020202020204" pitchFamily="34" charset="0"/>
              </a:rPr>
              <a:t>0</a:t>
            </a:r>
            <a:r>
              <a:rPr lang="en-GB" sz="2400" dirty="0">
                <a:ea typeface="Calibri" panose="020F0502020204030204" pitchFamily="34" charset="0"/>
                <a:cs typeface="Arial" panose="020B0604020202020204" pitchFamily="34" charset="0"/>
              </a:rPr>
              <a:t>: There will be no significant difference in snake length between Copperheads and Rattle Snakes</a:t>
            </a:r>
          </a:p>
          <a:p>
            <a:pPr marL="0" indent="0">
              <a:buNone/>
            </a:pPr>
            <a:r>
              <a:rPr lang="en-GB" sz="2400" dirty="0">
                <a:ea typeface="Calibri" panose="020F0502020204030204" pitchFamily="34" charset="0"/>
                <a:cs typeface="Arial" panose="020B0604020202020204" pitchFamily="34" charset="0"/>
              </a:rPr>
              <a:t>Or</a:t>
            </a:r>
          </a:p>
          <a:p>
            <a:pPr marL="0" indent="0">
              <a:buNone/>
            </a:pPr>
            <a:endParaRPr lang="en-GB" sz="2400" dirty="0">
              <a:ea typeface="Calibri" panose="020F0502020204030204" pitchFamily="34" charset="0"/>
              <a:cs typeface="Arial" panose="020B0604020202020204" pitchFamily="34" charset="0"/>
            </a:endParaRPr>
          </a:p>
          <a:p>
            <a:r>
              <a:rPr lang="en-GB" sz="2400" dirty="0">
                <a:ea typeface="Calibri" panose="020F0502020204030204" pitchFamily="34" charset="0"/>
                <a:cs typeface="Arial" panose="020B0604020202020204" pitchFamily="34" charset="0"/>
              </a:rPr>
              <a:t>H</a:t>
            </a:r>
            <a:r>
              <a:rPr lang="en-GB" sz="2400" baseline="-25000" dirty="0">
                <a:ea typeface="Calibri" panose="020F0502020204030204" pitchFamily="34" charset="0"/>
                <a:cs typeface="Arial" panose="020B0604020202020204" pitchFamily="34" charset="0"/>
              </a:rPr>
              <a:t>0</a:t>
            </a:r>
            <a:r>
              <a:rPr lang="en-GB" sz="2400" dirty="0">
                <a:ea typeface="Calibri" panose="020F0502020204030204" pitchFamily="34" charset="0"/>
                <a:cs typeface="Arial" panose="020B0604020202020204" pitchFamily="34" charset="0"/>
              </a:rPr>
              <a:t>: </a:t>
            </a:r>
            <a:r>
              <a:rPr lang="en-GB" sz="2400" dirty="0">
                <a:highlight>
                  <a:srgbClr val="00FFFF"/>
                </a:highlight>
                <a:ea typeface="Calibri" panose="020F0502020204030204" pitchFamily="34" charset="0"/>
                <a:cs typeface="Arial" panose="020B0604020202020204" pitchFamily="34" charset="0"/>
              </a:rPr>
              <a:t>Species</a:t>
            </a:r>
            <a:r>
              <a:rPr lang="en-GB" sz="2400" dirty="0">
                <a:ea typeface="Calibri" panose="020F0502020204030204" pitchFamily="34" charset="0"/>
                <a:cs typeface="Arial" panose="020B0604020202020204" pitchFamily="34" charset="0"/>
              </a:rPr>
              <a:t> will not have a significant effect on </a:t>
            </a:r>
            <a:r>
              <a:rPr lang="en-GB" sz="2400" dirty="0">
                <a:highlight>
                  <a:srgbClr val="00FF00"/>
                </a:highlight>
                <a:ea typeface="Calibri" panose="020F0502020204030204" pitchFamily="34" charset="0"/>
                <a:cs typeface="Arial" panose="020B0604020202020204" pitchFamily="34" charset="0"/>
              </a:rPr>
              <a:t>snake length</a:t>
            </a:r>
            <a:endParaRPr lang="en-GB" sz="2400" dirty="0">
              <a:highlight>
                <a:srgbClr val="00FF00"/>
              </a:highlight>
            </a:endParaRPr>
          </a:p>
        </p:txBody>
      </p:sp>
      <p:pic>
        <p:nvPicPr>
          <p:cNvPr id="6" name="Graphic 5" descr="Snake outline">
            <a:extLst>
              <a:ext uri="{FF2B5EF4-FFF2-40B4-BE49-F238E27FC236}">
                <a16:creationId xmlns:a16="http://schemas.microsoft.com/office/drawing/2014/main" id="{65849463-ECFA-95C2-D02A-80F162263E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2650112" y="3883926"/>
            <a:ext cx="1360714" cy="1360714"/>
          </a:xfrm>
          <a:prstGeom prst="rect">
            <a:avLst/>
          </a:prstGeom>
        </p:spPr>
      </p:pic>
      <p:sp>
        <p:nvSpPr>
          <p:cNvPr id="7" name="TextBox 6">
            <a:extLst>
              <a:ext uri="{FF2B5EF4-FFF2-40B4-BE49-F238E27FC236}">
                <a16:creationId xmlns:a16="http://schemas.microsoft.com/office/drawing/2014/main" id="{79D64689-A322-460F-D3E6-EF23149DAED5}"/>
              </a:ext>
            </a:extLst>
          </p:cNvPr>
          <p:cNvSpPr txBox="1"/>
          <p:nvPr/>
        </p:nvSpPr>
        <p:spPr>
          <a:xfrm>
            <a:off x="5834742" y="6139334"/>
            <a:ext cx="553410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b="1" dirty="0">
                <a:highlight>
                  <a:srgbClr val="00FFFF"/>
                </a:highlight>
              </a:rPr>
              <a:t>Independent Variable</a:t>
            </a:r>
            <a:r>
              <a:rPr lang="en-GB" sz="2000" b="1" dirty="0"/>
              <a:t>? </a:t>
            </a:r>
            <a:r>
              <a:rPr lang="en-GB" sz="2000" b="1" dirty="0">
                <a:highlight>
                  <a:srgbClr val="00FF00"/>
                </a:highlight>
              </a:rPr>
              <a:t>Dependent Variable</a:t>
            </a:r>
            <a:r>
              <a:rPr lang="en-GB" sz="2000" b="1" dirty="0"/>
              <a:t>?  </a:t>
            </a:r>
          </a:p>
        </p:txBody>
      </p:sp>
    </p:spTree>
    <p:extLst>
      <p:ext uri="{BB962C8B-B14F-4D97-AF65-F5344CB8AC3E}">
        <p14:creationId xmlns:p14="http://schemas.microsoft.com/office/powerpoint/2010/main" val="4170956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0A200-1545-2017-6DB6-9379E71F4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94707-9A7B-9AB5-8767-FF74A6A958B3}"/>
              </a:ext>
            </a:extLst>
          </p:cNvPr>
          <p:cNvSpPr>
            <a:spLocks noGrp="1"/>
          </p:cNvSpPr>
          <p:nvPr>
            <p:ph type="title"/>
          </p:nvPr>
        </p:nvSpPr>
        <p:spPr>
          <a:xfrm>
            <a:off x="643467" y="816638"/>
            <a:ext cx="3367359" cy="2397525"/>
          </a:xfrm>
        </p:spPr>
        <p:txBody>
          <a:bodyPr anchor="ctr">
            <a:normAutofit/>
          </a:bodyPr>
          <a:lstStyle/>
          <a:p>
            <a:r>
              <a:rPr lang="en-GB" dirty="0"/>
              <a:t>Null hypothesis</a:t>
            </a:r>
          </a:p>
        </p:txBody>
      </p:sp>
      <p:sp>
        <p:nvSpPr>
          <p:cNvPr id="3" name="Content Placeholder 2">
            <a:extLst>
              <a:ext uri="{FF2B5EF4-FFF2-40B4-BE49-F238E27FC236}">
                <a16:creationId xmlns:a16="http://schemas.microsoft.com/office/drawing/2014/main" id="{FA9C723B-F9FB-B129-E8A3-F4F4B809A601}"/>
              </a:ext>
            </a:extLst>
          </p:cNvPr>
          <p:cNvSpPr>
            <a:spLocks noGrp="1"/>
          </p:cNvSpPr>
          <p:nvPr>
            <p:ph idx="1"/>
          </p:nvPr>
        </p:nvSpPr>
        <p:spPr>
          <a:xfrm>
            <a:off x="338677" y="-41356"/>
            <a:ext cx="9121601" cy="5224724"/>
          </a:xfrm>
        </p:spPr>
        <p:txBody>
          <a:bodyPr anchor="ctr">
            <a:normAutofit/>
          </a:bodyPr>
          <a:lstStyle/>
          <a:p>
            <a:pPr marL="0" indent="0">
              <a:buNone/>
            </a:pPr>
            <a:endParaRPr lang="en-GB" sz="2400" dirty="0">
              <a:ea typeface="Calibri" panose="020F0502020204030204" pitchFamily="34" charset="0"/>
              <a:cs typeface="Arial" panose="020B0604020202020204" pitchFamily="34" charset="0"/>
            </a:endParaRPr>
          </a:p>
          <a:p>
            <a:r>
              <a:rPr lang="en-GB" sz="2400" dirty="0">
                <a:ea typeface="Calibri" panose="020F0502020204030204" pitchFamily="34" charset="0"/>
                <a:cs typeface="Arial" panose="020B0604020202020204" pitchFamily="34" charset="0"/>
              </a:rPr>
              <a:t>H</a:t>
            </a:r>
            <a:r>
              <a:rPr lang="en-GB" sz="2400" baseline="-25000" dirty="0">
                <a:ea typeface="Calibri" panose="020F0502020204030204" pitchFamily="34" charset="0"/>
                <a:cs typeface="Arial" panose="020B0604020202020204" pitchFamily="34" charset="0"/>
              </a:rPr>
              <a:t>0</a:t>
            </a:r>
            <a:r>
              <a:rPr lang="en-GB" sz="2400" dirty="0">
                <a:ea typeface="Calibri" panose="020F0502020204030204" pitchFamily="34" charset="0"/>
                <a:cs typeface="Arial" panose="020B0604020202020204" pitchFamily="34" charset="0"/>
              </a:rPr>
              <a:t>: </a:t>
            </a:r>
            <a:r>
              <a:rPr lang="en-GB" sz="2400" dirty="0">
                <a:highlight>
                  <a:srgbClr val="00FFFF"/>
                </a:highlight>
                <a:ea typeface="Calibri" panose="020F0502020204030204" pitchFamily="34" charset="0"/>
                <a:cs typeface="Arial" panose="020B0604020202020204" pitchFamily="34" charset="0"/>
              </a:rPr>
              <a:t>Species</a:t>
            </a:r>
            <a:r>
              <a:rPr lang="en-GB" sz="2400" dirty="0">
                <a:ea typeface="Calibri" panose="020F0502020204030204" pitchFamily="34" charset="0"/>
                <a:cs typeface="Arial" panose="020B0604020202020204" pitchFamily="34" charset="0"/>
              </a:rPr>
              <a:t> will not have a significant effect on </a:t>
            </a:r>
            <a:r>
              <a:rPr lang="en-GB" sz="2400" dirty="0">
                <a:highlight>
                  <a:srgbClr val="00FF00"/>
                </a:highlight>
                <a:ea typeface="Calibri" panose="020F0502020204030204" pitchFamily="34" charset="0"/>
                <a:cs typeface="Arial" panose="020B0604020202020204" pitchFamily="34" charset="0"/>
              </a:rPr>
              <a:t>snake length</a:t>
            </a:r>
            <a:endParaRPr lang="en-GB" sz="2400" dirty="0">
              <a:highlight>
                <a:srgbClr val="00FF00"/>
              </a:highlight>
            </a:endParaRPr>
          </a:p>
        </p:txBody>
      </p:sp>
      <p:pic>
        <p:nvPicPr>
          <p:cNvPr id="6" name="Graphic 5" descr="Snake outline">
            <a:extLst>
              <a:ext uri="{FF2B5EF4-FFF2-40B4-BE49-F238E27FC236}">
                <a16:creationId xmlns:a16="http://schemas.microsoft.com/office/drawing/2014/main" id="{A426B643-D296-ED28-FE7E-BA4038A4A5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a:off x="4485564" y="654686"/>
            <a:ext cx="1360714" cy="1360714"/>
          </a:xfrm>
          <a:prstGeom prst="rect">
            <a:avLst/>
          </a:prstGeom>
        </p:spPr>
      </p:pic>
      <p:sp>
        <p:nvSpPr>
          <p:cNvPr id="4" name="TextBox 3">
            <a:extLst>
              <a:ext uri="{FF2B5EF4-FFF2-40B4-BE49-F238E27FC236}">
                <a16:creationId xmlns:a16="http://schemas.microsoft.com/office/drawing/2014/main" id="{D834EDCD-5744-687C-9ECF-CD199FB1CC18}"/>
              </a:ext>
            </a:extLst>
          </p:cNvPr>
          <p:cNvSpPr txBox="1"/>
          <p:nvPr/>
        </p:nvSpPr>
        <p:spPr>
          <a:xfrm>
            <a:off x="501995" y="4286994"/>
            <a:ext cx="2634343" cy="18610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GB" sz="2000" dirty="0"/>
              <a:t>Collect relevant data to test your hypotheses</a:t>
            </a:r>
          </a:p>
        </p:txBody>
      </p:sp>
      <p:sp>
        <p:nvSpPr>
          <p:cNvPr id="5" name="TextBox 4">
            <a:extLst>
              <a:ext uri="{FF2B5EF4-FFF2-40B4-BE49-F238E27FC236}">
                <a16:creationId xmlns:a16="http://schemas.microsoft.com/office/drawing/2014/main" id="{096B6050-82C0-2D66-FA1F-F4964934E6B3}"/>
              </a:ext>
            </a:extLst>
          </p:cNvPr>
          <p:cNvSpPr txBox="1"/>
          <p:nvPr/>
        </p:nvSpPr>
        <p:spPr>
          <a:xfrm>
            <a:off x="3862049" y="4719786"/>
            <a:ext cx="3241790" cy="995422"/>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ctr"/>
            <a:r>
              <a:rPr lang="en-GB" sz="2000" dirty="0"/>
              <a:t>Run inferential stats tests. </a:t>
            </a:r>
          </a:p>
        </p:txBody>
      </p:sp>
      <p:sp>
        <p:nvSpPr>
          <p:cNvPr id="9" name="Arrow: Right 8">
            <a:extLst>
              <a:ext uri="{FF2B5EF4-FFF2-40B4-BE49-F238E27FC236}">
                <a16:creationId xmlns:a16="http://schemas.microsoft.com/office/drawing/2014/main" id="{C0DB1C3B-C6F6-A7A7-BD67-CF806EB3BFEB}"/>
              </a:ext>
            </a:extLst>
          </p:cNvPr>
          <p:cNvSpPr/>
          <p:nvPr/>
        </p:nvSpPr>
        <p:spPr>
          <a:xfrm>
            <a:off x="3352800" y="5061857"/>
            <a:ext cx="348343" cy="33745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2527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4F1C-5E39-A486-D7B8-1D0EF6C2B7B0}"/>
              </a:ext>
            </a:extLst>
          </p:cNvPr>
          <p:cNvSpPr>
            <a:spLocks noGrp="1"/>
          </p:cNvSpPr>
          <p:nvPr>
            <p:ph type="title"/>
          </p:nvPr>
        </p:nvSpPr>
        <p:spPr>
          <a:xfrm>
            <a:off x="524934" y="1175658"/>
            <a:ext cx="8596668" cy="1320800"/>
          </a:xfrm>
        </p:spPr>
        <p:txBody>
          <a:bodyPr/>
          <a:lstStyle/>
          <a:p>
            <a:r>
              <a:rPr lang="en-GB" dirty="0"/>
              <a:t>Choosing an appropriate inferential stats. test</a:t>
            </a:r>
          </a:p>
        </p:txBody>
      </p:sp>
      <p:sp>
        <p:nvSpPr>
          <p:cNvPr id="5" name="TextBox 4">
            <a:extLst>
              <a:ext uri="{FF2B5EF4-FFF2-40B4-BE49-F238E27FC236}">
                <a16:creationId xmlns:a16="http://schemas.microsoft.com/office/drawing/2014/main" id="{A1EC273C-8CBD-48C3-84AE-44DEFD25DA58}"/>
              </a:ext>
            </a:extLst>
          </p:cNvPr>
          <p:cNvSpPr txBox="1"/>
          <p:nvPr/>
        </p:nvSpPr>
        <p:spPr>
          <a:xfrm>
            <a:off x="552641" y="2752068"/>
            <a:ext cx="6786564" cy="2554545"/>
          </a:xfrm>
          <a:prstGeom prst="rect">
            <a:avLst/>
          </a:prstGeom>
          <a:noFill/>
        </p:spPr>
        <p:txBody>
          <a:bodyPr wrap="square">
            <a:spAutoFit/>
          </a:bodyPr>
          <a:lstStyle/>
          <a:p>
            <a:pPr marL="342900" indent="-342900">
              <a:buFont typeface="Arial" panose="020B0604020202020204" pitchFamily="34" charset="0"/>
              <a:buChar char="•"/>
            </a:pPr>
            <a:r>
              <a:rPr lang="en-GB" sz="2000" dirty="0"/>
              <a:t>There are lots of different statistical tests available.</a:t>
            </a:r>
          </a:p>
          <a:p>
            <a:pPr marL="0" indent="0">
              <a:buNone/>
            </a:pPr>
            <a:endParaRPr lang="en-GB" sz="2000" dirty="0"/>
          </a:p>
          <a:p>
            <a:pPr marL="342900" indent="-342900">
              <a:buFont typeface="Arial" panose="020B0604020202020204" pitchFamily="34" charset="0"/>
              <a:buChar char="•"/>
            </a:pPr>
            <a:r>
              <a:rPr lang="en-GB" sz="2000" dirty="0"/>
              <a:t>Each test is designed to work in a specific situation </a:t>
            </a:r>
            <a:r>
              <a:rPr lang="en-GB" sz="2000" i="1" dirty="0"/>
              <a:t>(depends on type of data, study design, study aim, etc.)</a:t>
            </a:r>
          </a:p>
          <a:p>
            <a:pPr marL="0" indent="0">
              <a:buNone/>
            </a:pPr>
            <a:r>
              <a:rPr lang="en-GB" sz="2000" dirty="0"/>
              <a:t> </a:t>
            </a:r>
          </a:p>
          <a:p>
            <a:pPr marL="342900" indent="-342900">
              <a:buFont typeface="Arial" panose="020B0604020202020204" pitchFamily="34" charset="0"/>
              <a:buChar char="•"/>
            </a:pPr>
            <a:r>
              <a:rPr lang="en-GB" sz="2000" dirty="0"/>
              <a:t>You need to decide which one is most appropriate for a given study….</a:t>
            </a:r>
          </a:p>
        </p:txBody>
      </p:sp>
      <p:sp>
        <p:nvSpPr>
          <p:cNvPr id="7" name="Oval 5">
            <a:extLst>
              <a:ext uri="{FF2B5EF4-FFF2-40B4-BE49-F238E27FC236}">
                <a16:creationId xmlns:a16="http://schemas.microsoft.com/office/drawing/2014/main" id="{82DD25CF-4FCE-3E2C-78A7-1E568EE9A0A2}"/>
              </a:ext>
            </a:extLst>
          </p:cNvPr>
          <p:cNvSpPr>
            <a:spLocks noChangeArrowheads="1"/>
          </p:cNvSpPr>
          <p:nvPr/>
        </p:nvSpPr>
        <p:spPr bwMode="auto">
          <a:xfrm>
            <a:off x="8246078" y="4361543"/>
            <a:ext cx="1584325" cy="719137"/>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a:solidFill>
                  <a:schemeClr val="bg1"/>
                </a:solidFill>
              </a:rPr>
              <a:t>Mann Whitney</a:t>
            </a:r>
          </a:p>
        </p:txBody>
      </p:sp>
      <p:sp>
        <p:nvSpPr>
          <p:cNvPr id="8" name="Oval 6">
            <a:extLst>
              <a:ext uri="{FF2B5EF4-FFF2-40B4-BE49-F238E27FC236}">
                <a16:creationId xmlns:a16="http://schemas.microsoft.com/office/drawing/2014/main" id="{94627C68-5CA1-DDAE-F637-04A3E019CAA2}"/>
              </a:ext>
            </a:extLst>
          </p:cNvPr>
          <p:cNvSpPr>
            <a:spLocks noChangeArrowheads="1"/>
          </p:cNvSpPr>
          <p:nvPr/>
        </p:nvSpPr>
        <p:spPr bwMode="auto">
          <a:xfrm>
            <a:off x="744326" y="251132"/>
            <a:ext cx="1296987" cy="719137"/>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a:solidFill>
                  <a:schemeClr val="bg1"/>
                </a:solidFill>
              </a:rPr>
              <a:t>“t” test</a:t>
            </a:r>
          </a:p>
        </p:txBody>
      </p:sp>
      <p:sp>
        <p:nvSpPr>
          <p:cNvPr id="9" name="Oval 7">
            <a:extLst>
              <a:ext uri="{FF2B5EF4-FFF2-40B4-BE49-F238E27FC236}">
                <a16:creationId xmlns:a16="http://schemas.microsoft.com/office/drawing/2014/main" id="{43CF3BD1-AA19-F2D8-7515-492B37213A4C}"/>
              </a:ext>
            </a:extLst>
          </p:cNvPr>
          <p:cNvSpPr>
            <a:spLocks noChangeArrowheads="1"/>
          </p:cNvSpPr>
          <p:nvPr/>
        </p:nvSpPr>
        <p:spPr bwMode="auto">
          <a:xfrm>
            <a:off x="9633936" y="2760840"/>
            <a:ext cx="1370013" cy="1143000"/>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sz="1600" dirty="0">
                <a:solidFill>
                  <a:schemeClr val="bg1">
                    <a:lumMod val="95000"/>
                  </a:schemeClr>
                </a:solidFill>
              </a:rPr>
              <a:t>Pearson’s</a:t>
            </a:r>
          </a:p>
          <a:p>
            <a:pPr algn="ctr">
              <a:defRPr/>
            </a:pPr>
            <a:r>
              <a:rPr lang="en-GB" sz="1600" dirty="0">
                <a:solidFill>
                  <a:schemeClr val="bg1">
                    <a:lumMod val="95000"/>
                  </a:schemeClr>
                </a:solidFill>
              </a:rPr>
              <a:t> correlation</a:t>
            </a:r>
          </a:p>
        </p:txBody>
      </p:sp>
      <p:sp>
        <p:nvSpPr>
          <p:cNvPr id="10" name="Oval 8">
            <a:extLst>
              <a:ext uri="{FF2B5EF4-FFF2-40B4-BE49-F238E27FC236}">
                <a16:creationId xmlns:a16="http://schemas.microsoft.com/office/drawing/2014/main" id="{1FEC1EAD-D096-44B1-419E-A974DFB476CB}"/>
              </a:ext>
            </a:extLst>
          </p:cNvPr>
          <p:cNvSpPr>
            <a:spLocks noChangeArrowheads="1"/>
          </p:cNvSpPr>
          <p:nvPr/>
        </p:nvSpPr>
        <p:spPr bwMode="auto">
          <a:xfrm>
            <a:off x="3431380" y="350726"/>
            <a:ext cx="1296988" cy="719137"/>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a:solidFill>
                  <a:schemeClr val="bg1"/>
                </a:solidFill>
              </a:rPr>
              <a:t>ANOVA</a:t>
            </a:r>
          </a:p>
        </p:txBody>
      </p:sp>
      <p:sp>
        <p:nvSpPr>
          <p:cNvPr id="11" name="Oval 9">
            <a:extLst>
              <a:ext uri="{FF2B5EF4-FFF2-40B4-BE49-F238E27FC236}">
                <a16:creationId xmlns:a16="http://schemas.microsoft.com/office/drawing/2014/main" id="{62128613-5F45-9339-B034-C9B62694FCE1}"/>
              </a:ext>
            </a:extLst>
          </p:cNvPr>
          <p:cNvSpPr>
            <a:spLocks noChangeArrowheads="1"/>
          </p:cNvSpPr>
          <p:nvPr/>
        </p:nvSpPr>
        <p:spPr bwMode="auto">
          <a:xfrm>
            <a:off x="8913211" y="404814"/>
            <a:ext cx="1441450" cy="719137"/>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a:solidFill>
                  <a:schemeClr val="bg1"/>
                </a:solidFill>
              </a:rPr>
              <a:t>Chi-squared</a:t>
            </a:r>
          </a:p>
        </p:txBody>
      </p:sp>
      <p:sp>
        <p:nvSpPr>
          <p:cNvPr id="12" name="Oval 10">
            <a:extLst>
              <a:ext uri="{FF2B5EF4-FFF2-40B4-BE49-F238E27FC236}">
                <a16:creationId xmlns:a16="http://schemas.microsoft.com/office/drawing/2014/main" id="{D497B06D-03AA-A149-3A2D-EF04D2C29354}"/>
              </a:ext>
            </a:extLst>
          </p:cNvPr>
          <p:cNvSpPr>
            <a:spLocks noChangeArrowheads="1"/>
          </p:cNvSpPr>
          <p:nvPr/>
        </p:nvSpPr>
        <p:spPr bwMode="auto">
          <a:xfrm>
            <a:off x="3287712" y="5868457"/>
            <a:ext cx="1584325" cy="719138"/>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dirty="0">
                <a:solidFill>
                  <a:schemeClr val="bg1"/>
                </a:solidFill>
              </a:rPr>
              <a:t>Kruskal Wallis</a:t>
            </a:r>
          </a:p>
        </p:txBody>
      </p:sp>
      <p:sp>
        <p:nvSpPr>
          <p:cNvPr id="14" name="Oval 15">
            <a:extLst>
              <a:ext uri="{FF2B5EF4-FFF2-40B4-BE49-F238E27FC236}">
                <a16:creationId xmlns:a16="http://schemas.microsoft.com/office/drawing/2014/main" id="{53718D9D-97F6-BD95-A0FF-2EF7B4537A8F}"/>
              </a:ext>
            </a:extLst>
          </p:cNvPr>
          <p:cNvSpPr>
            <a:spLocks noChangeArrowheads="1"/>
          </p:cNvSpPr>
          <p:nvPr/>
        </p:nvSpPr>
        <p:spPr bwMode="auto">
          <a:xfrm>
            <a:off x="641349" y="5531421"/>
            <a:ext cx="1368425" cy="576263"/>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dirty="0">
                <a:solidFill>
                  <a:schemeClr val="bg1"/>
                </a:solidFill>
              </a:rPr>
              <a:t>Wilcoxon</a:t>
            </a:r>
          </a:p>
        </p:txBody>
      </p:sp>
      <p:sp>
        <p:nvSpPr>
          <p:cNvPr id="15" name="Oval 16">
            <a:extLst>
              <a:ext uri="{FF2B5EF4-FFF2-40B4-BE49-F238E27FC236}">
                <a16:creationId xmlns:a16="http://schemas.microsoft.com/office/drawing/2014/main" id="{CBA89502-F062-9EE7-18BA-3F030D63BEE1}"/>
              </a:ext>
            </a:extLst>
          </p:cNvPr>
          <p:cNvSpPr>
            <a:spLocks noChangeArrowheads="1"/>
          </p:cNvSpPr>
          <p:nvPr/>
        </p:nvSpPr>
        <p:spPr bwMode="auto">
          <a:xfrm>
            <a:off x="6454900" y="343786"/>
            <a:ext cx="1441450" cy="576262"/>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dirty="0">
                <a:solidFill>
                  <a:schemeClr val="bg1"/>
                </a:solidFill>
              </a:rPr>
              <a:t>Friedman</a:t>
            </a:r>
          </a:p>
        </p:txBody>
      </p:sp>
      <p:sp>
        <p:nvSpPr>
          <p:cNvPr id="16" name="Text Box 18">
            <a:extLst>
              <a:ext uri="{FF2B5EF4-FFF2-40B4-BE49-F238E27FC236}">
                <a16:creationId xmlns:a16="http://schemas.microsoft.com/office/drawing/2014/main" id="{3DA08FE4-7B6F-BFD9-0235-937BABEA113A}"/>
              </a:ext>
            </a:extLst>
          </p:cNvPr>
          <p:cNvSpPr txBox="1">
            <a:spLocks noChangeArrowheads="1"/>
          </p:cNvSpPr>
          <p:nvPr/>
        </p:nvSpPr>
        <p:spPr bwMode="auto">
          <a:xfrm>
            <a:off x="2063751" y="404814"/>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4000" dirty="0">
                <a:solidFill>
                  <a:schemeClr val="bg1"/>
                </a:solidFill>
              </a:rPr>
              <a:t>Tests</a:t>
            </a:r>
          </a:p>
        </p:txBody>
      </p:sp>
      <p:sp>
        <p:nvSpPr>
          <p:cNvPr id="18" name="Oval 20">
            <a:extLst>
              <a:ext uri="{FF2B5EF4-FFF2-40B4-BE49-F238E27FC236}">
                <a16:creationId xmlns:a16="http://schemas.microsoft.com/office/drawing/2014/main" id="{EA2C7103-39C1-AFF9-2FE6-1800CDFBE4B3}"/>
              </a:ext>
            </a:extLst>
          </p:cNvPr>
          <p:cNvSpPr>
            <a:spLocks noChangeArrowheads="1"/>
          </p:cNvSpPr>
          <p:nvPr/>
        </p:nvSpPr>
        <p:spPr bwMode="auto">
          <a:xfrm>
            <a:off x="7427913" y="5746426"/>
            <a:ext cx="1715704" cy="863600"/>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dirty="0">
                <a:solidFill>
                  <a:schemeClr val="bg1"/>
                </a:solidFill>
              </a:rPr>
              <a:t>Spearman’s</a:t>
            </a:r>
          </a:p>
          <a:p>
            <a:pPr algn="ctr">
              <a:defRPr/>
            </a:pPr>
            <a:r>
              <a:rPr lang="en-GB" dirty="0">
                <a:solidFill>
                  <a:schemeClr val="bg1"/>
                </a:solidFill>
              </a:rPr>
              <a:t> correlation</a:t>
            </a:r>
          </a:p>
        </p:txBody>
      </p:sp>
      <p:sp>
        <p:nvSpPr>
          <p:cNvPr id="19" name="Oval 20">
            <a:extLst>
              <a:ext uri="{FF2B5EF4-FFF2-40B4-BE49-F238E27FC236}">
                <a16:creationId xmlns:a16="http://schemas.microsoft.com/office/drawing/2014/main" id="{0B71EC5F-9EC4-8C1D-F558-F2FA7A15B160}"/>
              </a:ext>
            </a:extLst>
          </p:cNvPr>
          <p:cNvSpPr>
            <a:spLocks noChangeArrowheads="1"/>
          </p:cNvSpPr>
          <p:nvPr/>
        </p:nvSpPr>
        <p:spPr bwMode="auto">
          <a:xfrm>
            <a:off x="7542510" y="1965502"/>
            <a:ext cx="2104251" cy="1061910"/>
          </a:xfrm>
          <a:prstGeom prst="ellipse">
            <a:avLst/>
          </a:prstGeom>
          <a:gradFill rotWithShape="1">
            <a:gsLst>
              <a:gs pos="0">
                <a:schemeClr val="accent1">
                  <a:alpha val="46001"/>
                </a:schemeClr>
              </a:gs>
              <a:gs pos="50000">
                <a:srgbClr val="0000FF"/>
              </a:gs>
              <a:gs pos="100000">
                <a:schemeClr val="accent1">
                  <a:alpha val="46001"/>
                </a:schemeClr>
              </a:gs>
            </a:gsLst>
            <a:lin ang="5400000" scaled="1"/>
          </a:gradFill>
          <a:ln w="9525">
            <a:solidFill>
              <a:schemeClr val="tx1"/>
            </a:solidFill>
            <a:round/>
            <a:headEnd/>
            <a:tailEnd/>
          </a:ln>
          <a:effectLst/>
        </p:spPr>
        <p:txBody>
          <a:bodyPr wrap="none" anchor="ctr"/>
          <a:lstStyle/>
          <a:p>
            <a:pPr algn="ctr">
              <a:defRPr/>
            </a:pPr>
            <a:r>
              <a:rPr lang="en-GB" b="1" dirty="0">
                <a:solidFill>
                  <a:schemeClr val="bg1"/>
                </a:solidFill>
              </a:rPr>
              <a:t>GLM</a:t>
            </a:r>
          </a:p>
          <a:p>
            <a:pPr algn="ctr">
              <a:defRPr/>
            </a:pPr>
            <a:r>
              <a:rPr lang="en-GB" sz="1100" dirty="0">
                <a:solidFill>
                  <a:schemeClr val="bg1"/>
                </a:solidFill>
              </a:rPr>
              <a:t>General Linear Modelling</a:t>
            </a:r>
            <a:endParaRPr lang="en-GB" dirty="0">
              <a:solidFill>
                <a:schemeClr val="bg1"/>
              </a:solidFill>
            </a:endParaRPr>
          </a:p>
        </p:txBody>
      </p:sp>
    </p:spTree>
    <p:extLst>
      <p:ext uri="{BB962C8B-B14F-4D97-AF65-F5344CB8AC3E}">
        <p14:creationId xmlns:p14="http://schemas.microsoft.com/office/powerpoint/2010/main" val="420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0"/>
                                        </p:tgtEl>
                                        <p:attrNameLst>
                                          <p:attrName>ppt_w</p:attrName>
                                        </p:attrNameLst>
                                      </p:cBhvr>
                                      <p:tavLst>
                                        <p:tav tm="0">
                                          <p:val>
                                            <p:strVal val="#ppt_w*.05"/>
                                          </p:val>
                                        </p:tav>
                                        <p:tav tm="100000">
                                          <p:val>
                                            <p:strVal val="#ppt_w"/>
                                          </p:val>
                                        </p:tav>
                                      </p:tavLst>
                                    </p:anim>
                                    <p:anim calcmode="lin" valueType="num">
                                      <p:cBhvr>
                                        <p:cTn id="10" dur="2000" fill="hold"/>
                                        <p:tgtEl>
                                          <p:spTgt spid="10"/>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0"/>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0"/>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20" dur="2000" fill="hold"/>
                                        <p:tgtEl>
                                          <p:spTgt spid="8"/>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8"/>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15"/>
                                        </p:tgtEl>
                                        <p:attrNameLst>
                                          <p:attrName>ppt_w</p:attrName>
                                        </p:attrNameLst>
                                      </p:cBhvr>
                                      <p:tavLst>
                                        <p:tav tm="0">
                                          <p:val>
                                            <p:strVal val="#ppt_w*.05"/>
                                          </p:val>
                                        </p:tav>
                                        <p:tav tm="100000">
                                          <p:val>
                                            <p:strVal val="#ppt_w"/>
                                          </p:val>
                                        </p:tav>
                                      </p:tavLst>
                                    </p:anim>
                                    <p:anim calcmode="lin" valueType="num">
                                      <p:cBhvr>
                                        <p:cTn id="30" dur="2000" fill="hold"/>
                                        <p:tgtEl>
                                          <p:spTgt spid="15"/>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15"/>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15"/>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40" dur="2000" fill="hold"/>
                                        <p:tgtEl>
                                          <p:spTgt spid="7"/>
                                        </p:tgtEl>
                                        <p:attrNameLst>
                                          <p:attrName>ppt_h</p:attrName>
                                        </p:attrNameLst>
                                      </p:cBhvr>
                                      <p:tavLst>
                                        <p:tav tm="0">
                                          <p:val>
                                            <p:strVal val="#ppt_h"/>
                                          </p:val>
                                        </p:tav>
                                        <p:tav tm="100000">
                                          <p:val>
                                            <p:strVal val="#ppt_h"/>
                                          </p:val>
                                        </p:tav>
                                      </p:tavLst>
                                    </p:anim>
                                    <p:anim calcmode="lin" valueType="num">
                                      <p:cBhvr>
                                        <p:cTn id="41"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44" dur="2000" decel="50000">
                                          <p:stCondLst>
                                            <p:cond delay="0"/>
                                          </p:stCondLst>
                                        </p:cTn>
                                        <p:tgtEl>
                                          <p:spTgt spid="7"/>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8" dur="10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9" dur="1000" accel="50000" fill="hold">
                                          <p:stCondLst>
                                            <p:cond delay="1000"/>
                                          </p:stCondLst>
                                        </p:cTn>
                                        <p:tgtEl>
                                          <p:spTgt spid="11"/>
                                        </p:tgtEl>
                                        <p:attrNameLst>
                                          <p:attrName>ppt_w</p:attrName>
                                        </p:attrNameLst>
                                      </p:cBhvr>
                                      <p:tavLst>
                                        <p:tav tm="0">
                                          <p:val>
                                            <p:strVal val="#ppt_w*.05"/>
                                          </p:val>
                                        </p:tav>
                                        <p:tav tm="100000">
                                          <p:val>
                                            <p:strVal val="#ppt_w"/>
                                          </p:val>
                                        </p:tav>
                                      </p:tavLst>
                                    </p:anim>
                                    <p:anim calcmode="lin" valueType="num">
                                      <p:cBhvr>
                                        <p:cTn id="50" dur="2000" fill="hold"/>
                                        <p:tgtEl>
                                          <p:spTgt spid="11"/>
                                        </p:tgtEl>
                                        <p:attrNameLst>
                                          <p:attrName>ppt_h</p:attrName>
                                        </p:attrNameLst>
                                      </p:cBhvr>
                                      <p:tavLst>
                                        <p:tav tm="0">
                                          <p:val>
                                            <p:strVal val="#ppt_h"/>
                                          </p:val>
                                        </p:tav>
                                        <p:tav tm="100000">
                                          <p:val>
                                            <p:strVal val="#ppt_h"/>
                                          </p:val>
                                        </p:tav>
                                      </p:tavLst>
                                    </p:anim>
                                    <p:anim calcmode="lin" valueType="num">
                                      <p:cBhvr>
                                        <p:cTn id="51" dur="10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2" dur="10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3" dur="1000" accel="50000" fill="hold">
                                          <p:stCondLst>
                                            <p:cond delay="1000"/>
                                          </p:stCondLst>
                                        </p:cTn>
                                        <p:tgtEl>
                                          <p:spTgt spid="11"/>
                                        </p:tgtEl>
                                        <p:attrNameLst>
                                          <p:attrName>ppt_y</p:attrName>
                                        </p:attrNameLst>
                                      </p:cBhvr>
                                      <p:tavLst>
                                        <p:tav tm="0">
                                          <p:val>
                                            <p:strVal val="#ppt_y+.1"/>
                                          </p:val>
                                        </p:tav>
                                        <p:tav tm="100000">
                                          <p:val>
                                            <p:strVal val="#ppt_y"/>
                                          </p:val>
                                        </p:tav>
                                      </p:tavLst>
                                    </p:anim>
                                    <p:animEffect transition="in" filter="fade">
                                      <p:cBhvr>
                                        <p:cTn id="54" dur="2000" decel="50000">
                                          <p:stCondLst>
                                            <p:cond delay="0"/>
                                          </p:stCondLst>
                                        </p:cTn>
                                        <p:tgtEl>
                                          <p:spTgt spid="11"/>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8"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9"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60" dur="2000" fill="hold"/>
                                        <p:tgtEl>
                                          <p:spTgt spid="9"/>
                                        </p:tgtEl>
                                        <p:attrNameLst>
                                          <p:attrName>ppt_h</p:attrName>
                                        </p:attrNameLst>
                                      </p:cBhvr>
                                      <p:tavLst>
                                        <p:tav tm="0">
                                          <p:val>
                                            <p:strVal val="#ppt_h"/>
                                          </p:val>
                                        </p:tav>
                                        <p:tav tm="100000">
                                          <p:val>
                                            <p:strVal val="#ppt_h"/>
                                          </p:val>
                                        </p:tav>
                                      </p:tavLst>
                                    </p:anim>
                                    <p:anim calcmode="lin" valueType="num">
                                      <p:cBhvr>
                                        <p:cTn id="61"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2"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3"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64" dur="2000" decel="50000">
                                          <p:stCondLst>
                                            <p:cond delay="0"/>
                                          </p:stCondLst>
                                        </p:cTn>
                                        <p:tgtEl>
                                          <p:spTgt spid="9"/>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8" dur="10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9" dur="1000" accel="50000" fill="hold">
                                          <p:stCondLst>
                                            <p:cond delay="1000"/>
                                          </p:stCondLst>
                                        </p:cTn>
                                        <p:tgtEl>
                                          <p:spTgt spid="19"/>
                                        </p:tgtEl>
                                        <p:attrNameLst>
                                          <p:attrName>ppt_w</p:attrName>
                                        </p:attrNameLst>
                                      </p:cBhvr>
                                      <p:tavLst>
                                        <p:tav tm="0">
                                          <p:val>
                                            <p:strVal val="#ppt_w*.05"/>
                                          </p:val>
                                        </p:tav>
                                        <p:tav tm="100000">
                                          <p:val>
                                            <p:strVal val="#ppt_w"/>
                                          </p:val>
                                        </p:tav>
                                      </p:tavLst>
                                    </p:anim>
                                    <p:anim calcmode="lin" valueType="num">
                                      <p:cBhvr>
                                        <p:cTn id="70" dur="2000" fill="hold"/>
                                        <p:tgtEl>
                                          <p:spTgt spid="19"/>
                                        </p:tgtEl>
                                        <p:attrNameLst>
                                          <p:attrName>ppt_h</p:attrName>
                                        </p:attrNameLst>
                                      </p:cBhvr>
                                      <p:tavLst>
                                        <p:tav tm="0">
                                          <p:val>
                                            <p:strVal val="#ppt_h"/>
                                          </p:val>
                                        </p:tav>
                                        <p:tav tm="100000">
                                          <p:val>
                                            <p:strVal val="#ppt_h"/>
                                          </p:val>
                                        </p:tav>
                                      </p:tavLst>
                                    </p:anim>
                                    <p:anim calcmode="lin" valueType="num">
                                      <p:cBhvr>
                                        <p:cTn id="71" dur="10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2" dur="10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73" dur="1000" accel="50000" fill="hold">
                                          <p:stCondLst>
                                            <p:cond delay="1000"/>
                                          </p:stCondLst>
                                        </p:cTn>
                                        <p:tgtEl>
                                          <p:spTgt spid="19"/>
                                        </p:tgtEl>
                                        <p:attrNameLst>
                                          <p:attrName>ppt_y</p:attrName>
                                        </p:attrNameLst>
                                      </p:cBhvr>
                                      <p:tavLst>
                                        <p:tav tm="0">
                                          <p:val>
                                            <p:strVal val="#ppt_y+.1"/>
                                          </p:val>
                                        </p:tav>
                                        <p:tav tm="100000">
                                          <p:val>
                                            <p:strVal val="#ppt_y"/>
                                          </p:val>
                                        </p:tav>
                                      </p:tavLst>
                                    </p:anim>
                                    <p:animEffect transition="in" filter="fade">
                                      <p:cBhvr>
                                        <p:cTn id="74" dur="2000" decel="50000">
                                          <p:stCondLst>
                                            <p:cond delay="0"/>
                                          </p:stCondLst>
                                        </p:cTn>
                                        <p:tgtEl>
                                          <p:spTgt spid="19"/>
                                        </p:tgtEl>
                                      </p:cBhvr>
                                    </p:animEffect>
                                  </p:childTnLst>
                                </p:cTn>
                              </p:par>
                              <p:par>
                                <p:cTn id="75" presetID="25"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78" dur="10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79" dur="1000" accel="50000" fill="hold">
                                          <p:stCondLst>
                                            <p:cond delay="1000"/>
                                          </p:stCondLst>
                                        </p:cTn>
                                        <p:tgtEl>
                                          <p:spTgt spid="18"/>
                                        </p:tgtEl>
                                        <p:attrNameLst>
                                          <p:attrName>ppt_w</p:attrName>
                                        </p:attrNameLst>
                                      </p:cBhvr>
                                      <p:tavLst>
                                        <p:tav tm="0">
                                          <p:val>
                                            <p:strVal val="#ppt_w*.05"/>
                                          </p:val>
                                        </p:tav>
                                        <p:tav tm="100000">
                                          <p:val>
                                            <p:strVal val="#ppt_w"/>
                                          </p:val>
                                        </p:tav>
                                      </p:tavLst>
                                    </p:anim>
                                    <p:anim calcmode="lin" valueType="num">
                                      <p:cBhvr>
                                        <p:cTn id="80" dur="2000" fill="hold"/>
                                        <p:tgtEl>
                                          <p:spTgt spid="18"/>
                                        </p:tgtEl>
                                        <p:attrNameLst>
                                          <p:attrName>ppt_h</p:attrName>
                                        </p:attrNameLst>
                                      </p:cBhvr>
                                      <p:tavLst>
                                        <p:tav tm="0">
                                          <p:val>
                                            <p:strVal val="#ppt_h"/>
                                          </p:val>
                                        </p:tav>
                                        <p:tav tm="100000">
                                          <p:val>
                                            <p:strVal val="#ppt_h"/>
                                          </p:val>
                                        </p:tav>
                                      </p:tavLst>
                                    </p:anim>
                                    <p:anim calcmode="lin" valueType="num">
                                      <p:cBhvr>
                                        <p:cTn id="81" dur="10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82" dur="10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83" dur="1000" accel="50000" fill="hold">
                                          <p:stCondLst>
                                            <p:cond delay="1000"/>
                                          </p:stCondLst>
                                        </p:cTn>
                                        <p:tgtEl>
                                          <p:spTgt spid="18"/>
                                        </p:tgtEl>
                                        <p:attrNameLst>
                                          <p:attrName>ppt_y</p:attrName>
                                        </p:attrNameLst>
                                      </p:cBhvr>
                                      <p:tavLst>
                                        <p:tav tm="0">
                                          <p:val>
                                            <p:strVal val="#ppt_y+.1"/>
                                          </p:val>
                                        </p:tav>
                                        <p:tav tm="100000">
                                          <p:val>
                                            <p:strVal val="#ppt_y"/>
                                          </p:val>
                                        </p:tav>
                                      </p:tavLst>
                                    </p:anim>
                                    <p:animEffect transition="in" filter="fade">
                                      <p:cBhvr>
                                        <p:cTn id="84" dur="2000" decel="50000">
                                          <p:stCondLst>
                                            <p:cond delay="0"/>
                                          </p:stCondLst>
                                        </p:cTn>
                                        <p:tgtEl>
                                          <p:spTgt spid="18"/>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10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8" dur="10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89" dur="1000" accel="50000" fill="hold">
                                          <p:stCondLst>
                                            <p:cond delay="1000"/>
                                          </p:stCondLst>
                                        </p:cTn>
                                        <p:tgtEl>
                                          <p:spTgt spid="12"/>
                                        </p:tgtEl>
                                        <p:attrNameLst>
                                          <p:attrName>ppt_w</p:attrName>
                                        </p:attrNameLst>
                                      </p:cBhvr>
                                      <p:tavLst>
                                        <p:tav tm="0">
                                          <p:val>
                                            <p:strVal val="#ppt_w*.05"/>
                                          </p:val>
                                        </p:tav>
                                        <p:tav tm="100000">
                                          <p:val>
                                            <p:strVal val="#ppt_w"/>
                                          </p:val>
                                        </p:tav>
                                      </p:tavLst>
                                    </p:anim>
                                    <p:anim calcmode="lin" valueType="num">
                                      <p:cBhvr>
                                        <p:cTn id="90" dur="2000" fill="hold"/>
                                        <p:tgtEl>
                                          <p:spTgt spid="12"/>
                                        </p:tgtEl>
                                        <p:attrNameLst>
                                          <p:attrName>ppt_h</p:attrName>
                                        </p:attrNameLst>
                                      </p:cBhvr>
                                      <p:tavLst>
                                        <p:tav tm="0">
                                          <p:val>
                                            <p:strVal val="#ppt_h"/>
                                          </p:val>
                                        </p:tav>
                                        <p:tav tm="100000">
                                          <p:val>
                                            <p:strVal val="#ppt_h"/>
                                          </p:val>
                                        </p:tav>
                                      </p:tavLst>
                                    </p:anim>
                                    <p:anim calcmode="lin" valueType="num">
                                      <p:cBhvr>
                                        <p:cTn id="91" dur="10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2" dur="10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3" dur="1000" accel="50000" fill="hold">
                                          <p:stCondLst>
                                            <p:cond delay="1000"/>
                                          </p:stCondLst>
                                        </p:cTn>
                                        <p:tgtEl>
                                          <p:spTgt spid="12"/>
                                        </p:tgtEl>
                                        <p:attrNameLst>
                                          <p:attrName>ppt_y</p:attrName>
                                        </p:attrNameLst>
                                      </p:cBhvr>
                                      <p:tavLst>
                                        <p:tav tm="0">
                                          <p:val>
                                            <p:strVal val="#ppt_y+.1"/>
                                          </p:val>
                                        </p:tav>
                                        <p:tav tm="100000">
                                          <p:val>
                                            <p:strVal val="#ppt_y"/>
                                          </p:val>
                                        </p:tav>
                                      </p:tavLst>
                                    </p:anim>
                                    <p:animEffect transition="in" filter="fade">
                                      <p:cBhvr>
                                        <p:cTn id="94" dur="2000" decel="50000">
                                          <p:stCondLst>
                                            <p:cond delay="0"/>
                                          </p:stCondLst>
                                        </p:cTn>
                                        <p:tgtEl>
                                          <p:spTgt spid="12"/>
                                        </p:tgtEl>
                                      </p:cBhvr>
                                    </p:animEffect>
                                  </p:childTnLst>
                                </p:cTn>
                              </p:par>
                              <p:par>
                                <p:cTn id="95" presetID="25"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10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8" dur="10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9" dur="1000" accel="50000" fill="hold">
                                          <p:stCondLst>
                                            <p:cond delay="1000"/>
                                          </p:stCondLst>
                                        </p:cTn>
                                        <p:tgtEl>
                                          <p:spTgt spid="14"/>
                                        </p:tgtEl>
                                        <p:attrNameLst>
                                          <p:attrName>ppt_w</p:attrName>
                                        </p:attrNameLst>
                                      </p:cBhvr>
                                      <p:tavLst>
                                        <p:tav tm="0">
                                          <p:val>
                                            <p:strVal val="#ppt_w*.05"/>
                                          </p:val>
                                        </p:tav>
                                        <p:tav tm="100000">
                                          <p:val>
                                            <p:strVal val="#ppt_w"/>
                                          </p:val>
                                        </p:tav>
                                      </p:tavLst>
                                    </p:anim>
                                    <p:anim calcmode="lin" valueType="num">
                                      <p:cBhvr>
                                        <p:cTn id="100" dur="2000" fill="hold"/>
                                        <p:tgtEl>
                                          <p:spTgt spid="14"/>
                                        </p:tgtEl>
                                        <p:attrNameLst>
                                          <p:attrName>ppt_h</p:attrName>
                                        </p:attrNameLst>
                                      </p:cBhvr>
                                      <p:tavLst>
                                        <p:tav tm="0">
                                          <p:val>
                                            <p:strVal val="#ppt_h"/>
                                          </p:val>
                                        </p:tav>
                                        <p:tav tm="100000">
                                          <p:val>
                                            <p:strVal val="#ppt_h"/>
                                          </p:val>
                                        </p:tav>
                                      </p:tavLst>
                                    </p:anim>
                                    <p:anim calcmode="lin" valueType="num">
                                      <p:cBhvr>
                                        <p:cTn id="101" dur="10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02" dur="10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03" dur="1000" accel="50000" fill="hold">
                                          <p:stCondLst>
                                            <p:cond delay="1000"/>
                                          </p:stCondLst>
                                        </p:cTn>
                                        <p:tgtEl>
                                          <p:spTgt spid="14"/>
                                        </p:tgtEl>
                                        <p:attrNameLst>
                                          <p:attrName>ppt_y</p:attrName>
                                        </p:attrNameLst>
                                      </p:cBhvr>
                                      <p:tavLst>
                                        <p:tav tm="0">
                                          <p:val>
                                            <p:strVal val="#ppt_y+.1"/>
                                          </p:val>
                                        </p:tav>
                                        <p:tav tm="100000">
                                          <p:val>
                                            <p:strVal val="#ppt_y"/>
                                          </p:val>
                                        </p:tav>
                                      </p:tavLst>
                                    </p:anim>
                                    <p:animEffect transition="in" filter="fade">
                                      <p:cBhvr>
                                        <p:cTn id="104" dur="2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BA7502-0BF7-C2F4-7BD0-4A87A1599E03}"/>
              </a:ext>
            </a:extLst>
          </p:cNvPr>
          <p:cNvPicPr>
            <a:picLocks noChangeAspect="1"/>
          </p:cNvPicPr>
          <p:nvPr/>
        </p:nvPicPr>
        <p:blipFill rotWithShape="1">
          <a:blip r:embed="rId2"/>
          <a:srcRect l="15417" t="23333" r="31334" b="6223"/>
          <a:stretch/>
        </p:blipFill>
        <p:spPr>
          <a:xfrm>
            <a:off x="1422400" y="-1"/>
            <a:ext cx="9235440" cy="6872381"/>
          </a:xfrm>
          <a:prstGeom prst="rect">
            <a:avLst/>
          </a:prstGeom>
        </p:spPr>
      </p:pic>
    </p:spTree>
    <p:extLst>
      <p:ext uri="{BB962C8B-B14F-4D97-AF65-F5344CB8AC3E}">
        <p14:creationId xmlns:p14="http://schemas.microsoft.com/office/powerpoint/2010/main" val="233586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CC5A-4492-25E0-CA1B-ECF7299AC124}"/>
              </a:ext>
            </a:extLst>
          </p:cNvPr>
          <p:cNvSpPr>
            <a:spLocks noGrp="1"/>
          </p:cNvSpPr>
          <p:nvPr>
            <p:ph type="title"/>
          </p:nvPr>
        </p:nvSpPr>
        <p:spPr/>
        <p:txBody>
          <a:bodyPr/>
          <a:lstStyle/>
          <a:p>
            <a:r>
              <a:rPr lang="en-GB" dirty="0"/>
              <a:t>The Plan </a:t>
            </a:r>
            <a:r>
              <a:rPr lang="en-GB" dirty="0">
                <a:sym typeface="Wingdings" panose="05000000000000000000" pitchFamily="2" charset="2"/>
              </a:rPr>
              <a:t> </a:t>
            </a:r>
            <a:endParaRPr lang="en-GB" dirty="0"/>
          </a:p>
        </p:txBody>
      </p:sp>
      <p:graphicFrame>
        <p:nvGraphicFramePr>
          <p:cNvPr id="7" name="Content Placeholder 2">
            <a:extLst>
              <a:ext uri="{FF2B5EF4-FFF2-40B4-BE49-F238E27FC236}">
                <a16:creationId xmlns:a16="http://schemas.microsoft.com/office/drawing/2014/main" id="{D34D02AD-AB11-DD92-2697-E7A76DEF9480}"/>
              </a:ext>
            </a:extLst>
          </p:cNvPr>
          <p:cNvGraphicFramePr>
            <a:graphicFrameLocks noGrp="1"/>
          </p:cNvGraphicFramePr>
          <p:nvPr>
            <p:ph idx="1"/>
            <p:extLst>
              <p:ext uri="{D42A27DB-BD31-4B8C-83A1-F6EECF244321}">
                <p14:modId xmlns:p14="http://schemas.microsoft.com/office/powerpoint/2010/main" val="2455167062"/>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3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BECCE206-DAC5-4D92-8DE4-D6FF69497A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8ED882FC-79F8-455D-ACEB-063F8AF48ED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1DEC7BA2-2CEF-4E67-88F1-441D78833CF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F4C207BD-A78C-4770-BB8D-4CECB00D82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2DA9CE0-C58A-4B9B-984F-245FF230D51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E7BD588F-5575-43C9-9C87-1C07D50A6C0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E5DF3D7A-DEBB-4676-B2D1-CD58A7DBEC3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76B18EEC-07DC-49D4-9759-75FD4D65C84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D613770F-8151-4010-AB24-7401511C699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D5B8CF9C-276C-455B-9FBB-1C1A44957F3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5044CF84-E538-412B-99ED-5E6B90ADD62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49C6D71D-D1B2-4035-A84F-C426C06336D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74EE5ADD-DF7A-4A9F-8EEE-C6046302A4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266AD6-707E-7DC5-47F7-8219DA6F6A2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084FF3F-BB24-C2EE-5752-272057CB413A}"/>
              </a:ext>
            </a:extLst>
          </p:cNvPr>
          <p:cNvPicPr>
            <a:picLocks noChangeAspect="1"/>
          </p:cNvPicPr>
          <p:nvPr/>
        </p:nvPicPr>
        <p:blipFill>
          <a:blip r:embed="rId2"/>
          <a:stretch>
            <a:fillRect/>
          </a:stretch>
        </p:blipFill>
        <p:spPr>
          <a:xfrm>
            <a:off x="281590" y="734639"/>
            <a:ext cx="11628820" cy="5388721"/>
          </a:xfrm>
          <a:prstGeom prst="rect">
            <a:avLst/>
          </a:prstGeom>
        </p:spPr>
      </p:pic>
    </p:spTree>
    <p:extLst>
      <p:ext uri="{BB962C8B-B14F-4D97-AF65-F5344CB8AC3E}">
        <p14:creationId xmlns:p14="http://schemas.microsoft.com/office/powerpoint/2010/main" val="237454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45A1607C-7E1A-48F6-B94D-8B9D2B5AA7AF}"/>
              </a:ext>
            </a:extLst>
          </p:cNvPr>
          <p:cNvGraphicFramePr>
            <a:graphicFrameLocks/>
          </p:cNvGraphicFramePr>
          <p:nvPr>
            <p:extLst>
              <p:ext uri="{D42A27DB-BD31-4B8C-83A1-F6EECF244321}">
                <p14:modId xmlns:p14="http://schemas.microsoft.com/office/powerpoint/2010/main" val="1037213550"/>
              </p:ext>
            </p:extLst>
          </p:nvPr>
        </p:nvGraphicFramePr>
        <p:xfrm>
          <a:off x="252575" y="800943"/>
          <a:ext cx="11686850" cy="4783429"/>
        </p:xfrm>
        <a:graphic>
          <a:graphicData uri="http://schemas.openxmlformats.org/drawingml/2006/table">
            <a:tbl>
              <a:tblPr>
                <a:tableStyleId>{616DA210-FB5B-4158-B5E0-FEB733F419BA}</a:tableStyleId>
              </a:tblPr>
              <a:tblGrid>
                <a:gridCol w="2853790">
                  <a:extLst>
                    <a:ext uri="{9D8B030D-6E8A-4147-A177-3AD203B41FA5}">
                      <a16:colId xmlns:a16="http://schemas.microsoft.com/office/drawing/2014/main" val="3878647008"/>
                    </a:ext>
                  </a:extLst>
                </a:gridCol>
                <a:gridCol w="2989635">
                  <a:extLst>
                    <a:ext uri="{9D8B030D-6E8A-4147-A177-3AD203B41FA5}">
                      <a16:colId xmlns:a16="http://schemas.microsoft.com/office/drawing/2014/main" val="242991095"/>
                    </a:ext>
                  </a:extLst>
                </a:gridCol>
                <a:gridCol w="2370974">
                  <a:extLst>
                    <a:ext uri="{9D8B030D-6E8A-4147-A177-3AD203B41FA5}">
                      <a16:colId xmlns:a16="http://schemas.microsoft.com/office/drawing/2014/main" val="1263806318"/>
                    </a:ext>
                  </a:extLst>
                </a:gridCol>
                <a:gridCol w="3472451">
                  <a:extLst>
                    <a:ext uri="{9D8B030D-6E8A-4147-A177-3AD203B41FA5}">
                      <a16:colId xmlns:a16="http://schemas.microsoft.com/office/drawing/2014/main" val="767244934"/>
                    </a:ext>
                  </a:extLst>
                </a:gridCol>
              </a:tblGrid>
              <a:tr h="348420">
                <a:tc>
                  <a:txBody>
                    <a:bodyPr/>
                    <a:lstStyle/>
                    <a:p>
                      <a:pPr algn="ctr" fontAlgn="b">
                        <a:buNone/>
                      </a:pPr>
                      <a:r>
                        <a:rPr lang="en-GB" sz="2000" b="1" u="none" strike="noStrike" dirty="0">
                          <a:effectLst/>
                          <a:latin typeface="+mj-lt"/>
                        </a:rPr>
                        <a:t>Testing for…?</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Study design</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How many groups?</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Inferential Test</a:t>
                      </a:r>
                      <a:endParaRPr lang="en-GB" sz="2000" b="1" i="0" u="none" strike="noStrike" dirty="0">
                        <a:solidFill>
                          <a:srgbClr val="000000"/>
                        </a:solidFill>
                        <a:effectLst/>
                        <a:latin typeface="+mj-lt"/>
                      </a:endParaRPr>
                    </a:p>
                  </a:txBody>
                  <a:tcPr marL="7620" marR="7620" marT="7620" marB="0" anchor="b">
                    <a:solidFill>
                      <a:schemeClr val="bg1"/>
                    </a:solidFill>
                  </a:tcPr>
                </a:tc>
                <a:extLst>
                  <a:ext uri="{0D108BD9-81ED-4DB2-BD59-A6C34878D82A}">
                    <a16:rowId xmlns:a16="http://schemas.microsoft.com/office/drawing/2014/main" val="710334062"/>
                  </a:ext>
                </a:extLst>
              </a:tr>
              <a:tr h="689097">
                <a:tc rowSpan="4">
                  <a:txBody>
                    <a:bodyPr/>
                    <a:lstStyle/>
                    <a:p>
                      <a:pPr algn="ctr" fontAlgn="ctr">
                        <a:buNone/>
                      </a:pPr>
                      <a:r>
                        <a:rPr lang="en-GB" sz="2000" b="1" u="none" strike="noStrike" dirty="0">
                          <a:effectLst/>
                          <a:latin typeface="+mj-lt"/>
                        </a:rPr>
                        <a:t>Difference</a:t>
                      </a:r>
                    </a:p>
                    <a:p>
                      <a:pPr algn="ctr" fontAlgn="ctr">
                        <a:buNone/>
                      </a:pPr>
                      <a:r>
                        <a:rPr lang="en-GB" sz="1600" b="0" i="1" u="none" strike="noStrike" dirty="0">
                          <a:solidFill>
                            <a:srgbClr val="000000"/>
                          </a:solidFill>
                          <a:effectLst/>
                          <a:latin typeface="+mj-lt"/>
                        </a:rPr>
                        <a:t>(independent variable is categorical)</a:t>
                      </a:r>
                    </a:p>
                    <a:p>
                      <a:pPr algn="ctr" fontAlgn="ctr">
                        <a:buNone/>
                      </a:pPr>
                      <a:endParaRPr lang="en-GB" sz="1600" b="0" i="1" u="none" strike="noStrike" dirty="0">
                        <a:solidFill>
                          <a:srgbClr val="000000"/>
                        </a:solidFill>
                        <a:effectLst/>
                        <a:latin typeface="+mj-lt"/>
                      </a:endParaRPr>
                    </a:p>
                    <a:p>
                      <a:pPr algn="ctr" fontAlgn="ctr">
                        <a:buNone/>
                      </a:pPr>
                      <a:r>
                        <a:rPr lang="en-GB" sz="1600" b="0" i="1" u="none" strike="noStrike" dirty="0">
                          <a:solidFill>
                            <a:srgbClr val="000000"/>
                          </a:solidFill>
                          <a:effectLst/>
                          <a:latin typeface="+mj-lt"/>
                        </a:rPr>
                        <a:t>We want to see if the ‘independent’ influences the ‘dependent’ variable</a:t>
                      </a:r>
                    </a:p>
                  </a:txBody>
                  <a:tcPr marL="7620" marR="7620" marT="7620" marB="0" anchor="ctr">
                    <a:solidFill>
                      <a:schemeClr val="bg1"/>
                    </a:solidFill>
                  </a:tcPr>
                </a:tc>
                <a:tc rowSpan="2">
                  <a:txBody>
                    <a:bodyPr/>
                    <a:lstStyle/>
                    <a:p>
                      <a:pPr algn="ctr" fontAlgn="ctr">
                        <a:buNone/>
                      </a:pPr>
                      <a:r>
                        <a:rPr lang="en-GB" sz="2000" u="none" strike="noStrike" dirty="0">
                          <a:effectLst/>
                          <a:latin typeface="+mj-lt"/>
                        </a:rPr>
                        <a:t>Independent groups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T-test</a:t>
                      </a:r>
                      <a:r>
                        <a:rPr lang="en-GB" sz="2000" u="none" strike="noStrike" dirty="0">
                          <a:effectLst/>
                          <a:latin typeface="+mj-lt"/>
                        </a:rPr>
                        <a:t> or </a:t>
                      </a:r>
                      <a:r>
                        <a:rPr lang="en-GB" sz="2000" b="1" u="none" strike="noStrike" dirty="0">
                          <a:effectLst/>
                          <a:highlight>
                            <a:srgbClr val="FF00FF"/>
                          </a:highlight>
                          <a:latin typeface="+mj-lt"/>
                        </a:rPr>
                        <a:t>Mann-Whitney</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681969255"/>
                  </a:ext>
                </a:extLst>
              </a:tr>
              <a:tr h="518758">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ANOVA</a:t>
                      </a:r>
                      <a:r>
                        <a:rPr lang="en-GB" sz="2000" u="none" strike="noStrike" dirty="0">
                          <a:effectLst/>
                          <a:latin typeface="+mj-lt"/>
                        </a:rPr>
                        <a:t> or </a:t>
                      </a:r>
                      <a:r>
                        <a:rPr lang="en-GB" sz="2000" b="1" u="none" strike="noStrike" dirty="0">
                          <a:effectLst/>
                          <a:highlight>
                            <a:srgbClr val="FF00FF"/>
                          </a:highlight>
                          <a:latin typeface="+mj-lt"/>
                        </a:rPr>
                        <a:t>Kruskal-Wallis</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852506692"/>
                  </a:ext>
                </a:extLst>
              </a:tr>
              <a:tr h="348420">
                <a:tc vMerge="1">
                  <a:txBody>
                    <a:bodyPr/>
                    <a:lstStyle/>
                    <a:p>
                      <a:endParaRPr lang="en-GB"/>
                    </a:p>
                  </a:txBody>
                  <a:tcPr/>
                </a:tc>
                <a:tc rowSpan="2">
                  <a:txBody>
                    <a:bodyPr/>
                    <a:lstStyle/>
                    <a:p>
                      <a:pPr algn="ctr" fontAlgn="ctr">
                        <a:buNone/>
                      </a:pPr>
                      <a:r>
                        <a:rPr lang="en-GB" sz="2000" u="none" strike="noStrike" dirty="0">
                          <a:effectLst/>
                          <a:latin typeface="+mj-lt"/>
                        </a:rPr>
                        <a:t>Repeated Measures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Paired T-test </a:t>
                      </a:r>
                      <a:r>
                        <a:rPr lang="en-GB" sz="2000" u="none" strike="noStrike" dirty="0">
                          <a:effectLst/>
                          <a:latin typeface="+mj-lt"/>
                        </a:rPr>
                        <a:t>or </a:t>
                      </a:r>
                      <a:r>
                        <a:rPr lang="en-GB" sz="2000" b="1" u="none" strike="noStrike" dirty="0">
                          <a:effectLst/>
                          <a:highlight>
                            <a:srgbClr val="FF00FF"/>
                          </a:highlight>
                          <a:latin typeface="+mj-lt"/>
                        </a:rPr>
                        <a:t>Wilcoxon</a:t>
                      </a:r>
                      <a:r>
                        <a:rPr lang="en-GB" sz="2000" u="none" strike="noStrike" dirty="0">
                          <a:effectLst/>
                          <a:highlight>
                            <a:srgbClr val="FF00FF"/>
                          </a:highlight>
                          <a:latin typeface="+mj-lt"/>
                        </a:rPr>
                        <a:t> </a:t>
                      </a:r>
                      <a:endParaRPr lang="en-GB" sz="2000" b="0"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93470986"/>
                  </a:ext>
                </a:extLst>
              </a:tr>
              <a:tr h="859434">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Repeated measures ANOVA</a:t>
                      </a:r>
                      <a:r>
                        <a:rPr lang="en-GB" sz="2000" u="none" strike="noStrike" dirty="0">
                          <a:effectLst/>
                          <a:latin typeface="+mj-lt"/>
                        </a:rPr>
                        <a:t> or </a:t>
                      </a:r>
                      <a:r>
                        <a:rPr lang="en-GB" sz="2000" b="1" u="none" strike="noStrike" dirty="0">
                          <a:effectLst/>
                          <a:highlight>
                            <a:srgbClr val="FF00FF"/>
                          </a:highlight>
                          <a:latin typeface="+mj-lt"/>
                        </a:rPr>
                        <a:t>Friedman’s Test</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573820614"/>
                  </a:ext>
                </a:extLst>
              </a:tr>
              <a:tr h="1703855">
                <a:tc>
                  <a:txBody>
                    <a:bodyPr/>
                    <a:lstStyle/>
                    <a:p>
                      <a:pPr algn="ctr" fontAlgn="b">
                        <a:buNone/>
                      </a:pPr>
                      <a:r>
                        <a:rPr lang="en-GB" sz="2000" b="1" u="none" strike="noStrike" dirty="0">
                          <a:effectLst/>
                          <a:latin typeface="+mj-lt"/>
                        </a:rPr>
                        <a:t>Correlation</a:t>
                      </a:r>
                    </a:p>
                    <a:p>
                      <a:pPr algn="ctr" fontAlgn="b">
                        <a:buNone/>
                      </a:pPr>
                      <a:r>
                        <a:rPr lang="en-GB" sz="1600" b="0" i="1" u="none" strike="noStrike" dirty="0">
                          <a:solidFill>
                            <a:srgbClr val="000000"/>
                          </a:solidFill>
                          <a:effectLst/>
                          <a:latin typeface="+mj-lt"/>
                        </a:rPr>
                        <a:t>(neither variable is categorical, both are numerical) </a:t>
                      </a:r>
                    </a:p>
                    <a:p>
                      <a:pPr algn="ctr" fontAlgn="b">
                        <a:buNone/>
                      </a:pPr>
                      <a:endParaRPr lang="en-GB" sz="1600" b="0" i="1" u="none" strike="noStrike" dirty="0">
                        <a:solidFill>
                          <a:srgbClr val="000000"/>
                        </a:solidFill>
                        <a:effectLst/>
                        <a:latin typeface="+mj-lt"/>
                      </a:endParaRPr>
                    </a:p>
                    <a:p>
                      <a:pPr algn="ctr" fontAlgn="b">
                        <a:buNone/>
                      </a:pPr>
                      <a:r>
                        <a:rPr lang="en-GB" sz="1600" b="0" i="1" u="none" strike="noStrike" dirty="0">
                          <a:solidFill>
                            <a:srgbClr val="000000"/>
                          </a:solidFill>
                          <a:effectLst/>
                          <a:latin typeface="+mj-lt"/>
                        </a:rPr>
                        <a:t>We want to examine the relationship between two variables</a:t>
                      </a: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Person's correlation </a:t>
                      </a:r>
                      <a:r>
                        <a:rPr lang="en-GB" sz="2000" u="none" strike="noStrike" dirty="0">
                          <a:effectLst/>
                          <a:latin typeface="+mj-lt"/>
                        </a:rPr>
                        <a:t>or </a:t>
                      </a:r>
                      <a:r>
                        <a:rPr lang="en-GB" sz="2000" b="1" u="none" strike="noStrike" dirty="0">
                          <a:effectLst/>
                          <a:highlight>
                            <a:srgbClr val="FF00FF"/>
                          </a:highlight>
                          <a:latin typeface="+mj-lt"/>
                        </a:rPr>
                        <a:t>Spearman's correlation</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29998830"/>
                  </a:ext>
                </a:extLst>
              </a:tr>
            </a:tbl>
          </a:graphicData>
        </a:graphic>
      </p:graphicFrame>
      <p:sp>
        <p:nvSpPr>
          <p:cNvPr id="5" name="TextBox 4">
            <a:extLst>
              <a:ext uri="{FF2B5EF4-FFF2-40B4-BE49-F238E27FC236}">
                <a16:creationId xmlns:a16="http://schemas.microsoft.com/office/drawing/2014/main" id="{4F39F1C2-9665-2ABC-5652-63D7DA861F00}"/>
              </a:ext>
            </a:extLst>
          </p:cNvPr>
          <p:cNvSpPr txBox="1"/>
          <p:nvPr/>
        </p:nvSpPr>
        <p:spPr>
          <a:xfrm>
            <a:off x="677334" y="5925234"/>
            <a:ext cx="3037115" cy="64633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highlight>
                  <a:srgbClr val="FFFF00"/>
                </a:highlight>
              </a:rPr>
              <a:t>Yellow</a:t>
            </a:r>
            <a:r>
              <a:rPr lang="en-GB" dirty="0"/>
              <a:t> = Parametric test</a:t>
            </a:r>
          </a:p>
          <a:p>
            <a:r>
              <a:rPr lang="en-GB" dirty="0">
                <a:highlight>
                  <a:srgbClr val="FF00FF"/>
                </a:highlight>
              </a:rPr>
              <a:t>Pink</a:t>
            </a:r>
            <a:r>
              <a:rPr lang="en-GB" dirty="0"/>
              <a:t> = Non-parametric test</a:t>
            </a:r>
          </a:p>
        </p:txBody>
      </p:sp>
      <p:sp>
        <p:nvSpPr>
          <p:cNvPr id="6" name="Arrow: Right 5">
            <a:extLst>
              <a:ext uri="{FF2B5EF4-FFF2-40B4-BE49-F238E27FC236}">
                <a16:creationId xmlns:a16="http://schemas.microsoft.com/office/drawing/2014/main" id="{4EB85E3D-90C5-27A8-36FA-E307A68A97C0}"/>
              </a:ext>
            </a:extLst>
          </p:cNvPr>
          <p:cNvSpPr/>
          <p:nvPr/>
        </p:nvSpPr>
        <p:spPr>
          <a:xfrm>
            <a:off x="1338943" y="272143"/>
            <a:ext cx="7543800" cy="337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66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124A-4955-F8E3-22B4-94406FA50662}"/>
              </a:ext>
            </a:extLst>
          </p:cNvPr>
          <p:cNvSpPr>
            <a:spLocks noGrp="1"/>
          </p:cNvSpPr>
          <p:nvPr>
            <p:ph type="title"/>
          </p:nvPr>
        </p:nvSpPr>
        <p:spPr/>
        <p:txBody>
          <a:bodyPr/>
          <a:lstStyle/>
          <a:p>
            <a:r>
              <a:rPr lang="en-GB" dirty="0"/>
              <a:t>Questions you must ask when choosing an inferential test:</a:t>
            </a:r>
          </a:p>
        </p:txBody>
      </p:sp>
      <p:graphicFrame>
        <p:nvGraphicFramePr>
          <p:cNvPr id="4" name="Content Placeholder 3">
            <a:extLst>
              <a:ext uri="{FF2B5EF4-FFF2-40B4-BE49-F238E27FC236}">
                <a16:creationId xmlns:a16="http://schemas.microsoft.com/office/drawing/2014/main" id="{B4C91BE8-AC64-5DEA-BB08-152805B71070}"/>
              </a:ext>
            </a:extLst>
          </p:cNvPr>
          <p:cNvGraphicFramePr>
            <a:graphicFrameLocks noGrp="1"/>
          </p:cNvGraphicFramePr>
          <p:nvPr>
            <p:ph idx="1"/>
            <p:extLst>
              <p:ext uri="{D42A27DB-BD31-4B8C-83A1-F6EECF244321}">
                <p14:modId xmlns:p14="http://schemas.microsoft.com/office/powerpoint/2010/main" val="1413725900"/>
              </p:ext>
            </p:extLst>
          </p:nvPr>
        </p:nvGraphicFramePr>
        <p:xfrm>
          <a:off x="484294" y="1930400"/>
          <a:ext cx="7105226" cy="393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70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D01CE-18D7-C640-C114-9849B5E91F64}"/>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55ED9DC-0D62-26CF-8B96-91556407302D}"/>
              </a:ext>
            </a:extLst>
          </p:cNvPr>
          <p:cNvGraphicFramePr>
            <a:graphicFrameLocks noGrp="1"/>
          </p:cNvGraphicFramePr>
          <p:nvPr>
            <p:ph idx="1"/>
          </p:nvPr>
        </p:nvGraphicFramePr>
        <p:xfrm>
          <a:off x="209974" y="2711139"/>
          <a:ext cx="7156026" cy="1435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hart 2">
            <a:extLst>
              <a:ext uri="{FF2B5EF4-FFF2-40B4-BE49-F238E27FC236}">
                <a16:creationId xmlns:a16="http://schemas.microsoft.com/office/drawing/2014/main" id="{C7387365-B23A-BAE8-A224-64897F5E7E05}"/>
              </a:ext>
            </a:extLst>
          </p:cNvPr>
          <p:cNvGraphicFramePr>
            <a:graphicFrameLocks/>
          </p:cNvGraphicFramePr>
          <p:nvPr/>
        </p:nvGraphicFramePr>
        <p:xfrm>
          <a:off x="7682017" y="199443"/>
          <a:ext cx="4300009" cy="2511696"/>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357980BC-DB92-DAA2-97E5-9D8B8DBBE9AF}"/>
              </a:ext>
            </a:extLst>
          </p:cNvPr>
          <p:cNvSpPr txBox="1"/>
          <p:nvPr/>
        </p:nvSpPr>
        <p:spPr>
          <a:xfrm>
            <a:off x="1692970" y="1889550"/>
            <a:ext cx="4042032" cy="369332"/>
          </a:xfrm>
          <a:prstGeom prst="rect">
            <a:avLst/>
          </a:prstGeom>
          <a:noFill/>
        </p:spPr>
        <p:txBody>
          <a:bodyPr wrap="square" rtlCol="0">
            <a:spAutoFit/>
          </a:bodyPr>
          <a:lstStyle/>
          <a:p>
            <a:r>
              <a:rPr lang="en-GB" dirty="0"/>
              <a:t>Independent variable is categorical</a:t>
            </a:r>
          </a:p>
        </p:txBody>
      </p:sp>
      <p:sp>
        <p:nvSpPr>
          <p:cNvPr id="8" name="TextBox 7">
            <a:extLst>
              <a:ext uri="{FF2B5EF4-FFF2-40B4-BE49-F238E27FC236}">
                <a16:creationId xmlns:a16="http://schemas.microsoft.com/office/drawing/2014/main" id="{1BE7140C-CE03-2531-E2DA-C985843509D7}"/>
              </a:ext>
            </a:extLst>
          </p:cNvPr>
          <p:cNvSpPr txBox="1"/>
          <p:nvPr/>
        </p:nvSpPr>
        <p:spPr>
          <a:xfrm>
            <a:off x="1418540" y="627139"/>
            <a:ext cx="4963688" cy="369332"/>
          </a:xfrm>
          <a:prstGeom prst="rect">
            <a:avLst/>
          </a:prstGeom>
          <a:noFill/>
        </p:spPr>
        <p:txBody>
          <a:bodyPr wrap="square" rtlCol="0">
            <a:spAutoFit/>
          </a:bodyPr>
          <a:lstStyle/>
          <a:p>
            <a:r>
              <a:rPr lang="en-GB" dirty="0"/>
              <a:t>Testing for a </a:t>
            </a:r>
            <a:r>
              <a:rPr lang="en-GB" b="1" dirty="0"/>
              <a:t>difference</a:t>
            </a:r>
            <a:r>
              <a:rPr lang="en-GB" dirty="0"/>
              <a:t> between categories</a:t>
            </a:r>
          </a:p>
        </p:txBody>
      </p:sp>
      <p:sp>
        <p:nvSpPr>
          <p:cNvPr id="9" name="Arrow: Right 8">
            <a:extLst>
              <a:ext uri="{FF2B5EF4-FFF2-40B4-BE49-F238E27FC236}">
                <a16:creationId xmlns:a16="http://schemas.microsoft.com/office/drawing/2014/main" id="{3072D420-B78F-2009-8BAA-DB0567A4385C}"/>
              </a:ext>
            </a:extLst>
          </p:cNvPr>
          <p:cNvSpPr/>
          <p:nvPr/>
        </p:nvSpPr>
        <p:spPr>
          <a:xfrm rot="16200000">
            <a:off x="3418655" y="2317403"/>
            <a:ext cx="369332" cy="3693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AAE31BE5-132D-CD6C-B112-14E9B18C5C82}"/>
              </a:ext>
            </a:extLst>
          </p:cNvPr>
          <p:cNvSpPr/>
          <p:nvPr/>
        </p:nvSpPr>
        <p:spPr>
          <a:xfrm rot="16200000">
            <a:off x="3224363" y="1291572"/>
            <a:ext cx="757915" cy="3693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2DD7D67-5E65-55A3-C8DB-E43469E667C1}"/>
              </a:ext>
            </a:extLst>
          </p:cNvPr>
          <p:cNvSpPr txBox="1"/>
          <p:nvPr/>
        </p:nvSpPr>
        <p:spPr>
          <a:xfrm>
            <a:off x="1538283" y="5089448"/>
            <a:ext cx="5297220" cy="369332"/>
          </a:xfrm>
          <a:prstGeom prst="rect">
            <a:avLst/>
          </a:prstGeom>
          <a:noFill/>
        </p:spPr>
        <p:txBody>
          <a:bodyPr wrap="square" rtlCol="0">
            <a:spAutoFit/>
          </a:bodyPr>
          <a:lstStyle/>
          <a:p>
            <a:r>
              <a:rPr lang="en-GB" dirty="0"/>
              <a:t>Two numerical (‘continuous’) variables</a:t>
            </a:r>
          </a:p>
        </p:txBody>
      </p:sp>
      <p:sp>
        <p:nvSpPr>
          <p:cNvPr id="12" name="TextBox 11">
            <a:extLst>
              <a:ext uri="{FF2B5EF4-FFF2-40B4-BE49-F238E27FC236}">
                <a16:creationId xmlns:a16="http://schemas.microsoft.com/office/drawing/2014/main" id="{2C514C66-52B3-F0AC-8FB5-C2A11E8A340E}"/>
              </a:ext>
            </a:extLst>
          </p:cNvPr>
          <p:cNvSpPr txBox="1"/>
          <p:nvPr/>
        </p:nvSpPr>
        <p:spPr>
          <a:xfrm>
            <a:off x="1306141" y="6114664"/>
            <a:ext cx="4963688" cy="369332"/>
          </a:xfrm>
          <a:prstGeom prst="rect">
            <a:avLst/>
          </a:prstGeom>
          <a:noFill/>
        </p:spPr>
        <p:txBody>
          <a:bodyPr wrap="square" rtlCol="0">
            <a:spAutoFit/>
          </a:bodyPr>
          <a:lstStyle/>
          <a:p>
            <a:pPr algn="ctr"/>
            <a:r>
              <a:rPr lang="en-GB" dirty="0"/>
              <a:t>Testing for an </a:t>
            </a:r>
            <a:r>
              <a:rPr lang="en-GB" b="1" dirty="0"/>
              <a:t>association</a:t>
            </a:r>
            <a:r>
              <a:rPr lang="en-GB" dirty="0"/>
              <a:t> between variables</a:t>
            </a:r>
          </a:p>
        </p:txBody>
      </p:sp>
      <p:sp>
        <p:nvSpPr>
          <p:cNvPr id="13" name="Arrow: Right 12">
            <a:extLst>
              <a:ext uri="{FF2B5EF4-FFF2-40B4-BE49-F238E27FC236}">
                <a16:creationId xmlns:a16="http://schemas.microsoft.com/office/drawing/2014/main" id="{BA13C6C5-BC8E-6693-BF9A-E2FEEEE638E6}"/>
              </a:ext>
            </a:extLst>
          </p:cNvPr>
          <p:cNvSpPr/>
          <p:nvPr/>
        </p:nvSpPr>
        <p:spPr>
          <a:xfrm rot="5400000">
            <a:off x="3418653" y="5668880"/>
            <a:ext cx="369332" cy="3693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14F46EF3-6AB9-4917-DABE-FF3EA9C44CBF}"/>
              </a:ext>
            </a:extLst>
          </p:cNvPr>
          <p:cNvSpPr/>
          <p:nvPr/>
        </p:nvSpPr>
        <p:spPr>
          <a:xfrm rot="5400000">
            <a:off x="3224362" y="4424401"/>
            <a:ext cx="757915" cy="3693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26" name="Picture 2" descr="Statistics: Correlation">
            <a:extLst>
              <a:ext uri="{FF2B5EF4-FFF2-40B4-BE49-F238E27FC236}">
                <a16:creationId xmlns:a16="http://schemas.microsoft.com/office/drawing/2014/main" id="{C6D6FA1B-D0DA-E585-1B8E-86580F88CE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9242" y="3668003"/>
            <a:ext cx="3957638" cy="2990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6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7" grpId="0"/>
      <p:bldP spid="8" grpId="0"/>
      <p:bldP spid="9" grpId="0" animBg="1"/>
      <p:bldP spid="10" grpId="0" animBg="1"/>
      <p:bldP spid="11" grpId="0"/>
      <p:bldP spid="12" grpId="0"/>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1D114-0430-F0DF-16DC-06E113EF3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6A1E3-C52B-E42F-26A5-C0E0B155E223}"/>
              </a:ext>
            </a:extLst>
          </p:cNvPr>
          <p:cNvSpPr>
            <a:spLocks noGrp="1"/>
          </p:cNvSpPr>
          <p:nvPr>
            <p:ph type="title"/>
          </p:nvPr>
        </p:nvSpPr>
        <p:spPr/>
        <p:txBody>
          <a:bodyPr/>
          <a:lstStyle/>
          <a:p>
            <a:r>
              <a:rPr lang="en-GB" dirty="0"/>
              <a:t>Questions you have to ask when choosing an inferential test</a:t>
            </a:r>
          </a:p>
        </p:txBody>
      </p:sp>
      <p:graphicFrame>
        <p:nvGraphicFramePr>
          <p:cNvPr id="4" name="Content Placeholder 3">
            <a:extLst>
              <a:ext uri="{FF2B5EF4-FFF2-40B4-BE49-F238E27FC236}">
                <a16:creationId xmlns:a16="http://schemas.microsoft.com/office/drawing/2014/main" id="{024C2440-3B49-C24F-395A-C51B6CEE6D85}"/>
              </a:ext>
            </a:extLst>
          </p:cNvPr>
          <p:cNvGraphicFramePr>
            <a:graphicFrameLocks noGrp="1"/>
          </p:cNvGraphicFramePr>
          <p:nvPr>
            <p:ph idx="1"/>
          </p:nvPr>
        </p:nvGraphicFramePr>
        <p:xfrm>
          <a:off x="484294" y="1930400"/>
          <a:ext cx="7105226" cy="393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Tick with solid fill">
            <a:extLst>
              <a:ext uri="{FF2B5EF4-FFF2-40B4-BE49-F238E27FC236}">
                <a16:creationId xmlns:a16="http://schemas.microsoft.com/office/drawing/2014/main" id="{A10DE9B6-4E8E-857C-8040-C6AD64B5B7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8160" y="1849120"/>
            <a:ext cx="792480" cy="792480"/>
          </a:xfrm>
          <a:prstGeom prst="rect">
            <a:avLst/>
          </a:prstGeom>
        </p:spPr>
      </p:pic>
    </p:spTree>
    <p:extLst>
      <p:ext uri="{BB962C8B-B14F-4D97-AF65-F5344CB8AC3E}">
        <p14:creationId xmlns:p14="http://schemas.microsoft.com/office/powerpoint/2010/main" val="1050157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1A620-9E4B-3F5F-F8DA-1DC1D53FD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3E9484-7B89-AEA1-4057-0417A91FEE2B}"/>
              </a:ext>
            </a:extLst>
          </p:cNvPr>
          <p:cNvSpPr>
            <a:spLocks noGrp="1"/>
          </p:cNvSpPr>
          <p:nvPr>
            <p:ph type="title"/>
          </p:nvPr>
        </p:nvSpPr>
        <p:spPr/>
        <p:txBody>
          <a:bodyPr/>
          <a:lstStyle/>
          <a:p>
            <a:r>
              <a:rPr lang="en-GB" dirty="0"/>
              <a:t>Questions you have to ask when choosing an inferential test</a:t>
            </a:r>
          </a:p>
        </p:txBody>
      </p:sp>
      <p:graphicFrame>
        <p:nvGraphicFramePr>
          <p:cNvPr id="4" name="Content Placeholder 3">
            <a:extLst>
              <a:ext uri="{FF2B5EF4-FFF2-40B4-BE49-F238E27FC236}">
                <a16:creationId xmlns:a16="http://schemas.microsoft.com/office/drawing/2014/main" id="{44942031-9C2B-22C0-0956-F097C2ADBCD0}"/>
              </a:ext>
            </a:extLst>
          </p:cNvPr>
          <p:cNvGraphicFramePr>
            <a:graphicFrameLocks noGrp="1"/>
          </p:cNvGraphicFramePr>
          <p:nvPr>
            <p:ph idx="1"/>
          </p:nvPr>
        </p:nvGraphicFramePr>
        <p:xfrm>
          <a:off x="484294" y="1930400"/>
          <a:ext cx="7105226" cy="393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327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E0D1-1018-AFBA-2FFE-D2A706660E6E}"/>
              </a:ext>
            </a:extLst>
          </p:cNvPr>
          <p:cNvSpPr>
            <a:spLocks noGrp="1"/>
          </p:cNvSpPr>
          <p:nvPr>
            <p:ph type="title"/>
          </p:nvPr>
        </p:nvSpPr>
        <p:spPr>
          <a:xfrm>
            <a:off x="677334" y="426720"/>
            <a:ext cx="8596668" cy="1320800"/>
          </a:xfrm>
        </p:spPr>
        <p:txBody>
          <a:bodyPr/>
          <a:lstStyle/>
          <a:p>
            <a:r>
              <a:rPr lang="en-GB" dirty="0"/>
              <a:t>Study design</a:t>
            </a:r>
          </a:p>
        </p:txBody>
      </p:sp>
      <p:sp>
        <p:nvSpPr>
          <p:cNvPr id="5" name="Content Placeholder 4">
            <a:extLst>
              <a:ext uri="{FF2B5EF4-FFF2-40B4-BE49-F238E27FC236}">
                <a16:creationId xmlns:a16="http://schemas.microsoft.com/office/drawing/2014/main" id="{481E2CD7-C65D-31A9-11C9-40AA977D97E5}"/>
              </a:ext>
            </a:extLst>
          </p:cNvPr>
          <p:cNvSpPr>
            <a:spLocks noGrp="1"/>
          </p:cNvSpPr>
          <p:nvPr>
            <p:ph idx="1"/>
          </p:nvPr>
        </p:nvSpPr>
        <p:spPr>
          <a:xfrm>
            <a:off x="443653" y="1137920"/>
            <a:ext cx="7543019" cy="1693047"/>
          </a:xfrm>
        </p:spPr>
        <p:txBody>
          <a:bodyPr>
            <a:normAutofit/>
          </a:bodyPr>
          <a:lstStyle/>
          <a:p>
            <a:r>
              <a:rPr lang="en-GB" sz="2000" dirty="0"/>
              <a:t>Imagine we’re studying the effect of caffeine on activity levels children (not a real study! Not ethical??) </a:t>
            </a:r>
          </a:p>
          <a:p>
            <a:r>
              <a:rPr lang="en-GB" sz="2000" dirty="0"/>
              <a:t>We’ve got a sample of 32 children.</a:t>
            </a:r>
          </a:p>
          <a:p>
            <a:r>
              <a:rPr lang="en-GB" sz="2000" dirty="0"/>
              <a:t>There are two ways we could design this study</a:t>
            </a:r>
          </a:p>
        </p:txBody>
      </p:sp>
      <p:sp>
        <p:nvSpPr>
          <p:cNvPr id="46" name="TextBox 45">
            <a:extLst>
              <a:ext uri="{FF2B5EF4-FFF2-40B4-BE49-F238E27FC236}">
                <a16:creationId xmlns:a16="http://schemas.microsoft.com/office/drawing/2014/main" id="{DC0F7523-7EF8-EC76-E0CC-3E2CD2C4F8F6}"/>
              </a:ext>
            </a:extLst>
          </p:cNvPr>
          <p:cNvSpPr txBox="1"/>
          <p:nvPr/>
        </p:nvSpPr>
        <p:spPr>
          <a:xfrm>
            <a:off x="1358082" y="3105834"/>
            <a:ext cx="1254194" cy="646331"/>
          </a:xfrm>
          <a:prstGeom prst="rect">
            <a:avLst/>
          </a:prstGeom>
          <a:noFill/>
        </p:spPr>
        <p:txBody>
          <a:bodyPr wrap="square" rtlCol="0">
            <a:spAutoFit/>
          </a:bodyPr>
          <a:lstStyle/>
          <a:p>
            <a:pPr algn="ctr"/>
            <a:r>
              <a:rPr lang="en-GB" b="1" dirty="0"/>
              <a:t>32 children</a:t>
            </a:r>
          </a:p>
        </p:txBody>
      </p:sp>
      <p:sp>
        <p:nvSpPr>
          <p:cNvPr id="47" name="TextBox 46">
            <a:extLst>
              <a:ext uri="{FF2B5EF4-FFF2-40B4-BE49-F238E27FC236}">
                <a16:creationId xmlns:a16="http://schemas.microsoft.com/office/drawing/2014/main" id="{986B843A-03AD-88F3-D760-64985B758543}"/>
              </a:ext>
            </a:extLst>
          </p:cNvPr>
          <p:cNvSpPr txBox="1"/>
          <p:nvPr/>
        </p:nvSpPr>
        <p:spPr>
          <a:xfrm>
            <a:off x="1946669" y="3998317"/>
            <a:ext cx="1569894" cy="830997"/>
          </a:xfrm>
          <a:prstGeom prst="rect">
            <a:avLst/>
          </a:prstGeom>
          <a:noFill/>
        </p:spPr>
        <p:txBody>
          <a:bodyPr wrap="square" rtlCol="0">
            <a:spAutoFit/>
          </a:bodyPr>
          <a:lstStyle/>
          <a:p>
            <a:pPr algn="ctr"/>
            <a:r>
              <a:rPr lang="en-GB" sz="1600" b="1" dirty="0">
                <a:highlight>
                  <a:srgbClr val="FFFF00"/>
                </a:highlight>
              </a:rPr>
              <a:t>Given non-caffeine drink (n=16)</a:t>
            </a:r>
          </a:p>
        </p:txBody>
      </p:sp>
      <p:sp>
        <p:nvSpPr>
          <p:cNvPr id="48" name="TextBox 47">
            <a:extLst>
              <a:ext uri="{FF2B5EF4-FFF2-40B4-BE49-F238E27FC236}">
                <a16:creationId xmlns:a16="http://schemas.microsoft.com/office/drawing/2014/main" id="{8C6694D6-F657-2A05-2BBA-3151E9D660CE}"/>
              </a:ext>
            </a:extLst>
          </p:cNvPr>
          <p:cNvSpPr txBox="1"/>
          <p:nvPr/>
        </p:nvSpPr>
        <p:spPr>
          <a:xfrm>
            <a:off x="403489" y="3989155"/>
            <a:ext cx="1491208" cy="830997"/>
          </a:xfrm>
          <a:prstGeom prst="rect">
            <a:avLst/>
          </a:prstGeom>
          <a:noFill/>
        </p:spPr>
        <p:txBody>
          <a:bodyPr wrap="square" rtlCol="0">
            <a:spAutoFit/>
          </a:bodyPr>
          <a:lstStyle/>
          <a:p>
            <a:pPr algn="ctr"/>
            <a:r>
              <a:rPr lang="en-GB" sz="1600" b="1" dirty="0">
                <a:highlight>
                  <a:srgbClr val="FF00FF"/>
                </a:highlight>
              </a:rPr>
              <a:t>Given caffeine drink (n=16)</a:t>
            </a:r>
          </a:p>
        </p:txBody>
      </p:sp>
      <p:sp>
        <p:nvSpPr>
          <p:cNvPr id="49" name="Arrow: Right 48">
            <a:extLst>
              <a:ext uri="{FF2B5EF4-FFF2-40B4-BE49-F238E27FC236}">
                <a16:creationId xmlns:a16="http://schemas.microsoft.com/office/drawing/2014/main" id="{7BEE26BD-A0F1-6814-DBE5-BC6A2480CEEA}"/>
              </a:ext>
            </a:extLst>
          </p:cNvPr>
          <p:cNvSpPr/>
          <p:nvPr/>
        </p:nvSpPr>
        <p:spPr>
          <a:xfrm rot="2479013">
            <a:off x="2495735" y="3818098"/>
            <a:ext cx="237435" cy="10001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0" name="Arrow: Right 49">
            <a:extLst>
              <a:ext uri="{FF2B5EF4-FFF2-40B4-BE49-F238E27FC236}">
                <a16:creationId xmlns:a16="http://schemas.microsoft.com/office/drawing/2014/main" id="{6818FFFD-0A54-4669-A4E2-1665F3619430}"/>
              </a:ext>
            </a:extLst>
          </p:cNvPr>
          <p:cNvSpPr/>
          <p:nvPr/>
        </p:nvSpPr>
        <p:spPr>
          <a:xfrm rot="7879013">
            <a:off x="1117773" y="3816653"/>
            <a:ext cx="245781" cy="966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BF7735CE-3C44-CF0E-4A45-423E94EB85EF}"/>
              </a:ext>
            </a:extLst>
          </p:cNvPr>
          <p:cNvSpPr txBox="1"/>
          <p:nvPr/>
        </p:nvSpPr>
        <p:spPr>
          <a:xfrm>
            <a:off x="577707" y="6116629"/>
            <a:ext cx="2925831"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b="1" dirty="0"/>
              <a:t>Independent group design</a:t>
            </a:r>
          </a:p>
        </p:txBody>
      </p:sp>
      <p:sp>
        <p:nvSpPr>
          <p:cNvPr id="52" name="Arrow: Right 51">
            <a:extLst>
              <a:ext uri="{FF2B5EF4-FFF2-40B4-BE49-F238E27FC236}">
                <a16:creationId xmlns:a16="http://schemas.microsoft.com/office/drawing/2014/main" id="{81D79E77-D230-54FF-DB91-A94C5409F28E}"/>
              </a:ext>
            </a:extLst>
          </p:cNvPr>
          <p:cNvSpPr/>
          <p:nvPr/>
        </p:nvSpPr>
        <p:spPr>
          <a:xfrm rot="5400000">
            <a:off x="2595700" y="4952042"/>
            <a:ext cx="245781" cy="966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3" name="Arrow: Right 52">
            <a:extLst>
              <a:ext uri="{FF2B5EF4-FFF2-40B4-BE49-F238E27FC236}">
                <a16:creationId xmlns:a16="http://schemas.microsoft.com/office/drawing/2014/main" id="{D7DC9E08-4E33-19D0-6945-6C7E42C8020D}"/>
              </a:ext>
            </a:extLst>
          </p:cNvPr>
          <p:cNvSpPr/>
          <p:nvPr/>
        </p:nvSpPr>
        <p:spPr>
          <a:xfrm rot="5400000">
            <a:off x="1000354" y="4928597"/>
            <a:ext cx="245781" cy="966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90811E2F-013C-2609-E18B-C3685959BB39}"/>
              </a:ext>
            </a:extLst>
          </p:cNvPr>
          <p:cNvSpPr txBox="1"/>
          <p:nvPr/>
        </p:nvSpPr>
        <p:spPr>
          <a:xfrm>
            <a:off x="329332" y="5068540"/>
            <a:ext cx="1491208" cy="830997"/>
          </a:xfrm>
          <a:prstGeom prst="rect">
            <a:avLst/>
          </a:prstGeom>
          <a:noFill/>
        </p:spPr>
        <p:txBody>
          <a:bodyPr wrap="square" rtlCol="0">
            <a:spAutoFit/>
          </a:bodyPr>
          <a:lstStyle/>
          <a:p>
            <a:pPr algn="ctr"/>
            <a:r>
              <a:rPr lang="en-GB" sz="1600" b="1" dirty="0"/>
              <a:t>Measure activity level of children</a:t>
            </a:r>
          </a:p>
        </p:txBody>
      </p:sp>
      <p:sp>
        <p:nvSpPr>
          <p:cNvPr id="55" name="TextBox 54">
            <a:extLst>
              <a:ext uri="{FF2B5EF4-FFF2-40B4-BE49-F238E27FC236}">
                <a16:creationId xmlns:a16="http://schemas.microsoft.com/office/drawing/2014/main" id="{77F7EE98-3996-5894-D033-4760403AA8F6}"/>
              </a:ext>
            </a:extLst>
          </p:cNvPr>
          <p:cNvSpPr txBox="1"/>
          <p:nvPr/>
        </p:nvSpPr>
        <p:spPr>
          <a:xfrm>
            <a:off x="1972986" y="5081764"/>
            <a:ext cx="1491208" cy="830997"/>
          </a:xfrm>
          <a:prstGeom prst="rect">
            <a:avLst/>
          </a:prstGeom>
          <a:noFill/>
        </p:spPr>
        <p:txBody>
          <a:bodyPr wrap="square" rtlCol="0">
            <a:spAutoFit/>
          </a:bodyPr>
          <a:lstStyle/>
          <a:p>
            <a:pPr algn="ctr"/>
            <a:r>
              <a:rPr lang="en-GB" sz="1600" b="1" dirty="0"/>
              <a:t>Measure activity level of children</a:t>
            </a:r>
          </a:p>
        </p:txBody>
      </p:sp>
      <p:pic>
        <p:nvPicPr>
          <p:cNvPr id="59" name="Graphic 58" descr="Latte Cup with solid fill">
            <a:extLst>
              <a:ext uri="{FF2B5EF4-FFF2-40B4-BE49-F238E27FC236}">
                <a16:creationId xmlns:a16="http://schemas.microsoft.com/office/drawing/2014/main" id="{A8EF50C2-8FAF-F2DB-78D6-57FBDC6B8E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71882" y="172720"/>
            <a:ext cx="914400" cy="914400"/>
          </a:xfrm>
          <a:prstGeom prst="rect">
            <a:avLst/>
          </a:prstGeom>
        </p:spPr>
      </p:pic>
      <p:sp>
        <p:nvSpPr>
          <p:cNvPr id="60" name="TextBox 59">
            <a:extLst>
              <a:ext uri="{FF2B5EF4-FFF2-40B4-BE49-F238E27FC236}">
                <a16:creationId xmlns:a16="http://schemas.microsoft.com/office/drawing/2014/main" id="{EB90509B-16B6-1180-0D8C-52987F002044}"/>
              </a:ext>
            </a:extLst>
          </p:cNvPr>
          <p:cNvSpPr txBox="1"/>
          <p:nvPr/>
        </p:nvSpPr>
        <p:spPr>
          <a:xfrm>
            <a:off x="7000005" y="1747520"/>
            <a:ext cx="1254194" cy="646331"/>
          </a:xfrm>
          <a:prstGeom prst="rect">
            <a:avLst/>
          </a:prstGeom>
          <a:noFill/>
        </p:spPr>
        <p:txBody>
          <a:bodyPr wrap="square" rtlCol="0">
            <a:spAutoFit/>
          </a:bodyPr>
          <a:lstStyle/>
          <a:p>
            <a:pPr algn="ctr"/>
            <a:r>
              <a:rPr lang="en-GB" b="1" dirty="0"/>
              <a:t>32 children</a:t>
            </a:r>
          </a:p>
        </p:txBody>
      </p:sp>
      <p:sp>
        <p:nvSpPr>
          <p:cNvPr id="61" name="TextBox 60">
            <a:extLst>
              <a:ext uri="{FF2B5EF4-FFF2-40B4-BE49-F238E27FC236}">
                <a16:creationId xmlns:a16="http://schemas.microsoft.com/office/drawing/2014/main" id="{FA903875-F1A6-E18B-5EC6-1FF17A488948}"/>
              </a:ext>
            </a:extLst>
          </p:cNvPr>
          <p:cNvSpPr txBox="1"/>
          <p:nvPr/>
        </p:nvSpPr>
        <p:spPr>
          <a:xfrm>
            <a:off x="7593609" y="2597719"/>
            <a:ext cx="1569894" cy="830997"/>
          </a:xfrm>
          <a:prstGeom prst="rect">
            <a:avLst/>
          </a:prstGeom>
          <a:noFill/>
        </p:spPr>
        <p:txBody>
          <a:bodyPr wrap="square" rtlCol="0">
            <a:spAutoFit/>
          </a:bodyPr>
          <a:lstStyle/>
          <a:p>
            <a:pPr algn="ctr"/>
            <a:r>
              <a:rPr lang="en-GB" sz="1600" b="1" dirty="0">
                <a:highlight>
                  <a:srgbClr val="FFFF00"/>
                </a:highlight>
              </a:rPr>
              <a:t>Given non-caffeine drink (n=16)</a:t>
            </a:r>
          </a:p>
        </p:txBody>
      </p:sp>
      <p:sp>
        <p:nvSpPr>
          <p:cNvPr id="62" name="TextBox 61">
            <a:extLst>
              <a:ext uri="{FF2B5EF4-FFF2-40B4-BE49-F238E27FC236}">
                <a16:creationId xmlns:a16="http://schemas.microsoft.com/office/drawing/2014/main" id="{622D9DB9-19BD-E366-C86E-824AC580332A}"/>
              </a:ext>
            </a:extLst>
          </p:cNvPr>
          <p:cNvSpPr txBox="1"/>
          <p:nvPr/>
        </p:nvSpPr>
        <p:spPr>
          <a:xfrm>
            <a:off x="6045412" y="2630841"/>
            <a:ext cx="1491208" cy="830997"/>
          </a:xfrm>
          <a:prstGeom prst="rect">
            <a:avLst/>
          </a:prstGeom>
          <a:noFill/>
        </p:spPr>
        <p:txBody>
          <a:bodyPr wrap="square" rtlCol="0">
            <a:spAutoFit/>
          </a:bodyPr>
          <a:lstStyle/>
          <a:p>
            <a:pPr algn="ctr"/>
            <a:r>
              <a:rPr lang="en-GB" sz="1600" b="1" dirty="0">
                <a:highlight>
                  <a:srgbClr val="FF00FF"/>
                </a:highlight>
              </a:rPr>
              <a:t>Given caffeine drink (n=16)</a:t>
            </a:r>
          </a:p>
        </p:txBody>
      </p:sp>
      <p:sp>
        <p:nvSpPr>
          <p:cNvPr id="63" name="Arrow: Right 62">
            <a:extLst>
              <a:ext uri="{FF2B5EF4-FFF2-40B4-BE49-F238E27FC236}">
                <a16:creationId xmlns:a16="http://schemas.microsoft.com/office/drawing/2014/main" id="{974F6D13-790B-40E4-B0E0-3B5C4B4411D5}"/>
              </a:ext>
            </a:extLst>
          </p:cNvPr>
          <p:cNvSpPr/>
          <p:nvPr/>
        </p:nvSpPr>
        <p:spPr>
          <a:xfrm rot="2479013">
            <a:off x="8137658" y="2459784"/>
            <a:ext cx="237435" cy="10001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4" name="Arrow: Right 63">
            <a:extLst>
              <a:ext uri="{FF2B5EF4-FFF2-40B4-BE49-F238E27FC236}">
                <a16:creationId xmlns:a16="http://schemas.microsoft.com/office/drawing/2014/main" id="{D42827CB-E4CC-B748-8C25-9E92CA699C0A}"/>
              </a:ext>
            </a:extLst>
          </p:cNvPr>
          <p:cNvSpPr/>
          <p:nvPr/>
        </p:nvSpPr>
        <p:spPr>
          <a:xfrm rot="7879013">
            <a:off x="6759696" y="2458339"/>
            <a:ext cx="245781" cy="966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72256CA0-19E2-AB86-C525-015EF40DA657}"/>
              </a:ext>
            </a:extLst>
          </p:cNvPr>
          <p:cNvSpPr txBox="1"/>
          <p:nvPr/>
        </p:nvSpPr>
        <p:spPr>
          <a:xfrm>
            <a:off x="8360513" y="1895709"/>
            <a:ext cx="2925831"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b="1" dirty="0"/>
              <a:t>Repeated measures design</a:t>
            </a:r>
          </a:p>
        </p:txBody>
      </p:sp>
      <p:sp>
        <p:nvSpPr>
          <p:cNvPr id="66" name="Arrow: Right 65">
            <a:extLst>
              <a:ext uri="{FF2B5EF4-FFF2-40B4-BE49-F238E27FC236}">
                <a16:creationId xmlns:a16="http://schemas.microsoft.com/office/drawing/2014/main" id="{B3E00478-FEA2-101F-D253-515864DB4A3C}"/>
              </a:ext>
            </a:extLst>
          </p:cNvPr>
          <p:cNvSpPr/>
          <p:nvPr/>
        </p:nvSpPr>
        <p:spPr>
          <a:xfrm rot="5400000">
            <a:off x="8237623" y="3593728"/>
            <a:ext cx="245781" cy="966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Arrow: Right 66">
            <a:extLst>
              <a:ext uri="{FF2B5EF4-FFF2-40B4-BE49-F238E27FC236}">
                <a16:creationId xmlns:a16="http://schemas.microsoft.com/office/drawing/2014/main" id="{B1D54BEE-F827-4CDA-BD40-A2F478741C6E}"/>
              </a:ext>
            </a:extLst>
          </p:cNvPr>
          <p:cNvSpPr/>
          <p:nvPr/>
        </p:nvSpPr>
        <p:spPr>
          <a:xfrm rot="5400000">
            <a:off x="6642277" y="3570283"/>
            <a:ext cx="245781" cy="966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7331350A-636F-6823-0EF5-CF1B4F54A703}"/>
              </a:ext>
            </a:extLst>
          </p:cNvPr>
          <p:cNvSpPr txBox="1"/>
          <p:nvPr/>
        </p:nvSpPr>
        <p:spPr>
          <a:xfrm>
            <a:off x="5971255" y="3710226"/>
            <a:ext cx="1491208" cy="830997"/>
          </a:xfrm>
          <a:prstGeom prst="rect">
            <a:avLst/>
          </a:prstGeom>
          <a:noFill/>
        </p:spPr>
        <p:txBody>
          <a:bodyPr wrap="square" rtlCol="0">
            <a:spAutoFit/>
          </a:bodyPr>
          <a:lstStyle/>
          <a:p>
            <a:pPr algn="ctr"/>
            <a:r>
              <a:rPr lang="en-GB" sz="1600" b="1" dirty="0"/>
              <a:t>Measure activity level of children</a:t>
            </a:r>
          </a:p>
        </p:txBody>
      </p:sp>
      <p:sp>
        <p:nvSpPr>
          <p:cNvPr id="69" name="TextBox 68">
            <a:extLst>
              <a:ext uri="{FF2B5EF4-FFF2-40B4-BE49-F238E27FC236}">
                <a16:creationId xmlns:a16="http://schemas.microsoft.com/office/drawing/2014/main" id="{31021F72-927B-7273-82DC-9EF53C0DF2AD}"/>
              </a:ext>
            </a:extLst>
          </p:cNvPr>
          <p:cNvSpPr txBox="1"/>
          <p:nvPr/>
        </p:nvSpPr>
        <p:spPr>
          <a:xfrm>
            <a:off x="7614909" y="3723450"/>
            <a:ext cx="1491208" cy="830997"/>
          </a:xfrm>
          <a:prstGeom prst="rect">
            <a:avLst/>
          </a:prstGeom>
          <a:noFill/>
        </p:spPr>
        <p:txBody>
          <a:bodyPr wrap="square" rtlCol="0">
            <a:spAutoFit/>
          </a:bodyPr>
          <a:lstStyle/>
          <a:p>
            <a:pPr algn="ctr"/>
            <a:r>
              <a:rPr lang="en-GB" sz="1600" b="1" dirty="0"/>
              <a:t>Measure activity level of children</a:t>
            </a:r>
          </a:p>
        </p:txBody>
      </p:sp>
      <p:sp>
        <p:nvSpPr>
          <p:cNvPr id="70" name="TextBox 69">
            <a:extLst>
              <a:ext uri="{FF2B5EF4-FFF2-40B4-BE49-F238E27FC236}">
                <a16:creationId xmlns:a16="http://schemas.microsoft.com/office/drawing/2014/main" id="{D7F6D39C-E6AB-EB0A-F1FA-5938C5DBD563}"/>
              </a:ext>
            </a:extLst>
          </p:cNvPr>
          <p:cNvSpPr txBox="1"/>
          <p:nvPr/>
        </p:nvSpPr>
        <p:spPr>
          <a:xfrm>
            <a:off x="5966726" y="4768824"/>
            <a:ext cx="1569894" cy="830997"/>
          </a:xfrm>
          <a:prstGeom prst="rect">
            <a:avLst/>
          </a:prstGeom>
          <a:noFill/>
        </p:spPr>
        <p:txBody>
          <a:bodyPr wrap="square" rtlCol="0">
            <a:spAutoFit/>
          </a:bodyPr>
          <a:lstStyle/>
          <a:p>
            <a:pPr algn="ctr"/>
            <a:r>
              <a:rPr lang="en-GB" sz="1600" b="1" dirty="0">
                <a:highlight>
                  <a:srgbClr val="FFFF00"/>
                </a:highlight>
              </a:rPr>
              <a:t>Given non-caffeine drink (n=16)</a:t>
            </a:r>
          </a:p>
        </p:txBody>
      </p:sp>
      <p:sp>
        <p:nvSpPr>
          <p:cNvPr id="71" name="TextBox 70">
            <a:extLst>
              <a:ext uri="{FF2B5EF4-FFF2-40B4-BE49-F238E27FC236}">
                <a16:creationId xmlns:a16="http://schemas.microsoft.com/office/drawing/2014/main" id="{586038A8-B05C-31A5-5C3E-637019A58A91}"/>
              </a:ext>
            </a:extLst>
          </p:cNvPr>
          <p:cNvSpPr txBox="1"/>
          <p:nvPr/>
        </p:nvSpPr>
        <p:spPr>
          <a:xfrm>
            <a:off x="7632952" y="4749508"/>
            <a:ext cx="1491208" cy="830997"/>
          </a:xfrm>
          <a:prstGeom prst="rect">
            <a:avLst/>
          </a:prstGeom>
          <a:noFill/>
        </p:spPr>
        <p:txBody>
          <a:bodyPr wrap="square" rtlCol="0">
            <a:spAutoFit/>
          </a:bodyPr>
          <a:lstStyle/>
          <a:p>
            <a:pPr algn="ctr"/>
            <a:r>
              <a:rPr lang="en-GB" sz="1600" b="1" dirty="0">
                <a:highlight>
                  <a:srgbClr val="FF00FF"/>
                </a:highlight>
              </a:rPr>
              <a:t>Given caffeine drink (n=16)</a:t>
            </a:r>
          </a:p>
        </p:txBody>
      </p:sp>
      <p:sp>
        <p:nvSpPr>
          <p:cNvPr id="72" name="Arrow: Right 71">
            <a:extLst>
              <a:ext uri="{FF2B5EF4-FFF2-40B4-BE49-F238E27FC236}">
                <a16:creationId xmlns:a16="http://schemas.microsoft.com/office/drawing/2014/main" id="{EC1DD541-643A-93C6-8847-2534B298D29A}"/>
              </a:ext>
            </a:extLst>
          </p:cNvPr>
          <p:cNvSpPr/>
          <p:nvPr/>
        </p:nvSpPr>
        <p:spPr>
          <a:xfrm rot="5400000">
            <a:off x="8239248" y="4615247"/>
            <a:ext cx="245781" cy="966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3" name="Arrow: Right 72">
            <a:extLst>
              <a:ext uri="{FF2B5EF4-FFF2-40B4-BE49-F238E27FC236}">
                <a16:creationId xmlns:a16="http://schemas.microsoft.com/office/drawing/2014/main" id="{0FEF4ED1-EC33-C83C-120C-19C475A94998}"/>
              </a:ext>
            </a:extLst>
          </p:cNvPr>
          <p:cNvSpPr/>
          <p:nvPr/>
        </p:nvSpPr>
        <p:spPr>
          <a:xfrm rot="5400000">
            <a:off x="6633742" y="4612122"/>
            <a:ext cx="245781" cy="966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2C28AF83-0E56-BA51-069E-F9ADB757CF39}"/>
              </a:ext>
            </a:extLst>
          </p:cNvPr>
          <p:cNvSpPr txBox="1"/>
          <p:nvPr/>
        </p:nvSpPr>
        <p:spPr>
          <a:xfrm>
            <a:off x="6059337" y="5870407"/>
            <a:ext cx="1491208" cy="830997"/>
          </a:xfrm>
          <a:prstGeom prst="rect">
            <a:avLst/>
          </a:prstGeom>
          <a:noFill/>
        </p:spPr>
        <p:txBody>
          <a:bodyPr wrap="square" rtlCol="0">
            <a:spAutoFit/>
          </a:bodyPr>
          <a:lstStyle/>
          <a:p>
            <a:pPr algn="ctr"/>
            <a:r>
              <a:rPr lang="en-GB" sz="1600" b="1" dirty="0"/>
              <a:t>Measure activity level of children</a:t>
            </a:r>
          </a:p>
        </p:txBody>
      </p:sp>
      <p:sp>
        <p:nvSpPr>
          <p:cNvPr id="75" name="TextBox 74">
            <a:extLst>
              <a:ext uri="{FF2B5EF4-FFF2-40B4-BE49-F238E27FC236}">
                <a16:creationId xmlns:a16="http://schemas.microsoft.com/office/drawing/2014/main" id="{7B7C80B5-2814-33D4-6A8E-370256F5BD51}"/>
              </a:ext>
            </a:extLst>
          </p:cNvPr>
          <p:cNvSpPr txBox="1"/>
          <p:nvPr/>
        </p:nvSpPr>
        <p:spPr>
          <a:xfrm>
            <a:off x="7685163" y="5875239"/>
            <a:ext cx="1491208" cy="830997"/>
          </a:xfrm>
          <a:prstGeom prst="rect">
            <a:avLst/>
          </a:prstGeom>
          <a:noFill/>
        </p:spPr>
        <p:txBody>
          <a:bodyPr wrap="square" rtlCol="0">
            <a:spAutoFit/>
          </a:bodyPr>
          <a:lstStyle/>
          <a:p>
            <a:pPr algn="ctr"/>
            <a:r>
              <a:rPr lang="en-GB" sz="1600" b="1" dirty="0"/>
              <a:t>Measure activity level of children</a:t>
            </a:r>
          </a:p>
        </p:txBody>
      </p:sp>
      <p:sp>
        <p:nvSpPr>
          <p:cNvPr id="76" name="Arrow: Right 75">
            <a:extLst>
              <a:ext uri="{FF2B5EF4-FFF2-40B4-BE49-F238E27FC236}">
                <a16:creationId xmlns:a16="http://schemas.microsoft.com/office/drawing/2014/main" id="{FDA7CF98-AEAF-74F9-3AB0-BF047E570AC7}"/>
              </a:ext>
            </a:extLst>
          </p:cNvPr>
          <p:cNvSpPr/>
          <p:nvPr/>
        </p:nvSpPr>
        <p:spPr>
          <a:xfrm rot="5400000">
            <a:off x="8285931" y="5683649"/>
            <a:ext cx="245781" cy="966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Arrow: Right 76">
            <a:extLst>
              <a:ext uri="{FF2B5EF4-FFF2-40B4-BE49-F238E27FC236}">
                <a16:creationId xmlns:a16="http://schemas.microsoft.com/office/drawing/2014/main" id="{3C925206-41B3-1B94-9F6D-4ADF59A59B00}"/>
              </a:ext>
            </a:extLst>
          </p:cNvPr>
          <p:cNvSpPr/>
          <p:nvPr/>
        </p:nvSpPr>
        <p:spPr>
          <a:xfrm rot="5400000">
            <a:off x="6690585" y="5699209"/>
            <a:ext cx="245781" cy="966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967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97AFE2-EE94-4385-9A5B-500485893AAB}"/>
              </a:ext>
            </a:extLst>
          </p:cNvPr>
          <p:cNvSpPr txBox="1"/>
          <p:nvPr/>
        </p:nvSpPr>
        <p:spPr>
          <a:xfrm>
            <a:off x="6436103" y="1739953"/>
            <a:ext cx="5102087" cy="186100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t">
            <a:spAutoFit/>
          </a:bodyPr>
          <a:lstStyle/>
          <a:p>
            <a:pPr algn="ctr"/>
            <a:r>
              <a:rPr lang="en-GB" sz="4000" b="1" dirty="0">
                <a:latin typeface="Arial"/>
                <a:cs typeface="Arial"/>
              </a:rPr>
              <a:t>Repeated measures</a:t>
            </a:r>
            <a:endParaRPr lang="en-US" dirty="0"/>
          </a:p>
        </p:txBody>
      </p:sp>
      <p:sp>
        <p:nvSpPr>
          <p:cNvPr id="5" name="TextBox 4">
            <a:extLst>
              <a:ext uri="{FF2B5EF4-FFF2-40B4-BE49-F238E27FC236}">
                <a16:creationId xmlns:a16="http://schemas.microsoft.com/office/drawing/2014/main" id="{D08E0362-495B-46DF-8D1E-3B66A6761EC5}"/>
              </a:ext>
            </a:extLst>
          </p:cNvPr>
          <p:cNvSpPr txBox="1"/>
          <p:nvPr/>
        </p:nvSpPr>
        <p:spPr>
          <a:xfrm>
            <a:off x="382141" y="1739953"/>
            <a:ext cx="4929809" cy="186100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rtlCol="0" anchor="t">
            <a:spAutoFit/>
          </a:bodyPr>
          <a:lstStyle/>
          <a:p>
            <a:pPr algn="ctr"/>
            <a:r>
              <a:rPr lang="en-GB" sz="4000" b="1" dirty="0">
                <a:latin typeface="Arial"/>
                <a:cs typeface="Arial"/>
              </a:rPr>
              <a:t>Independent groups</a:t>
            </a:r>
            <a:endParaRPr lang="en-GB" sz="4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3588E6AA-2067-4B88-A3DB-57901F5EFF62}"/>
              </a:ext>
            </a:extLst>
          </p:cNvPr>
          <p:cNvCxnSpPr>
            <a:cxnSpLocks/>
          </p:cNvCxnSpPr>
          <p:nvPr/>
        </p:nvCxnSpPr>
        <p:spPr>
          <a:xfrm>
            <a:off x="5874026" y="2079435"/>
            <a:ext cx="0" cy="442800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39EBD17-F16E-4AF1-8191-493439A12FBC}"/>
              </a:ext>
            </a:extLst>
          </p:cNvPr>
          <p:cNvSpPr txBox="1"/>
          <p:nvPr/>
        </p:nvSpPr>
        <p:spPr>
          <a:xfrm>
            <a:off x="6436103" y="4293435"/>
            <a:ext cx="4525616" cy="1569660"/>
          </a:xfrm>
          <a:prstGeom prst="rect">
            <a:avLst/>
          </a:prstGeom>
          <a:noFill/>
        </p:spPr>
        <p:txBody>
          <a:bodyPr wrap="square" rtlCol="0">
            <a:spAutoFit/>
          </a:bodyPr>
          <a:lstStyle/>
          <a:p>
            <a:pPr algn="ctr"/>
            <a:r>
              <a:rPr lang="en-GB" sz="3200" b="1" u="sng" dirty="0">
                <a:latin typeface="Arial" panose="020B0604020202020204" pitchFamily="34" charset="0"/>
                <a:cs typeface="Arial" panose="020B0604020202020204" pitchFamily="34" charset="0"/>
              </a:rPr>
              <a:t>All</a:t>
            </a:r>
            <a:r>
              <a:rPr lang="en-GB" sz="3200" b="1" dirty="0">
                <a:latin typeface="Arial" panose="020B0604020202020204" pitchFamily="34" charset="0"/>
                <a:cs typeface="Arial" panose="020B0604020202020204" pitchFamily="34" charset="0"/>
              </a:rPr>
              <a:t> participants in the sample experience </a:t>
            </a:r>
            <a:r>
              <a:rPr lang="en-GB" sz="3200" b="1" u="sng" dirty="0">
                <a:latin typeface="Arial" panose="020B0604020202020204" pitchFamily="34" charset="0"/>
                <a:cs typeface="Arial" panose="020B0604020202020204" pitchFamily="34" charset="0"/>
              </a:rPr>
              <a:t>all</a:t>
            </a:r>
            <a:r>
              <a:rPr lang="en-GB" sz="3200" b="1" dirty="0">
                <a:latin typeface="Arial" panose="020B0604020202020204" pitchFamily="34" charset="0"/>
                <a:cs typeface="Arial" panose="020B0604020202020204" pitchFamily="34" charset="0"/>
              </a:rPr>
              <a:t> treatment conditions</a:t>
            </a:r>
          </a:p>
        </p:txBody>
      </p:sp>
      <p:sp>
        <p:nvSpPr>
          <p:cNvPr id="10" name="TextBox 9">
            <a:extLst>
              <a:ext uri="{FF2B5EF4-FFF2-40B4-BE49-F238E27FC236}">
                <a16:creationId xmlns:a16="http://schemas.microsoft.com/office/drawing/2014/main" id="{C06D5914-798B-4F20-A694-EEEDB4D83B9C}"/>
              </a:ext>
            </a:extLst>
          </p:cNvPr>
          <p:cNvSpPr txBox="1"/>
          <p:nvPr/>
        </p:nvSpPr>
        <p:spPr>
          <a:xfrm>
            <a:off x="295585" y="4313044"/>
            <a:ext cx="5191123" cy="2062103"/>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The sample is split into groups. Each group only experiences one treatment conditions</a:t>
            </a:r>
          </a:p>
        </p:txBody>
      </p:sp>
    </p:spTree>
    <p:extLst>
      <p:ext uri="{BB962C8B-B14F-4D97-AF65-F5344CB8AC3E}">
        <p14:creationId xmlns:p14="http://schemas.microsoft.com/office/powerpoint/2010/main" val="163131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C377B-7203-04E9-FDCC-48FBA2CA7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A1AE2-63C0-B57F-BB5C-EF3FA4747DF4}"/>
              </a:ext>
            </a:extLst>
          </p:cNvPr>
          <p:cNvSpPr>
            <a:spLocks noGrp="1"/>
          </p:cNvSpPr>
          <p:nvPr>
            <p:ph type="title"/>
          </p:nvPr>
        </p:nvSpPr>
        <p:spPr/>
        <p:txBody>
          <a:bodyPr/>
          <a:lstStyle/>
          <a:p>
            <a:r>
              <a:rPr lang="en-GB" dirty="0"/>
              <a:t>Questions you have to ask when choosing an inferential test</a:t>
            </a:r>
          </a:p>
        </p:txBody>
      </p:sp>
      <p:graphicFrame>
        <p:nvGraphicFramePr>
          <p:cNvPr id="4" name="Content Placeholder 3">
            <a:extLst>
              <a:ext uri="{FF2B5EF4-FFF2-40B4-BE49-F238E27FC236}">
                <a16:creationId xmlns:a16="http://schemas.microsoft.com/office/drawing/2014/main" id="{C3E2C4B4-349D-5E95-2F92-F9A146AC7A1A}"/>
              </a:ext>
            </a:extLst>
          </p:cNvPr>
          <p:cNvGraphicFramePr>
            <a:graphicFrameLocks noGrp="1"/>
          </p:cNvGraphicFramePr>
          <p:nvPr>
            <p:ph idx="1"/>
          </p:nvPr>
        </p:nvGraphicFramePr>
        <p:xfrm>
          <a:off x="484294" y="1930400"/>
          <a:ext cx="7105226" cy="393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Tick with solid fill">
            <a:extLst>
              <a:ext uri="{FF2B5EF4-FFF2-40B4-BE49-F238E27FC236}">
                <a16:creationId xmlns:a16="http://schemas.microsoft.com/office/drawing/2014/main" id="{76C0F628-981D-583A-F74C-104664ECDA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12000" y="1889760"/>
            <a:ext cx="792480" cy="792480"/>
          </a:xfrm>
          <a:prstGeom prst="rect">
            <a:avLst/>
          </a:prstGeom>
        </p:spPr>
      </p:pic>
      <p:pic>
        <p:nvPicPr>
          <p:cNvPr id="3" name="Graphic 2" descr="Tick with solid fill">
            <a:extLst>
              <a:ext uri="{FF2B5EF4-FFF2-40B4-BE49-F238E27FC236}">
                <a16:creationId xmlns:a16="http://schemas.microsoft.com/office/drawing/2014/main" id="{BDF48454-48E1-2205-B375-0FA84E7320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12000" y="2946400"/>
            <a:ext cx="792480" cy="792480"/>
          </a:xfrm>
          <a:prstGeom prst="rect">
            <a:avLst/>
          </a:prstGeom>
        </p:spPr>
      </p:pic>
    </p:spTree>
    <p:extLst>
      <p:ext uri="{BB962C8B-B14F-4D97-AF65-F5344CB8AC3E}">
        <p14:creationId xmlns:p14="http://schemas.microsoft.com/office/powerpoint/2010/main" val="2851410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4EB18-3B63-E2FE-1592-2AE158E8651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8630951-DA21-54E2-37E9-53396D184BB3}"/>
              </a:ext>
            </a:extLst>
          </p:cNvPr>
          <p:cNvGraphicFramePr>
            <a:graphicFrameLocks noGrp="1"/>
          </p:cNvGraphicFramePr>
          <p:nvPr>
            <p:ph idx="1"/>
          </p:nvPr>
        </p:nvGraphicFramePr>
        <p:xfrm>
          <a:off x="514774" y="697608"/>
          <a:ext cx="6089226" cy="1087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3C2FF996-B596-5710-87FA-BCE1F2FB840F}"/>
              </a:ext>
            </a:extLst>
          </p:cNvPr>
          <p:cNvSpPr txBox="1"/>
          <p:nvPr/>
        </p:nvSpPr>
        <p:spPr>
          <a:xfrm>
            <a:off x="7003168" y="918002"/>
            <a:ext cx="37693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How many categories are you asking the stats. test to compare? </a:t>
            </a:r>
          </a:p>
        </p:txBody>
      </p:sp>
      <p:sp>
        <p:nvSpPr>
          <p:cNvPr id="21" name="TextBox 20">
            <a:extLst>
              <a:ext uri="{FF2B5EF4-FFF2-40B4-BE49-F238E27FC236}">
                <a16:creationId xmlns:a16="http://schemas.microsoft.com/office/drawing/2014/main" id="{EE2C78B6-01CE-6E0A-1208-2410D29BF30C}"/>
              </a:ext>
            </a:extLst>
          </p:cNvPr>
          <p:cNvSpPr txBox="1"/>
          <p:nvPr/>
        </p:nvSpPr>
        <p:spPr>
          <a:xfrm>
            <a:off x="5837308" y="5237062"/>
            <a:ext cx="6101080" cy="923330"/>
          </a:xfrm>
          <a:prstGeom prst="rect">
            <a:avLst/>
          </a:prstGeom>
          <a:noFill/>
        </p:spPr>
        <p:txBody>
          <a:bodyPr wrap="square">
            <a:spAutoFit/>
          </a:bodyPr>
          <a:lstStyle/>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High oil (30% of total diet)</a:t>
            </a: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Low oil (10% of total diet)</a:t>
            </a:r>
          </a:p>
          <a:p>
            <a:pPr lvl="1">
              <a:buFont typeface="Arial" panose="020B0604020202020204" pitchFamily="34" charset="0"/>
              <a:buChar char="•"/>
            </a:pPr>
            <a:r>
              <a:rPr lang="en-GB" sz="1800" dirty="0">
                <a:latin typeface="Arial" panose="020B0604020202020204" pitchFamily="34" charset="0"/>
                <a:cs typeface="Arial" panose="020B0604020202020204" pitchFamily="34" charset="0"/>
              </a:rPr>
              <a:t>No oil (0% of total diet)</a:t>
            </a:r>
          </a:p>
        </p:txBody>
      </p:sp>
      <p:grpSp>
        <p:nvGrpSpPr>
          <p:cNvPr id="24" name="Group 23">
            <a:extLst>
              <a:ext uri="{FF2B5EF4-FFF2-40B4-BE49-F238E27FC236}">
                <a16:creationId xmlns:a16="http://schemas.microsoft.com/office/drawing/2014/main" id="{B430F0EB-4C80-DC01-1719-EA4EC242F3CD}"/>
              </a:ext>
            </a:extLst>
          </p:cNvPr>
          <p:cNvGrpSpPr/>
          <p:nvPr/>
        </p:nvGrpSpPr>
        <p:grpSpPr>
          <a:xfrm>
            <a:off x="621912" y="1985512"/>
            <a:ext cx="8042416" cy="2044618"/>
            <a:chOff x="621912" y="1985512"/>
            <a:chExt cx="8042416" cy="2044618"/>
          </a:xfrm>
        </p:grpSpPr>
        <p:grpSp>
          <p:nvGrpSpPr>
            <p:cNvPr id="10" name="Group 9">
              <a:extLst>
                <a:ext uri="{FF2B5EF4-FFF2-40B4-BE49-F238E27FC236}">
                  <a16:creationId xmlns:a16="http://schemas.microsoft.com/office/drawing/2014/main" id="{81485300-4731-DBE5-7254-3C32F4CBF3C2}"/>
                </a:ext>
              </a:extLst>
            </p:cNvPr>
            <p:cNvGrpSpPr/>
            <p:nvPr/>
          </p:nvGrpSpPr>
          <p:grpSpPr>
            <a:xfrm>
              <a:off x="621912" y="1985512"/>
              <a:ext cx="2934088" cy="2044618"/>
              <a:chOff x="7176362" y="1357249"/>
              <a:chExt cx="4488553" cy="2968525"/>
            </a:xfrm>
          </p:grpSpPr>
          <p:pic>
            <p:nvPicPr>
              <p:cNvPr id="11" name="Picture 2">
                <a:extLst>
                  <a:ext uri="{FF2B5EF4-FFF2-40B4-BE49-F238E27FC236}">
                    <a16:creationId xmlns:a16="http://schemas.microsoft.com/office/drawing/2014/main" id="{E689306F-2CD2-B63E-4557-AB1E89C945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6362" y="1357249"/>
                <a:ext cx="4488553" cy="296852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20BC5E5D-AF6A-F9EF-088E-7F47276CBBFB}"/>
                  </a:ext>
                </a:extLst>
              </p:cNvPr>
              <p:cNvCxnSpPr>
                <a:cxnSpLocks/>
              </p:cNvCxnSpPr>
              <p:nvPr/>
            </p:nvCxnSpPr>
            <p:spPr>
              <a:xfrm>
                <a:off x="7891669" y="4184374"/>
                <a:ext cx="172115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A12A10C-09C0-292C-EDB6-8E6120883AC5}"/>
                </a:ext>
              </a:extLst>
            </p:cNvPr>
            <p:cNvSpPr txBox="1"/>
            <p:nvPr/>
          </p:nvSpPr>
          <p:spPr>
            <a:xfrm>
              <a:off x="3423920" y="2894275"/>
              <a:ext cx="3048000" cy="369332"/>
            </a:xfrm>
            <a:prstGeom prst="rect">
              <a:avLst/>
            </a:prstGeom>
            <a:noFill/>
          </p:spPr>
          <p:txBody>
            <a:bodyPr wrap="square" rtlCol="0">
              <a:spAutoFit/>
            </a:bodyPr>
            <a:lstStyle/>
            <a:p>
              <a:pPr algn="ctr"/>
              <a:r>
                <a:rPr lang="en-GB" dirty="0"/>
                <a:t>PV = Joint supplement</a:t>
              </a:r>
            </a:p>
          </p:txBody>
        </p:sp>
        <p:sp>
          <p:nvSpPr>
            <p:cNvPr id="14" name="TextBox 13">
              <a:extLst>
                <a:ext uri="{FF2B5EF4-FFF2-40B4-BE49-F238E27FC236}">
                  <a16:creationId xmlns:a16="http://schemas.microsoft.com/office/drawing/2014/main" id="{44D2A3D3-4119-20A8-67FA-BEBCC8678AD8}"/>
                </a:ext>
              </a:extLst>
            </p:cNvPr>
            <p:cNvSpPr txBox="1"/>
            <p:nvPr/>
          </p:nvSpPr>
          <p:spPr>
            <a:xfrm>
              <a:off x="6187440" y="2454227"/>
              <a:ext cx="2476888" cy="646331"/>
            </a:xfrm>
            <a:prstGeom prst="rect">
              <a:avLst/>
            </a:prstGeom>
            <a:noFill/>
          </p:spPr>
          <p:txBody>
            <a:bodyPr wrap="square" rtlCol="0">
              <a:spAutoFit/>
            </a:bodyPr>
            <a:lstStyle/>
            <a:p>
              <a:pPr marL="285750" indent="-285750" algn="ctr">
                <a:buFont typeface="Arial" panose="020B0604020202020204" pitchFamily="34" charset="0"/>
                <a:buChar char="•"/>
              </a:pPr>
              <a:r>
                <a:rPr lang="en-GB" dirty="0"/>
                <a:t>Before joint supplement</a:t>
              </a:r>
            </a:p>
          </p:txBody>
        </p:sp>
        <p:sp>
          <p:nvSpPr>
            <p:cNvPr id="15" name="TextBox 14">
              <a:extLst>
                <a:ext uri="{FF2B5EF4-FFF2-40B4-BE49-F238E27FC236}">
                  <a16:creationId xmlns:a16="http://schemas.microsoft.com/office/drawing/2014/main" id="{4CB3189A-FACA-8DB3-7AD4-A2EF3B585DCA}"/>
                </a:ext>
              </a:extLst>
            </p:cNvPr>
            <p:cNvSpPr txBox="1"/>
            <p:nvPr/>
          </p:nvSpPr>
          <p:spPr>
            <a:xfrm>
              <a:off x="6187440" y="3150061"/>
              <a:ext cx="2476888" cy="646331"/>
            </a:xfrm>
            <a:prstGeom prst="rect">
              <a:avLst/>
            </a:prstGeom>
            <a:noFill/>
          </p:spPr>
          <p:txBody>
            <a:bodyPr wrap="square" rtlCol="0">
              <a:spAutoFit/>
            </a:bodyPr>
            <a:lstStyle/>
            <a:p>
              <a:pPr marL="285750" indent="-285750" algn="ctr">
                <a:buFont typeface="Arial" panose="020B0604020202020204" pitchFamily="34" charset="0"/>
                <a:buChar char="•"/>
              </a:pPr>
              <a:r>
                <a:rPr lang="en-GB" dirty="0"/>
                <a:t>After joint supplement</a:t>
              </a:r>
            </a:p>
          </p:txBody>
        </p:sp>
        <p:sp>
          <p:nvSpPr>
            <p:cNvPr id="22" name="Arrow: Right 21">
              <a:extLst>
                <a:ext uri="{FF2B5EF4-FFF2-40B4-BE49-F238E27FC236}">
                  <a16:creationId xmlns:a16="http://schemas.microsoft.com/office/drawing/2014/main" id="{3BA1B2E5-A047-BB19-F996-54C7CB96BFB7}"/>
                </a:ext>
              </a:extLst>
            </p:cNvPr>
            <p:cNvSpPr/>
            <p:nvPr/>
          </p:nvSpPr>
          <p:spPr>
            <a:xfrm>
              <a:off x="6319520" y="2894275"/>
              <a:ext cx="28448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154573E8-2775-75D5-9917-7B6D35B06563}"/>
              </a:ext>
            </a:extLst>
          </p:cNvPr>
          <p:cNvGrpSpPr/>
          <p:nvPr/>
        </p:nvGrpSpPr>
        <p:grpSpPr>
          <a:xfrm>
            <a:off x="1089496" y="4230914"/>
            <a:ext cx="5097944" cy="2405113"/>
            <a:chOff x="1089496" y="4230914"/>
            <a:chExt cx="5097944" cy="2405113"/>
          </a:xfrm>
        </p:grpSpPr>
        <p:pic>
          <p:nvPicPr>
            <p:cNvPr id="18" name="Picture 17" descr="Pair of parakeets">
              <a:extLst>
                <a:ext uri="{FF2B5EF4-FFF2-40B4-BE49-F238E27FC236}">
                  <a16:creationId xmlns:a16="http://schemas.microsoft.com/office/drawing/2014/main" id="{4F4F23C5-B8AC-40D4-02BC-BB3978AB36E2}"/>
                </a:ext>
              </a:extLst>
            </p:cNvPr>
            <p:cNvPicPr>
              <a:picLocks noChangeAspect="1"/>
            </p:cNvPicPr>
            <p:nvPr/>
          </p:nvPicPr>
          <p:blipFill rotWithShape="1">
            <a:blip r:embed="rId8">
              <a:extLst>
                <a:ext uri="{28A0092B-C50C-407E-A947-70E740481C1C}">
                  <a14:useLocalDpi xmlns:a14="http://schemas.microsoft.com/office/drawing/2010/main" val="0"/>
                </a:ext>
              </a:extLst>
            </a:blip>
            <a:srcRect r="48586"/>
            <a:stretch/>
          </p:blipFill>
          <p:spPr>
            <a:xfrm>
              <a:off x="1089496" y="4230914"/>
              <a:ext cx="1858355" cy="2405113"/>
            </a:xfrm>
            <a:prstGeom prst="rect">
              <a:avLst/>
            </a:prstGeom>
          </p:spPr>
        </p:pic>
        <p:sp>
          <p:nvSpPr>
            <p:cNvPr id="19" name="TextBox 18">
              <a:extLst>
                <a:ext uri="{FF2B5EF4-FFF2-40B4-BE49-F238E27FC236}">
                  <a16:creationId xmlns:a16="http://schemas.microsoft.com/office/drawing/2014/main" id="{B4C88808-09DE-3827-0274-6E2FDCD462DB}"/>
                </a:ext>
              </a:extLst>
            </p:cNvPr>
            <p:cNvSpPr txBox="1"/>
            <p:nvPr/>
          </p:nvSpPr>
          <p:spPr>
            <a:xfrm>
              <a:off x="3139440" y="5566355"/>
              <a:ext cx="3048000" cy="369332"/>
            </a:xfrm>
            <a:prstGeom prst="rect">
              <a:avLst/>
            </a:prstGeom>
            <a:noFill/>
          </p:spPr>
          <p:txBody>
            <a:bodyPr wrap="square" rtlCol="0">
              <a:spAutoFit/>
            </a:bodyPr>
            <a:lstStyle/>
            <a:p>
              <a:pPr algn="ctr"/>
              <a:r>
                <a:rPr lang="en-GB" dirty="0"/>
                <a:t>PV = % oil in diet</a:t>
              </a:r>
            </a:p>
          </p:txBody>
        </p:sp>
        <p:sp>
          <p:nvSpPr>
            <p:cNvPr id="23" name="Arrow: Right 22">
              <a:extLst>
                <a:ext uri="{FF2B5EF4-FFF2-40B4-BE49-F238E27FC236}">
                  <a16:creationId xmlns:a16="http://schemas.microsoft.com/office/drawing/2014/main" id="{9E2C118D-8479-FC49-5886-64710158A7D7}"/>
                </a:ext>
              </a:extLst>
            </p:cNvPr>
            <p:cNvSpPr/>
            <p:nvPr/>
          </p:nvSpPr>
          <p:spPr>
            <a:xfrm>
              <a:off x="5781040" y="5566355"/>
              <a:ext cx="284480"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753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7FE9-2522-5FD0-B97D-CB4EAD7F4B33}"/>
              </a:ext>
            </a:extLst>
          </p:cNvPr>
          <p:cNvSpPr>
            <a:spLocks noGrp="1"/>
          </p:cNvSpPr>
          <p:nvPr>
            <p:ph type="title"/>
          </p:nvPr>
        </p:nvSpPr>
        <p:spPr>
          <a:xfrm>
            <a:off x="764419" y="2895600"/>
            <a:ext cx="8596668" cy="1320800"/>
          </a:xfrm>
        </p:spPr>
        <p:txBody>
          <a:bodyPr/>
          <a:lstStyle/>
          <a:p>
            <a:r>
              <a:rPr lang="en-GB" dirty="0"/>
              <a:t>The purpose of statistics…</a:t>
            </a:r>
          </a:p>
        </p:txBody>
      </p:sp>
    </p:spTree>
    <p:extLst>
      <p:ext uri="{BB962C8B-B14F-4D97-AF65-F5344CB8AC3E}">
        <p14:creationId xmlns:p14="http://schemas.microsoft.com/office/powerpoint/2010/main" val="280307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59C78-2E67-7BCC-02C9-28CAECB5B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96533-651F-F8E6-1F00-E3BEC1B2D9B0}"/>
              </a:ext>
            </a:extLst>
          </p:cNvPr>
          <p:cNvSpPr>
            <a:spLocks noGrp="1"/>
          </p:cNvSpPr>
          <p:nvPr>
            <p:ph type="title"/>
          </p:nvPr>
        </p:nvSpPr>
        <p:spPr/>
        <p:txBody>
          <a:bodyPr/>
          <a:lstStyle/>
          <a:p>
            <a:r>
              <a:rPr lang="en-GB" dirty="0"/>
              <a:t>Questions you have to ask when choosing an inferential test</a:t>
            </a:r>
          </a:p>
        </p:txBody>
      </p:sp>
      <p:graphicFrame>
        <p:nvGraphicFramePr>
          <p:cNvPr id="4" name="Content Placeholder 3">
            <a:extLst>
              <a:ext uri="{FF2B5EF4-FFF2-40B4-BE49-F238E27FC236}">
                <a16:creationId xmlns:a16="http://schemas.microsoft.com/office/drawing/2014/main" id="{05B393C0-EA07-E7C2-FE3E-516C19A788F7}"/>
              </a:ext>
            </a:extLst>
          </p:cNvPr>
          <p:cNvGraphicFramePr>
            <a:graphicFrameLocks noGrp="1"/>
          </p:cNvGraphicFramePr>
          <p:nvPr>
            <p:ph idx="1"/>
          </p:nvPr>
        </p:nvGraphicFramePr>
        <p:xfrm>
          <a:off x="484294" y="1930400"/>
          <a:ext cx="7105226" cy="393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Tick with solid fill">
            <a:extLst>
              <a:ext uri="{FF2B5EF4-FFF2-40B4-BE49-F238E27FC236}">
                <a16:creationId xmlns:a16="http://schemas.microsoft.com/office/drawing/2014/main" id="{9D985DAC-D4AE-2798-DBFF-32955CB9D3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12000" y="1889760"/>
            <a:ext cx="792480" cy="792480"/>
          </a:xfrm>
          <a:prstGeom prst="rect">
            <a:avLst/>
          </a:prstGeom>
        </p:spPr>
      </p:pic>
      <p:pic>
        <p:nvPicPr>
          <p:cNvPr id="3" name="Graphic 2" descr="Tick with solid fill">
            <a:extLst>
              <a:ext uri="{FF2B5EF4-FFF2-40B4-BE49-F238E27FC236}">
                <a16:creationId xmlns:a16="http://schemas.microsoft.com/office/drawing/2014/main" id="{FB3EB560-B551-E899-2A95-3BD057CE80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12000" y="2946400"/>
            <a:ext cx="792480" cy="792480"/>
          </a:xfrm>
          <a:prstGeom prst="rect">
            <a:avLst/>
          </a:prstGeom>
        </p:spPr>
      </p:pic>
      <p:pic>
        <p:nvPicPr>
          <p:cNvPr id="6" name="Graphic 5" descr="Tick with solid fill">
            <a:extLst>
              <a:ext uri="{FF2B5EF4-FFF2-40B4-BE49-F238E27FC236}">
                <a16:creationId xmlns:a16="http://schemas.microsoft.com/office/drawing/2014/main" id="{AE6C0D9E-AD39-3812-4F75-2D5AAFECCF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1360" y="3899521"/>
            <a:ext cx="792480" cy="792480"/>
          </a:xfrm>
          <a:prstGeom prst="rect">
            <a:avLst/>
          </a:prstGeom>
        </p:spPr>
      </p:pic>
    </p:spTree>
    <p:extLst>
      <p:ext uri="{BB962C8B-B14F-4D97-AF65-F5344CB8AC3E}">
        <p14:creationId xmlns:p14="http://schemas.microsoft.com/office/powerpoint/2010/main" val="1861002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arametric and non parametric test examples Archives - Statistical Aid ...">
            <a:extLst>
              <a:ext uri="{FF2B5EF4-FFF2-40B4-BE49-F238E27FC236}">
                <a16:creationId xmlns:a16="http://schemas.microsoft.com/office/drawing/2014/main" id="{265153AB-4D06-7F7A-46DE-7AD50B2CC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540" y="1147236"/>
            <a:ext cx="6492240" cy="43281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7B26E6A3-CD34-DD98-2A8C-B7334675BDE8}"/>
              </a:ext>
            </a:extLst>
          </p:cNvPr>
          <p:cNvGraphicFramePr/>
          <p:nvPr>
            <p:extLst>
              <p:ext uri="{D42A27DB-BD31-4B8C-83A1-F6EECF244321}">
                <p14:modId xmlns:p14="http://schemas.microsoft.com/office/powerpoint/2010/main" val="2539787801"/>
              </p:ext>
            </p:extLst>
          </p:nvPr>
        </p:nvGraphicFramePr>
        <p:xfrm>
          <a:off x="490220" y="538480"/>
          <a:ext cx="4861560" cy="535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772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1C04-523D-B0A9-AF3A-0D5C467328AB}"/>
              </a:ext>
            </a:extLst>
          </p:cNvPr>
          <p:cNvSpPr>
            <a:spLocks noGrp="1"/>
          </p:cNvSpPr>
          <p:nvPr>
            <p:ph type="title"/>
          </p:nvPr>
        </p:nvSpPr>
        <p:spPr>
          <a:xfrm>
            <a:off x="626534" y="392482"/>
            <a:ext cx="8596668" cy="1320800"/>
          </a:xfrm>
        </p:spPr>
        <p:txBody>
          <a:bodyPr/>
          <a:lstStyle/>
          <a:p>
            <a:r>
              <a:rPr lang="en-GB" dirty="0"/>
              <a:t>Check distribution by creating a histogram</a:t>
            </a:r>
          </a:p>
        </p:txBody>
      </p:sp>
      <p:pic>
        <p:nvPicPr>
          <p:cNvPr id="4100" name="Picture 4" descr="4: Histograms, Normal Distributions, and the Central Limit Theorem ...">
            <a:extLst>
              <a:ext uri="{FF2B5EF4-FFF2-40B4-BE49-F238E27FC236}">
                <a16:creationId xmlns:a16="http://schemas.microsoft.com/office/drawing/2014/main" id="{F7631A63-B097-939E-AAE6-43F1C0903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71" y="2112101"/>
            <a:ext cx="8780187" cy="33145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hat are Histograms in R? (With Code Examples)">
            <a:extLst>
              <a:ext uri="{FF2B5EF4-FFF2-40B4-BE49-F238E27FC236}">
                <a16:creationId xmlns:a16="http://schemas.microsoft.com/office/drawing/2014/main" id="{CD59396F-D83F-2850-DBB2-964DFFF74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995" y="337924"/>
            <a:ext cx="2982489" cy="2750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F0DB9A-D170-F264-FF09-4BD0B7D900EF}"/>
              </a:ext>
            </a:extLst>
          </p:cNvPr>
          <p:cNvSpPr txBox="1"/>
          <p:nvPr/>
        </p:nvSpPr>
        <p:spPr>
          <a:xfrm>
            <a:off x="10048240" y="5143914"/>
            <a:ext cx="154432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But this can be subjective</a:t>
            </a:r>
          </a:p>
        </p:txBody>
      </p:sp>
      <p:sp>
        <p:nvSpPr>
          <p:cNvPr id="6" name="TextBox 5">
            <a:extLst>
              <a:ext uri="{FF2B5EF4-FFF2-40B4-BE49-F238E27FC236}">
                <a16:creationId xmlns:a16="http://schemas.microsoft.com/office/drawing/2014/main" id="{5A57ED43-384D-805B-50A1-0B27B33E98D4}"/>
              </a:ext>
            </a:extLst>
          </p:cNvPr>
          <p:cNvSpPr txBox="1"/>
          <p:nvPr/>
        </p:nvSpPr>
        <p:spPr>
          <a:xfrm>
            <a:off x="3525328" y="6011474"/>
            <a:ext cx="1399540" cy="369332"/>
          </a:xfrm>
          <a:prstGeom prst="rect">
            <a:avLst/>
          </a:prstGeom>
          <a:solidFill>
            <a:schemeClr val="bg1">
              <a:lumMod val="95000"/>
            </a:schemeClr>
          </a:solidFill>
        </p:spPr>
        <p:txBody>
          <a:bodyPr wrap="square">
            <a:spAutoFit/>
          </a:bodyPr>
          <a:lstStyle/>
          <a:p>
            <a:pPr algn="ctr"/>
            <a:r>
              <a:rPr lang="en-GB" dirty="0"/>
              <a:t>hist(data)</a:t>
            </a:r>
          </a:p>
        </p:txBody>
      </p:sp>
      <p:pic>
        <p:nvPicPr>
          <p:cNvPr id="7" name="Picture 6" descr="Merubah Tema di RStudio. Merubah Tema di Rstudio Dengan Bahasa… | by ...">
            <a:extLst>
              <a:ext uri="{FF2B5EF4-FFF2-40B4-BE49-F238E27FC236}">
                <a16:creationId xmlns:a16="http://schemas.microsoft.com/office/drawing/2014/main" id="{B993635B-4F4F-8605-0BED-DF7D055BEE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66" t="28074" r="20666" b="30275"/>
          <a:stretch>
            <a:fillRect/>
          </a:stretch>
        </p:blipFill>
        <p:spPr bwMode="auto">
          <a:xfrm>
            <a:off x="441251" y="5721219"/>
            <a:ext cx="2966720" cy="113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085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6899-2B6E-16C3-E9CD-DA3986FCE93F}"/>
              </a:ext>
            </a:extLst>
          </p:cNvPr>
          <p:cNvSpPr>
            <a:spLocks noGrp="1"/>
          </p:cNvSpPr>
          <p:nvPr>
            <p:ph type="title"/>
          </p:nvPr>
        </p:nvSpPr>
        <p:spPr>
          <a:xfrm>
            <a:off x="677334" y="527065"/>
            <a:ext cx="8596668" cy="1320800"/>
          </a:xfrm>
        </p:spPr>
        <p:txBody>
          <a:bodyPr/>
          <a:lstStyle/>
          <a:p>
            <a:r>
              <a:rPr lang="en-GB" dirty="0"/>
              <a:t>Test normality using a Shapiro-wilk test in R</a:t>
            </a:r>
          </a:p>
        </p:txBody>
      </p:sp>
      <p:pic>
        <p:nvPicPr>
          <p:cNvPr id="7" name="Picture 6">
            <a:extLst>
              <a:ext uri="{FF2B5EF4-FFF2-40B4-BE49-F238E27FC236}">
                <a16:creationId xmlns:a16="http://schemas.microsoft.com/office/drawing/2014/main" id="{8C70283F-FB5D-9CF3-1293-8F1C79E3A668}"/>
              </a:ext>
            </a:extLst>
          </p:cNvPr>
          <p:cNvPicPr>
            <a:picLocks noChangeAspect="1"/>
          </p:cNvPicPr>
          <p:nvPr/>
        </p:nvPicPr>
        <p:blipFill>
          <a:blip r:embed="rId2"/>
          <a:stretch>
            <a:fillRect/>
          </a:stretch>
        </p:blipFill>
        <p:spPr>
          <a:xfrm>
            <a:off x="4504266" y="1497041"/>
            <a:ext cx="7010400" cy="3513095"/>
          </a:xfrm>
          <a:prstGeom prst="rect">
            <a:avLst/>
          </a:prstGeom>
        </p:spPr>
      </p:pic>
      <p:sp>
        <p:nvSpPr>
          <p:cNvPr id="8" name="TextBox 7">
            <a:extLst>
              <a:ext uri="{FF2B5EF4-FFF2-40B4-BE49-F238E27FC236}">
                <a16:creationId xmlns:a16="http://schemas.microsoft.com/office/drawing/2014/main" id="{110EED09-9536-4780-59F2-DAC6074EA39D}"/>
              </a:ext>
            </a:extLst>
          </p:cNvPr>
          <p:cNvSpPr txBox="1"/>
          <p:nvPr/>
        </p:nvSpPr>
        <p:spPr>
          <a:xfrm>
            <a:off x="4769991" y="6249655"/>
            <a:ext cx="7010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t>P&lt;0.05 = Not normal 			P&gt;0.05 = Normal distribution</a:t>
            </a:r>
          </a:p>
        </p:txBody>
      </p:sp>
      <p:pic>
        <p:nvPicPr>
          <p:cNvPr id="10" name="Picture 9">
            <a:extLst>
              <a:ext uri="{FF2B5EF4-FFF2-40B4-BE49-F238E27FC236}">
                <a16:creationId xmlns:a16="http://schemas.microsoft.com/office/drawing/2014/main" id="{4DDE2F7E-8791-73F7-11CB-FD6651C36C62}"/>
              </a:ext>
            </a:extLst>
          </p:cNvPr>
          <p:cNvPicPr>
            <a:picLocks noChangeAspect="1"/>
          </p:cNvPicPr>
          <p:nvPr/>
        </p:nvPicPr>
        <p:blipFill>
          <a:blip r:embed="rId3"/>
          <a:stretch>
            <a:fillRect/>
          </a:stretch>
        </p:blipFill>
        <p:spPr>
          <a:xfrm>
            <a:off x="599440" y="4018497"/>
            <a:ext cx="3640666" cy="1983278"/>
          </a:xfrm>
          <a:prstGeom prst="rect">
            <a:avLst/>
          </a:prstGeom>
        </p:spPr>
      </p:pic>
      <p:pic>
        <p:nvPicPr>
          <p:cNvPr id="5126" name="Picture 6" descr="Merubah Tema di RStudio. Merubah Tema di Rstudio Dengan Bahasa… | by ...">
            <a:extLst>
              <a:ext uri="{FF2B5EF4-FFF2-40B4-BE49-F238E27FC236}">
                <a16:creationId xmlns:a16="http://schemas.microsoft.com/office/drawing/2014/main" id="{D8B04AC3-5570-41C4-0455-BD689B9D4F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66" t="28074" r="20666" b="30275"/>
          <a:stretch>
            <a:fillRect/>
          </a:stretch>
        </p:blipFill>
        <p:spPr bwMode="auto">
          <a:xfrm>
            <a:off x="782320" y="2839503"/>
            <a:ext cx="2966720" cy="113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945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E9405-290B-876F-FE0F-97E26DCB7324}"/>
              </a:ext>
            </a:extLst>
          </p:cNvPr>
          <p:cNvSpPr>
            <a:spLocks noGrp="1"/>
          </p:cNvSpPr>
          <p:nvPr>
            <p:ph type="title"/>
          </p:nvPr>
        </p:nvSpPr>
        <p:spPr>
          <a:xfrm>
            <a:off x="677334" y="609600"/>
            <a:ext cx="5022426" cy="1320800"/>
          </a:xfrm>
        </p:spPr>
        <p:txBody>
          <a:bodyPr/>
          <a:lstStyle/>
          <a:p>
            <a:r>
              <a:rPr lang="en-GB" dirty="0"/>
              <a:t>Testing for equal variance</a:t>
            </a:r>
          </a:p>
        </p:txBody>
      </p:sp>
      <p:pic>
        <p:nvPicPr>
          <p:cNvPr id="6" name="Picture 5">
            <a:extLst>
              <a:ext uri="{FF2B5EF4-FFF2-40B4-BE49-F238E27FC236}">
                <a16:creationId xmlns:a16="http://schemas.microsoft.com/office/drawing/2014/main" id="{CE3D7852-0952-31E2-067E-68EA5EBABE40}"/>
              </a:ext>
            </a:extLst>
          </p:cNvPr>
          <p:cNvPicPr>
            <a:picLocks noChangeAspect="1"/>
          </p:cNvPicPr>
          <p:nvPr/>
        </p:nvPicPr>
        <p:blipFill>
          <a:blip r:embed="rId2"/>
          <a:stretch>
            <a:fillRect/>
          </a:stretch>
        </p:blipFill>
        <p:spPr>
          <a:xfrm>
            <a:off x="4815840" y="289469"/>
            <a:ext cx="7152722" cy="4305522"/>
          </a:xfrm>
          <a:prstGeom prst="rect">
            <a:avLst/>
          </a:prstGeom>
        </p:spPr>
      </p:pic>
      <p:pic>
        <p:nvPicPr>
          <p:cNvPr id="9" name="Picture 8">
            <a:extLst>
              <a:ext uri="{FF2B5EF4-FFF2-40B4-BE49-F238E27FC236}">
                <a16:creationId xmlns:a16="http://schemas.microsoft.com/office/drawing/2014/main" id="{4DD9E776-54A5-7E74-3095-42BB3F0F9BA1}"/>
              </a:ext>
            </a:extLst>
          </p:cNvPr>
          <p:cNvPicPr>
            <a:picLocks noChangeAspect="1"/>
          </p:cNvPicPr>
          <p:nvPr/>
        </p:nvPicPr>
        <p:blipFill>
          <a:blip r:embed="rId3"/>
          <a:stretch>
            <a:fillRect/>
          </a:stretch>
        </p:blipFill>
        <p:spPr>
          <a:xfrm>
            <a:off x="1476587" y="4262255"/>
            <a:ext cx="4003039" cy="2483678"/>
          </a:xfrm>
          <a:prstGeom prst="rect">
            <a:avLst/>
          </a:prstGeom>
        </p:spPr>
      </p:pic>
      <p:sp>
        <p:nvSpPr>
          <p:cNvPr id="10" name="TextBox 9">
            <a:extLst>
              <a:ext uri="{FF2B5EF4-FFF2-40B4-BE49-F238E27FC236}">
                <a16:creationId xmlns:a16="http://schemas.microsoft.com/office/drawing/2014/main" id="{40F7D8DE-9C41-2743-63D5-292DC4756F16}"/>
              </a:ext>
            </a:extLst>
          </p:cNvPr>
          <p:cNvSpPr txBox="1"/>
          <p:nvPr/>
        </p:nvSpPr>
        <p:spPr>
          <a:xfrm>
            <a:off x="677334" y="2123440"/>
            <a:ext cx="2980266" cy="923330"/>
          </a:xfrm>
          <a:prstGeom prst="rect">
            <a:avLst/>
          </a:prstGeom>
          <a:noFill/>
        </p:spPr>
        <p:txBody>
          <a:bodyPr wrap="square" rtlCol="0">
            <a:spAutoFit/>
          </a:bodyPr>
          <a:lstStyle/>
          <a:p>
            <a:pPr algn="ctr"/>
            <a:r>
              <a:rPr lang="en-GB" dirty="0"/>
              <a:t>Unnecessary if using a repeated measures study design</a:t>
            </a:r>
          </a:p>
        </p:txBody>
      </p:sp>
      <p:pic>
        <p:nvPicPr>
          <p:cNvPr id="11" name="Picture 6" descr="Merubah Tema di RStudio. Merubah Tema di Rstudio Dengan Bahasa… | by ...">
            <a:extLst>
              <a:ext uri="{FF2B5EF4-FFF2-40B4-BE49-F238E27FC236}">
                <a16:creationId xmlns:a16="http://schemas.microsoft.com/office/drawing/2014/main" id="{EB69D06B-7A1B-061B-2A73-90530AC857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66" t="28074" r="20666" b="30275"/>
          <a:stretch>
            <a:fillRect/>
          </a:stretch>
        </p:blipFill>
        <p:spPr bwMode="auto">
          <a:xfrm>
            <a:off x="375920" y="3389480"/>
            <a:ext cx="2201334" cy="8435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E714372-0F07-0EE7-3EDB-1FDFE467C554}"/>
              </a:ext>
            </a:extLst>
          </p:cNvPr>
          <p:cNvSpPr txBox="1"/>
          <p:nvPr/>
        </p:nvSpPr>
        <p:spPr>
          <a:xfrm>
            <a:off x="6712376" y="5576054"/>
            <a:ext cx="351536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P&lt;0.05 = Variance is not equal</a:t>
            </a:r>
          </a:p>
          <a:p>
            <a:r>
              <a:rPr lang="en-GB" dirty="0"/>
              <a:t>P&gt;0.05 = Equal Variance</a:t>
            </a:r>
          </a:p>
        </p:txBody>
      </p:sp>
    </p:spTree>
    <p:extLst>
      <p:ext uri="{BB962C8B-B14F-4D97-AF65-F5344CB8AC3E}">
        <p14:creationId xmlns:p14="http://schemas.microsoft.com/office/powerpoint/2010/main" val="3140659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00C02-FCDE-2078-3742-2F38737F0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98FF1B-056B-7CF4-EE13-BFFAC44071C9}"/>
              </a:ext>
            </a:extLst>
          </p:cNvPr>
          <p:cNvSpPr>
            <a:spLocks noGrp="1"/>
          </p:cNvSpPr>
          <p:nvPr>
            <p:ph type="title"/>
          </p:nvPr>
        </p:nvSpPr>
        <p:spPr/>
        <p:txBody>
          <a:bodyPr/>
          <a:lstStyle/>
          <a:p>
            <a:r>
              <a:rPr lang="en-GB" dirty="0"/>
              <a:t>Questions you have to ask when choosing an inferential test</a:t>
            </a:r>
          </a:p>
        </p:txBody>
      </p:sp>
      <p:graphicFrame>
        <p:nvGraphicFramePr>
          <p:cNvPr id="4" name="Content Placeholder 3">
            <a:extLst>
              <a:ext uri="{FF2B5EF4-FFF2-40B4-BE49-F238E27FC236}">
                <a16:creationId xmlns:a16="http://schemas.microsoft.com/office/drawing/2014/main" id="{31B48230-5A5B-0F7A-D524-2B867A749D89}"/>
              </a:ext>
            </a:extLst>
          </p:cNvPr>
          <p:cNvGraphicFramePr>
            <a:graphicFrameLocks noGrp="1"/>
          </p:cNvGraphicFramePr>
          <p:nvPr>
            <p:ph idx="1"/>
          </p:nvPr>
        </p:nvGraphicFramePr>
        <p:xfrm>
          <a:off x="484294" y="1930400"/>
          <a:ext cx="7105226" cy="3938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Tick with solid fill">
            <a:extLst>
              <a:ext uri="{FF2B5EF4-FFF2-40B4-BE49-F238E27FC236}">
                <a16:creationId xmlns:a16="http://schemas.microsoft.com/office/drawing/2014/main" id="{88F94361-D0D1-8611-CEBB-9A37B8F980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12000" y="1889760"/>
            <a:ext cx="792480" cy="792480"/>
          </a:xfrm>
          <a:prstGeom prst="rect">
            <a:avLst/>
          </a:prstGeom>
        </p:spPr>
      </p:pic>
      <p:pic>
        <p:nvPicPr>
          <p:cNvPr id="3" name="Graphic 2" descr="Tick with solid fill">
            <a:extLst>
              <a:ext uri="{FF2B5EF4-FFF2-40B4-BE49-F238E27FC236}">
                <a16:creationId xmlns:a16="http://schemas.microsoft.com/office/drawing/2014/main" id="{147067F3-53F3-928C-309F-829795D6AD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12000" y="2946400"/>
            <a:ext cx="792480" cy="792480"/>
          </a:xfrm>
          <a:prstGeom prst="rect">
            <a:avLst/>
          </a:prstGeom>
        </p:spPr>
      </p:pic>
      <p:pic>
        <p:nvPicPr>
          <p:cNvPr id="6" name="Graphic 5" descr="Tick with solid fill">
            <a:extLst>
              <a:ext uri="{FF2B5EF4-FFF2-40B4-BE49-F238E27FC236}">
                <a16:creationId xmlns:a16="http://schemas.microsoft.com/office/drawing/2014/main" id="{4B78F9BC-898B-C9A3-F75E-2767EB225B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1360" y="3899521"/>
            <a:ext cx="792480" cy="792480"/>
          </a:xfrm>
          <a:prstGeom prst="rect">
            <a:avLst/>
          </a:prstGeom>
        </p:spPr>
      </p:pic>
      <p:pic>
        <p:nvPicPr>
          <p:cNvPr id="7" name="Graphic 6" descr="Tick with solid fill">
            <a:extLst>
              <a:ext uri="{FF2B5EF4-FFF2-40B4-BE49-F238E27FC236}">
                <a16:creationId xmlns:a16="http://schemas.microsoft.com/office/drawing/2014/main" id="{EC7568FE-AEE3-5BD5-4B5E-2CEF60776E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12000" y="4692001"/>
            <a:ext cx="792480" cy="792480"/>
          </a:xfrm>
          <a:prstGeom prst="rect">
            <a:avLst/>
          </a:prstGeom>
        </p:spPr>
      </p:pic>
    </p:spTree>
    <p:extLst>
      <p:ext uri="{BB962C8B-B14F-4D97-AF65-F5344CB8AC3E}">
        <p14:creationId xmlns:p14="http://schemas.microsoft.com/office/powerpoint/2010/main" val="3951891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5" name="Content Placeholder 4" descr="Maize snake in front of black background">
            <a:extLst>
              <a:ext uri="{FF2B5EF4-FFF2-40B4-BE49-F238E27FC236}">
                <a16:creationId xmlns:a16="http://schemas.microsoft.com/office/drawing/2014/main" id="{25868588-2D51-9DF2-2336-1D39C916AF3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091" t="7216" b="16175"/>
          <a:stretch>
            <a:fillRect/>
          </a:stretch>
        </p:blipFill>
        <p:spPr>
          <a:xfrm>
            <a:off x="1" y="10"/>
            <a:ext cx="12191999" cy="6857990"/>
          </a:xfrm>
          <a:prstGeom prst="rect">
            <a:avLst/>
          </a:prstGeom>
        </p:spPr>
      </p:pic>
      <p:sp>
        <p:nvSpPr>
          <p:cNvPr id="22" name="Isosceles Triangle 21">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Parallelogram 23">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Isosceles Triangle 33">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266DAEE9-7465-5B91-1719-2BD4515E7D71}"/>
              </a:ext>
            </a:extLst>
          </p:cNvPr>
          <p:cNvSpPr>
            <a:spLocks noGrp="1"/>
          </p:cNvSpPr>
          <p:nvPr>
            <p:ph type="title"/>
          </p:nvPr>
        </p:nvSpPr>
        <p:spPr>
          <a:xfrm>
            <a:off x="4704200" y="1678665"/>
            <a:ext cx="4569803" cy="2369131"/>
          </a:xfrm>
        </p:spPr>
        <p:txBody>
          <a:bodyPr vert="horz" lIns="91440" tIns="45720" rIns="91440" bIns="45720" rtlCol="0" anchor="b">
            <a:normAutofit fontScale="90000"/>
          </a:bodyPr>
          <a:lstStyle/>
          <a:p>
            <a:pPr algn="r"/>
            <a:r>
              <a:rPr lang="en-US" sz="5400" dirty="0"/>
              <a:t>Back to our snake example</a:t>
            </a:r>
          </a:p>
        </p:txBody>
      </p:sp>
      <p:sp>
        <p:nvSpPr>
          <p:cNvPr id="36"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8"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0"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2" name="Isosceles Triangle 41">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38780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5A97-801F-4A02-EDA4-5CB354327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88E8E1-98B1-8185-A054-1B5F3A555C17}"/>
              </a:ext>
            </a:extLst>
          </p:cNvPr>
          <p:cNvSpPr>
            <a:spLocks noGrp="1"/>
          </p:cNvSpPr>
          <p:nvPr>
            <p:ph type="title"/>
          </p:nvPr>
        </p:nvSpPr>
        <p:spPr/>
        <p:txBody>
          <a:bodyPr>
            <a:normAutofit/>
          </a:bodyPr>
          <a:lstStyle/>
          <a:p>
            <a:r>
              <a:rPr lang="en-GB" sz="4400" dirty="0"/>
              <a:t>Snake example</a:t>
            </a:r>
          </a:p>
        </p:txBody>
      </p:sp>
      <p:sp>
        <p:nvSpPr>
          <p:cNvPr id="3" name="Content Placeholder 2">
            <a:extLst>
              <a:ext uri="{FF2B5EF4-FFF2-40B4-BE49-F238E27FC236}">
                <a16:creationId xmlns:a16="http://schemas.microsoft.com/office/drawing/2014/main" id="{241D15B9-4C00-F183-551F-C46386A3CD10}"/>
              </a:ext>
            </a:extLst>
          </p:cNvPr>
          <p:cNvSpPr>
            <a:spLocks noGrp="1"/>
          </p:cNvSpPr>
          <p:nvPr>
            <p:ph idx="1"/>
          </p:nvPr>
        </p:nvSpPr>
        <p:spPr>
          <a:xfrm>
            <a:off x="677334" y="2117046"/>
            <a:ext cx="8596668" cy="3880773"/>
          </a:xfrm>
        </p:spPr>
        <p:txBody>
          <a:bodyPr>
            <a:normAutofit/>
          </a:bodyPr>
          <a:lstStyle/>
          <a:p>
            <a:r>
              <a:rPr lang="en-GB" sz="2400" dirty="0"/>
              <a:t>Researchers found 80 snakes</a:t>
            </a:r>
          </a:p>
          <a:p>
            <a:r>
              <a:rPr lang="en-GB" sz="2400" dirty="0"/>
              <a:t>Measured the length of each snake (cm)</a:t>
            </a:r>
          </a:p>
          <a:p>
            <a:r>
              <a:rPr lang="en-GB" sz="2400" dirty="0"/>
              <a:t>Recorded the species (all either ‘Copperhead’ or ‘Rattlesnake’.</a:t>
            </a:r>
          </a:p>
          <a:p>
            <a:endParaRPr lang="en-GB" sz="2400" dirty="0"/>
          </a:p>
          <a:p>
            <a:pPr marL="0" indent="0">
              <a:buNone/>
            </a:pPr>
            <a:r>
              <a:rPr lang="en-GB" sz="2400" dirty="0"/>
              <a:t>Research want to find out whether snake length is significantly different between these two species </a:t>
            </a:r>
          </a:p>
        </p:txBody>
      </p:sp>
      <p:pic>
        <p:nvPicPr>
          <p:cNvPr id="5" name="Picture 4">
            <a:extLst>
              <a:ext uri="{FF2B5EF4-FFF2-40B4-BE49-F238E27FC236}">
                <a16:creationId xmlns:a16="http://schemas.microsoft.com/office/drawing/2014/main" id="{14BB4648-56D4-038D-52DB-926EA3D2D111}"/>
              </a:ext>
            </a:extLst>
          </p:cNvPr>
          <p:cNvPicPr>
            <a:picLocks noChangeAspect="1"/>
          </p:cNvPicPr>
          <p:nvPr/>
        </p:nvPicPr>
        <p:blipFill>
          <a:blip r:embed="rId2"/>
          <a:srcRect r="22358"/>
          <a:stretch>
            <a:fillRect/>
          </a:stretch>
        </p:blipFill>
        <p:spPr>
          <a:xfrm>
            <a:off x="8664088" y="291641"/>
            <a:ext cx="2373086" cy="6274718"/>
          </a:xfrm>
          <a:prstGeom prst="rect">
            <a:avLst/>
          </a:prstGeom>
        </p:spPr>
      </p:pic>
      <p:pic>
        <p:nvPicPr>
          <p:cNvPr id="7" name="Graphic 6" descr="Snake outline">
            <a:extLst>
              <a:ext uri="{FF2B5EF4-FFF2-40B4-BE49-F238E27FC236}">
                <a16:creationId xmlns:a16="http://schemas.microsoft.com/office/drawing/2014/main" id="{81EAF584-AE21-1CA3-ED8C-1B9437E8AC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386943" y="291641"/>
            <a:ext cx="1360714" cy="1360714"/>
          </a:xfrm>
          <a:prstGeom prst="rect">
            <a:avLst/>
          </a:prstGeom>
        </p:spPr>
      </p:pic>
    </p:spTree>
    <p:extLst>
      <p:ext uri="{BB962C8B-B14F-4D97-AF65-F5344CB8AC3E}">
        <p14:creationId xmlns:p14="http://schemas.microsoft.com/office/powerpoint/2010/main" val="3671067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A9775-78C7-C87A-5779-93ECA9348271}"/>
            </a:ext>
          </a:extLst>
        </p:cNvPr>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CBA08A02-C7FA-7E3C-89F1-BD8497F77B25}"/>
              </a:ext>
            </a:extLst>
          </p:cNvPr>
          <p:cNvGraphicFramePr>
            <a:graphicFrameLocks/>
          </p:cNvGraphicFramePr>
          <p:nvPr>
            <p:extLst>
              <p:ext uri="{D42A27DB-BD31-4B8C-83A1-F6EECF244321}">
                <p14:modId xmlns:p14="http://schemas.microsoft.com/office/powerpoint/2010/main" val="4197119636"/>
              </p:ext>
            </p:extLst>
          </p:nvPr>
        </p:nvGraphicFramePr>
        <p:xfrm>
          <a:off x="252575" y="800943"/>
          <a:ext cx="11686850" cy="4783429"/>
        </p:xfrm>
        <a:graphic>
          <a:graphicData uri="http://schemas.openxmlformats.org/drawingml/2006/table">
            <a:tbl>
              <a:tblPr>
                <a:tableStyleId>{616DA210-FB5B-4158-B5E0-FEB733F419BA}</a:tableStyleId>
              </a:tblPr>
              <a:tblGrid>
                <a:gridCol w="2853790">
                  <a:extLst>
                    <a:ext uri="{9D8B030D-6E8A-4147-A177-3AD203B41FA5}">
                      <a16:colId xmlns:a16="http://schemas.microsoft.com/office/drawing/2014/main" val="3878647008"/>
                    </a:ext>
                  </a:extLst>
                </a:gridCol>
                <a:gridCol w="2989635">
                  <a:extLst>
                    <a:ext uri="{9D8B030D-6E8A-4147-A177-3AD203B41FA5}">
                      <a16:colId xmlns:a16="http://schemas.microsoft.com/office/drawing/2014/main" val="242991095"/>
                    </a:ext>
                  </a:extLst>
                </a:gridCol>
                <a:gridCol w="2370974">
                  <a:extLst>
                    <a:ext uri="{9D8B030D-6E8A-4147-A177-3AD203B41FA5}">
                      <a16:colId xmlns:a16="http://schemas.microsoft.com/office/drawing/2014/main" val="1263806318"/>
                    </a:ext>
                  </a:extLst>
                </a:gridCol>
                <a:gridCol w="3472451">
                  <a:extLst>
                    <a:ext uri="{9D8B030D-6E8A-4147-A177-3AD203B41FA5}">
                      <a16:colId xmlns:a16="http://schemas.microsoft.com/office/drawing/2014/main" val="767244934"/>
                    </a:ext>
                  </a:extLst>
                </a:gridCol>
              </a:tblGrid>
              <a:tr h="348420">
                <a:tc>
                  <a:txBody>
                    <a:bodyPr/>
                    <a:lstStyle/>
                    <a:p>
                      <a:pPr algn="ctr" fontAlgn="b">
                        <a:buNone/>
                      </a:pPr>
                      <a:r>
                        <a:rPr lang="en-GB" sz="2000" b="1" u="none" strike="noStrike" dirty="0">
                          <a:effectLst/>
                          <a:latin typeface="+mj-lt"/>
                        </a:rPr>
                        <a:t>Testing for…?</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Study design</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How many groups?</a:t>
                      </a:r>
                      <a:endParaRPr lang="en-GB" sz="2000" b="1" i="0" u="none" strike="noStrike" dirty="0">
                        <a:solidFill>
                          <a:srgbClr val="000000"/>
                        </a:solidFill>
                        <a:effectLst/>
                        <a:latin typeface="+mj-lt"/>
                      </a:endParaRPr>
                    </a:p>
                  </a:txBody>
                  <a:tcPr marL="7620" marR="7620" marT="7620" marB="0" anchor="b">
                    <a:solidFill>
                      <a:schemeClr val="bg1"/>
                    </a:solidFill>
                  </a:tcPr>
                </a:tc>
                <a:tc>
                  <a:txBody>
                    <a:bodyPr/>
                    <a:lstStyle/>
                    <a:p>
                      <a:pPr algn="ctr" fontAlgn="b">
                        <a:buNone/>
                      </a:pPr>
                      <a:r>
                        <a:rPr lang="en-GB" sz="2000" b="1" u="none" strike="noStrike" dirty="0">
                          <a:effectLst/>
                          <a:latin typeface="+mj-lt"/>
                        </a:rPr>
                        <a:t>Inferential Test</a:t>
                      </a:r>
                      <a:endParaRPr lang="en-GB" sz="2000" b="1" i="0" u="none" strike="noStrike" dirty="0">
                        <a:solidFill>
                          <a:srgbClr val="000000"/>
                        </a:solidFill>
                        <a:effectLst/>
                        <a:latin typeface="+mj-lt"/>
                      </a:endParaRPr>
                    </a:p>
                  </a:txBody>
                  <a:tcPr marL="7620" marR="7620" marT="7620" marB="0" anchor="b">
                    <a:solidFill>
                      <a:schemeClr val="bg1"/>
                    </a:solidFill>
                  </a:tcPr>
                </a:tc>
                <a:extLst>
                  <a:ext uri="{0D108BD9-81ED-4DB2-BD59-A6C34878D82A}">
                    <a16:rowId xmlns:a16="http://schemas.microsoft.com/office/drawing/2014/main" val="710334062"/>
                  </a:ext>
                </a:extLst>
              </a:tr>
              <a:tr h="689097">
                <a:tc rowSpan="4">
                  <a:txBody>
                    <a:bodyPr/>
                    <a:lstStyle/>
                    <a:p>
                      <a:pPr algn="ctr" fontAlgn="ctr">
                        <a:buNone/>
                      </a:pPr>
                      <a:r>
                        <a:rPr lang="en-GB" sz="2000" b="1" u="none" strike="noStrike" dirty="0">
                          <a:effectLst/>
                          <a:latin typeface="+mj-lt"/>
                        </a:rPr>
                        <a:t>Difference</a:t>
                      </a:r>
                    </a:p>
                    <a:p>
                      <a:pPr algn="ctr" fontAlgn="ctr">
                        <a:buNone/>
                      </a:pPr>
                      <a:r>
                        <a:rPr lang="en-GB" sz="1600" b="0" i="1" u="none" strike="noStrike" dirty="0">
                          <a:solidFill>
                            <a:srgbClr val="000000"/>
                          </a:solidFill>
                          <a:effectLst/>
                          <a:latin typeface="+mj-lt"/>
                        </a:rPr>
                        <a:t>(predictor variable is categorical)</a:t>
                      </a:r>
                    </a:p>
                    <a:p>
                      <a:pPr algn="ctr" fontAlgn="ctr">
                        <a:buNone/>
                      </a:pPr>
                      <a:endParaRPr lang="en-GB" sz="1600" b="0" i="1" u="none" strike="noStrike" dirty="0">
                        <a:solidFill>
                          <a:srgbClr val="000000"/>
                        </a:solidFill>
                        <a:effectLst/>
                        <a:latin typeface="+mj-lt"/>
                      </a:endParaRPr>
                    </a:p>
                    <a:p>
                      <a:pPr algn="ctr" fontAlgn="ctr">
                        <a:buNone/>
                      </a:pPr>
                      <a:r>
                        <a:rPr lang="en-GB" sz="1600" b="0" i="1" u="none" strike="noStrike" dirty="0">
                          <a:solidFill>
                            <a:srgbClr val="000000"/>
                          </a:solidFill>
                          <a:effectLst/>
                          <a:latin typeface="+mj-lt"/>
                        </a:rPr>
                        <a:t>We want to see if the ‘predictor’ influences the ‘outcome’ variable</a:t>
                      </a:r>
                    </a:p>
                  </a:txBody>
                  <a:tcPr marL="7620" marR="7620" marT="7620" marB="0" anchor="ctr">
                    <a:solidFill>
                      <a:schemeClr val="bg1"/>
                    </a:solidFill>
                  </a:tcPr>
                </a:tc>
                <a:tc rowSpan="2">
                  <a:txBody>
                    <a:bodyPr/>
                    <a:lstStyle/>
                    <a:p>
                      <a:pPr algn="ctr" fontAlgn="ctr">
                        <a:buNone/>
                      </a:pPr>
                      <a:r>
                        <a:rPr lang="en-GB" sz="2000" u="none" strike="noStrike" dirty="0">
                          <a:effectLst/>
                          <a:latin typeface="+mj-lt"/>
                        </a:rPr>
                        <a:t>Independent groups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T-test</a:t>
                      </a:r>
                      <a:r>
                        <a:rPr lang="en-GB" sz="2000" u="none" strike="noStrike" dirty="0">
                          <a:effectLst/>
                          <a:latin typeface="+mj-lt"/>
                        </a:rPr>
                        <a:t> or </a:t>
                      </a:r>
                      <a:r>
                        <a:rPr lang="en-GB" sz="2000" b="1" u="none" strike="noStrike" dirty="0">
                          <a:effectLst/>
                          <a:highlight>
                            <a:srgbClr val="FF00FF"/>
                          </a:highlight>
                          <a:latin typeface="+mj-lt"/>
                        </a:rPr>
                        <a:t>Mann-Whitney</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681969255"/>
                  </a:ext>
                </a:extLst>
              </a:tr>
              <a:tr h="518758">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ANOVA</a:t>
                      </a:r>
                      <a:r>
                        <a:rPr lang="en-GB" sz="2000" u="none" strike="noStrike" dirty="0">
                          <a:effectLst/>
                          <a:latin typeface="+mj-lt"/>
                        </a:rPr>
                        <a:t> or </a:t>
                      </a:r>
                      <a:r>
                        <a:rPr lang="en-GB" sz="2000" b="1" u="none" strike="noStrike" dirty="0">
                          <a:effectLst/>
                          <a:highlight>
                            <a:srgbClr val="FF00FF"/>
                          </a:highlight>
                          <a:latin typeface="+mj-lt"/>
                        </a:rPr>
                        <a:t>Kruskal-Wallis</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852506692"/>
                  </a:ext>
                </a:extLst>
              </a:tr>
              <a:tr h="348420">
                <a:tc vMerge="1">
                  <a:txBody>
                    <a:bodyPr/>
                    <a:lstStyle/>
                    <a:p>
                      <a:endParaRPr lang="en-GB"/>
                    </a:p>
                  </a:txBody>
                  <a:tcPr/>
                </a:tc>
                <a:tc rowSpan="2">
                  <a:txBody>
                    <a:bodyPr/>
                    <a:lstStyle/>
                    <a:p>
                      <a:pPr algn="ctr" fontAlgn="ctr">
                        <a:buNone/>
                      </a:pPr>
                      <a:r>
                        <a:rPr lang="en-GB" sz="2000" u="none" strike="noStrike" dirty="0">
                          <a:effectLst/>
                          <a:latin typeface="+mj-lt"/>
                        </a:rPr>
                        <a:t>Repeated Measures</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Paired T-test </a:t>
                      </a:r>
                      <a:r>
                        <a:rPr lang="en-GB" sz="2000" u="none" strike="noStrike" dirty="0">
                          <a:effectLst/>
                          <a:latin typeface="+mj-lt"/>
                        </a:rPr>
                        <a:t>or </a:t>
                      </a:r>
                      <a:r>
                        <a:rPr lang="en-GB" sz="2000" b="1" u="none" strike="noStrike" dirty="0">
                          <a:effectLst/>
                          <a:highlight>
                            <a:srgbClr val="FF00FF"/>
                          </a:highlight>
                          <a:latin typeface="+mj-lt"/>
                        </a:rPr>
                        <a:t>Wilcoxon</a:t>
                      </a:r>
                      <a:r>
                        <a:rPr lang="en-GB" sz="2000" u="none" strike="noStrike" dirty="0">
                          <a:effectLst/>
                          <a:highlight>
                            <a:srgbClr val="FF00FF"/>
                          </a:highlight>
                          <a:latin typeface="+mj-lt"/>
                        </a:rPr>
                        <a:t> </a:t>
                      </a:r>
                      <a:endParaRPr lang="en-GB" sz="2000" b="0"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93470986"/>
                  </a:ext>
                </a:extLst>
              </a:tr>
              <a:tr h="859434">
                <a:tc vMerge="1">
                  <a:txBody>
                    <a:bodyPr/>
                    <a:lstStyle/>
                    <a:p>
                      <a:endParaRPr lang="en-GB"/>
                    </a:p>
                  </a:txBody>
                  <a:tcPr/>
                </a:tc>
                <a:tc vMerge="1">
                  <a:txBody>
                    <a:bodyPr/>
                    <a:lstStyle/>
                    <a:p>
                      <a:endParaRPr lang="en-GB"/>
                    </a:p>
                  </a:txBody>
                  <a:tcPr/>
                </a:tc>
                <a:tc>
                  <a:txBody>
                    <a:bodyPr/>
                    <a:lstStyle/>
                    <a:p>
                      <a:pPr algn="ctr" fontAlgn="b">
                        <a:buNone/>
                      </a:pPr>
                      <a:r>
                        <a:rPr lang="en-GB" sz="2000" u="none" strike="noStrike" dirty="0">
                          <a:effectLst/>
                          <a:latin typeface="+mj-lt"/>
                        </a:rPr>
                        <a:t>More than two</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Repeated measures ANOVA</a:t>
                      </a:r>
                      <a:r>
                        <a:rPr lang="en-GB" sz="2000" u="none" strike="noStrike" dirty="0">
                          <a:effectLst/>
                          <a:latin typeface="+mj-lt"/>
                        </a:rPr>
                        <a:t> or </a:t>
                      </a:r>
                      <a:r>
                        <a:rPr lang="en-GB" sz="2000" b="1" u="none" strike="noStrike" dirty="0">
                          <a:effectLst/>
                          <a:highlight>
                            <a:srgbClr val="FF00FF"/>
                          </a:highlight>
                          <a:latin typeface="+mj-lt"/>
                        </a:rPr>
                        <a:t>Friedman’s Test</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3573820614"/>
                  </a:ext>
                </a:extLst>
              </a:tr>
              <a:tr h="1703855">
                <a:tc>
                  <a:txBody>
                    <a:bodyPr/>
                    <a:lstStyle/>
                    <a:p>
                      <a:pPr algn="ctr" fontAlgn="b">
                        <a:buNone/>
                      </a:pPr>
                      <a:r>
                        <a:rPr lang="en-GB" sz="2000" b="1" u="none" strike="noStrike" dirty="0">
                          <a:effectLst/>
                          <a:latin typeface="+mj-lt"/>
                        </a:rPr>
                        <a:t>Correlation</a:t>
                      </a:r>
                    </a:p>
                    <a:p>
                      <a:pPr algn="ctr" fontAlgn="b">
                        <a:buNone/>
                      </a:pPr>
                      <a:r>
                        <a:rPr lang="en-GB" sz="1600" b="0" i="1" u="none" strike="noStrike" dirty="0">
                          <a:solidFill>
                            <a:srgbClr val="000000"/>
                          </a:solidFill>
                          <a:effectLst/>
                          <a:latin typeface="+mj-lt"/>
                        </a:rPr>
                        <a:t>(neither variable is categorical, both are numerical) </a:t>
                      </a:r>
                    </a:p>
                    <a:p>
                      <a:pPr algn="ctr" fontAlgn="b">
                        <a:buNone/>
                      </a:pPr>
                      <a:endParaRPr lang="en-GB" sz="1600" b="0" i="1" u="none" strike="noStrike" dirty="0">
                        <a:solidFill>
                          <a:srgbClr val="000000"/>
                        </a:solidFill>
                        <a:effectLst/>
                        <a:latin typeface="+mj-lt"/>
                      </a:endParaRPr>
                    </a:p>
                    <a:p>
                      <a:pPr algn="ctr" fontAlgn="b">
                        <a:buNone/>
                      </a:pPr>
                      <a:r>
                        <a:rPr lang="en-GB" sz="1600" b="0" i="1" u="none" strike="noStrike" dirty="0">
                          <a:solidFill>
                            <a:srgbClr val="000000"/>
                          </a:solidFill>
                          <a:effectLst/>
                          <a:latin typeface="+mj-lt"/>
                        </a:rPr>
                        <a:t>We want to examine the relationship between two variables</a:t>
                      </a: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u="none" strike="noStrike" dirty="0">
                          <a:effectLst/>
                          <a:latin typeface="+mj-lt"/>
                        </a:rPr>
                        <a:t> -</a:t>
                      </a:r>
                      <a:endParaRPr lang="en-GB" sz="2000" b="0" i="0" u="none" strike="noStrike" dirty="0">
                        <a:solidFill>
                          <a:srgbClr val="000000"/>
                        </a:solidFill>
                        <a:effectLst/>
                        <a:latin typeface="+mj-lt"/>
                      </a:endParaRPr>
                    </a:p>
                  </a:txBody>
                  <a:tcPr marL="7620" marR="7620" marT="7620" marB="0" anchor="ctr">
                    <a:solidFill>
                      <a:schemeClr val="bg1"/>
                    </a:solidFill>
                  </a:tcPr>
                </a:tc>
                <a:tc>
                  <a:txBody>
                    <a:bodyPr/>
                    <a:lstStyle/>
                    <a:p>
                      <a:pPr algn="ctr" fontAlgn="b">
                        <a:buNone/>
                      </a:pPr>
                      <a:r>
                        <a:rPr lang="en-GB" sz="2000" b="1" u="none" strike="noStrike" dirty="0">
                          <a:effectLst/>
                          <a:highlight>
                            <a:srgbClr val="FFFF00"/>
                          </a:highlight>
                          <a:latin typeface="+mj-lt"/>
                        </a:rPr>
                        <a:t>Person's correlation </a:t>
                      </a:r>
                      <a:r>
                        <a:rPr lang="en-GB" sz="2000" u="none" strike="noStrike" dirty="0">
                          <a:effectLst/>
                          <a:latin typeface="+mj-lt"/>
                        </a:rPr>
                        <a:t>or </a:t>
                      </a:r>
                      <a:r>
                        <a:rPr lang="en-GB" sz="2000" b="1" u="none" strike="noStrike" dirty="0">
                          <a:effectLst/>
                          <a:highlight>
                            <a:srgbClr val="FF00FF"/>
                          </a:highlight>
                          <a:latin typeface="+mj-lt"/>
                        </a:rPr>
                        <a:t>Spearman's correlation</a:t>
                      </a:r>
                      <a:endParaRPr lang="en-GB" sz="2000" b="1" i="0" u="none" strike="noStrike" dirty="0">
                        <a:solidFill>
                          <a:srgbClr val="000000"/>
                        </a:solidFill>
                        <a:effectLst/>
                        <a:highlight>
                          <a:srgbClr val="FF00FF"/>
                        </a:highlight>
                        <a:latin typeface="+mj-lt"/>
                      </a:endParaRPr>
                    </a:p>
                  </a:txBody>
                  <a:tcPr marL="7620" marR="7620" marT="7620" marB="0" anchor="ctr">
                    <a:solidFill>
                      <a:schemeClr val="bg1"/>
                    </a:solidFill>
                  </a:tcPr>
                </a:tc>
                <a:extLst>
                  <a:ext uri="{0D108BD9-81ED-4DB2-BD59-A6C34878D82A}">
                    <a16:rowId xmlns:a16="http://schemas.microsoft.com/office/drawing/2014/main" val="1329998830"/>
                  </a:ext>
                </a:extLst>
              </a:tr>
            </a:tbl>
          </a:graphicData>
        </a:graphic>
      </p:graphicFrame>
      <p:sp>
        <p:nvSpPr>
          <p:cNvPr id="5" name="TextBox 4">
            <a:extLst>
              <a:ext uri="{FF2B5EF4-FFF2-40B4-BE49-F238E27FC236}">
                <a16:creationId xmlns:a16="http://schemas.microsoft.com/office/drawing/2014/main" id="{FA52C42C-07B4-2E54-DB1C-1AAF0383D5D9}"/>
              </a:ext>
            </a:extLst>
          </p:cNvPr>
          <p:cNvSpPr txBox="1"/>
          <p:nvPr/>
        </p:nvSpPr>
        <p:spPr>
          <a:xfrm>
            <a:off x="677334" y="5925234"/>
            <a:ext cx="3037115" cy="64633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highlight>
                  <a:srgbClr val="FFFF00"/>
                </a:highlight>
              </a:rPr>
              <a:t>Yellow</a:t>
            </a:r>
            <a:r>
              <a:rPr lang="en-GB" dirty="0"/>
              <a:t> = Parametric test</a:t>
            </a:r>
          </a:p>
          <a:p>
            <a:r>
              <a:rPr lang="en-GB" dirty="0">
                <a:highlight>
                  <a:srgbClr val="FF00FF"/>
                </a:highlight>
              </a:rPr>
              <a:t>Pink</a:t>
            </a:r>
            <a:r>
              <a:rPr lang="en-GB" dirty="0"/>
              <a:t> = Non-parametric test</a:t>
            </a:r>
          </a:p>
        </p:txBody>
      </p:sp>
      <p:sp>
        <p:nvSpPr>
          <p:cNvPr id="6" name="Arrow: Right 5">
            <a:extLst>
              <a:ext uri="{FF2B5EF4-FFF2-40B4-BE49-F238E27FC236}">
                <a16:creationId xmlns:a16="http://schemas.microsoft.com/office/drawing/2014/main" id="{FC65B61B-EE45-F038-7DB4-6787E47DC1E7}"/>
              </a:ext>
            </a:extLst>
          </p:cNvPr>
          <p:cNvSpPr/>
          <p:nvPr/>
        </p:nvSpPr>
        <p:spPr>
          <a:xfrm>
            <a:off x="1338943" y="272143"/>
            <a:ext cx="7543800" cy="3374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1699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A8B9E3D4-C856-BDDE-46C5-27928E8BD982}"/>
              </a:ext>
            </a:extLst>
          </p:cNvPr>
          <p:cNvSpPr/>
          <p:nvPr/>
        </p:nvSpPr>
        <p:spPr>
          <a:xfrm>
            <a:off x="0" y="-20659"/>
            <a:ext cx="12219188" cy="105779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D2F60FC-3674-FB69-C4A5-5D4BC658C28F}"/>
              </a:ext>
            </a:extLst>
          </p:cNvPr>
          <p:cNvSpPr>
            <a:spLocks noGrp="1"/>
          </p:cNvSpPr>
          <p:nvPr>
            <p:ph type="title"/>
          </p:nvPr>
        </p:nvSpPr>
        <p:spPr>
          <a:xfrm>
            <a:off x="234835" y="163128"/>
            <a:ext cx="8596668" cy="1320800"/>
          </a:xfrm>
        </p:spPr>
        <p:txBody>
          <a:bodyPr/>
          <a:lstStyle/>
          <a:p>
            <a:r>
              <a:rPr lang="en-GB" dirty="0">
                <a:solidFill>
                  <a:schemeClr val="bg1"/>
                </a:solidFill>
              </a:rPr>
              <a:t>Parametric or non-parametric?</a:t>
            </a:r>
          </a:p>
        </p:txBody>
      </p:sp>
      <p:sp>
        <p:nvSpPr>
          <p:cNvPr id="8" name="Free-form: Shape 7">
            <a:extLst>
              <a:ext uri="{FF2B5EF4-FFF2-40B4-BE49-F238E27FC236}">
                <a16:creationId xmlns:a16="http://schemas.microsoft.com/office/drawing/2014/main" id="{39732772-37A4-1CBE-FD8E-C82124E6E061}"/>
              </a:ext>
            </a:extLst>
          </p:cNvPr>
          <p:cNvSpPr/>
          <p:nvPr/>
        </p:nvSpPr>
        <p:spPr>
          <a:xfrm>
            <a:off x="3390898" y="1194675"/>
            <a:ext cx="3385457" cy="468086"/>
          </a:xfrm>
          <a:custGeom>
            <a:avLst/>
            <a:gdLst>
              <a:gd name="connsiteX0" fmla="*/ 0 w 5540828"/>
              <a:gd name="connsiteY0" fmla="*/ 57039 h 342225"/>
              <a:gd name="connsiteX1" fmla="*/ 57039 w 5540828"/>
              <a:gd name="connsiteY1" fmla="*/ 0 h 342225"/>
              <a:gd name="connsiteX2" fmla="*/ 5483789 w 5540828"/>
              <a:gd name="connsiteY2" fmla="*/ 0 h 342225"/>
              <a:gd name="connsiteX3" fmla="*/ 5540828 w 5540828"/>
              <a:gd name="connsiteY3" fmla="*/ 57039 h 342225"/>
              <a:gd name="connsiteX4" fmla="*/ 5540828 w 5540828"/>
              <a:gd name="connsiteY4" fmla="*/ 285186 h 342225"/>
              <a:gd name="connsiteX5" fmla="*/ 5483789 w 5540828"/>
              <a:gd name="connsiteY5" fmla="*/ 342225 h 342225"/>
              <a:gd name="connsiteX6" fmla="*/ 57039 w 5540828"/>
              <a:gd name="connsiteY6" fmla="*/ 342225 h 342225"/>
              <a:gd name="connsiteX7" fmla="*/ 0 w 5540828"/>
              <a:gd name="connsiteY7" fmla="*/ 285186 h 342225"/>
              <a:gd name="connsiteX8" fmla="*/ 0 w 5540828"/>
              <a:gd name="connsiteY8" fmla="*/ 57039 h 34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0828" h="342225">
                <a:moveTo>
                  <a:pt x="0" y="57039"/>
                </a:moveTo>
                <a:cubicBezTo>
                  <a:pt x="0" y="25537"/>
                  <a:pt x="25537" y="0"/>
                  <a:pt x="57039" y="0"/>
                </a:cubicBezTo>
                <a:lnTo>
                  <a:pt x="5483789" y="0"/>
                </a:lnTo>
                <a:cubicBezTo>
                  <a:pt x="5515291" y="0"/>
                  <a:pt x="5540828" y="25537"/>
                  <a:pt x="5540828" y="57039"/>
                </a:cubicBezTo>
                <a:lnTo>
                  <a:pt x="5540828" y="285186"/>
                </a:lnTo>
                <a:cubicBezTo>
                  <a:pt x="5540828" y="316688"/>
                  <a:pt x="5515291" y="342225"/>
                  <a:pt x="5483789" y="342225"/>
                </a:cubicBezTo>
                <a:lnTo>
                  <a:pt x="57039" y="342225"/>
                </a:lnTo>
                <a:cubicBezTo>
                  <a:pt x="25537" y="342225"/>
                  <a:pt x="0" y="316688"/>
                  <a:pt x="0" y="285186"/>
                </a:cubicBezTo>
                <a:lnTo>
                  <a:pt x="0" y="5703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kern="1200"/>
              <a:t>Load data into R studio</a:t>
            </a:r>
          </a:p>
        </p:txBody>
      </p:sp>
      <p:sp>
        <p:nvSpPr>
          <p:cNvPr id="9" name="Free-form: Shape 8">
            <a:extLst>
              <a:ext uri="{FF2B5EF4-FFF2-40B4-BE49-F238E27FC236}">
                <a16:creationId xmlns:a16="http://schemas.microsoft.com/office/drawing/2014/main" id="{D06BA03C-63F4-A266-E80B-C4F8343F7A8E}"/>
              </a:ext>
            </a:extLst>
          </p:cNvPr>
          <p:cNvSpPr/>
          <p:nvPr/>
        </p:nvSpPr>
        <p:spPr>
          <a:xfrm>
            <a:off x="1295402" y="1879892"/>
            <a:ext cx="7761514" cy="893576"/>
          </a:xfrm>
          <a:custGeom>
            <a:avLst/>
            <a:gdLst>
              <a:gd name="connsiteX0" fmla="*/ 0 w 5540828"/>
              <a:gd name="connsiteY0" fmla="*/ 57039 h 342225"/>
              <a:gd name="connsiteX1" fmla="*/ 57039 w 5540828"/>
              <a:gd name="connsiteY1" fmla="*/ 0 h 342225"/>
              <a:gd name="connsiteX2" fmla="*/ 5483789 w 5540828"/>
              <a:gd name="connsiteY2" fmla="*/ 0 h 342225"/>
              <a:gd name="connsiteX3" fmla="*/ 5540828 w 5540828"/>
              <a:gd name="connsiteY3" fmla="*/ 57039 h 342225"/>
              <a:gd name="connsiteX4" fmla="*/ 5540828 w 5540828"/>
              <a:gd name="connsiteY4" fmla="*/ 285186 h 342225"/>
              <a:gd name="connsiteX5" fmla="*/ 5483789 w 5540828"/>
              <a:gd name="connsiteY5" fmla="*/ 342225 h 342225"/>
              <a:gd name="connsiteX6" fmla="*/ 57039 w 5540828"/>
              <a:gd name="connsiteY6" fmla="*/ 342225 h 342225"/>
              <a:gd name="connsiteX7" fmla="*/ 0 w 5540828"/>
              <a:gd name="connsiteY7" fmla="*/ 285186 h 342225"/>
              <a:gd name="connsiteX8" fmla="*/ 0 w 5540828"/>
              <a:gd name="connsiteY8" fmla="*/ 57039 h 34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0828" h="342225">
                <a:moveTo>
                  <a:pt x="0" y="57039"/>
                </a:moveTo>
                <a:cubicBezTo>
                  <a:pt x="0" y="25537"/>
                  <a:pt x="25537" y="0"/>
                  <a:pt x="57039" y="0"/>
                </a:cubicBezTo>
                <a:lnTo>
                  <a:pt x="5483789" y="0"/>
                </a:lnTo>
                <a:cubicBezTo>
                  <a:pt x="5515291" y="0"/>
                  <a:pt x="5540828" y="25537"/>
                  <a:pt x="5540828" y="57039"/>
                </a:cubicBezTo>
                <a:lnTo>
                  <a:pt x="5540828" y="285186"/>
                </a:lnTo>
                <a:cubicBezTo>
                  <a:pt x="5540828" y="316688"/>
                  <a:pt x="5515291" y="342225"/>
                  <a:pt x="5483789" y="342225"/>
                </a:cubicBezTo>
                <a:lnTo>
                  <a:pt x="57039" y="342225"/>
                </a:lnTo>
                <a:cubicBezTo>
                  <a:pt x="25537" y="342225"/>
                  <a:pt x="0" y="316688"/>
                  <a:pt x="0" y="285186"/>
                </a:cubicBezTo>
                <a:lnTo>
                  <a:pt x="0" y="5703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kern="1200" dirty="0"/>
              <a:t>Use Shapiro Wilk test to check distribution of dependent variable data </a:t>
            </a:r>
          </a:p>
          <a:p>
            <a:pPr marL="0" lvl="0" indent="0" algn="ctr" defTabSz="400050">
              <a:lnSpc>
                <a:spcPct val="90000"/>
              </a:lnSpc>
              <a:spcBef>
                <a:spcPct val="0"/>
              </a:spcBef>
              <a:spcAft>
                <a:spcPct val="35000"/>
              </a:spcAft>
              <a:buNone/>
            </a:pPr>
            <a:r>
              <a:rPr lang="en-GB" sz="1200" i="1" kern="1200" dirty="0"/>
              <a:t>(split this by independent categories where possible)</a:t>
            </a:r>
            <a:endParaRPr lang="en-GB" i="1" kern="1200" dirty="0"/>
          </a:p>
        </p:txBody>
      </p:sp>
      <p:sp>
        <p:nvSpPr>
          <p:cNvPr id="10" name="Free-form: Shape 9">
            <a:extLst>
              <a:ext uri="{FF2B5EF4-FFF2-40B4-BE49-F238E27FC236}">
                <a16:creationId xmlns:a16="http://schemas.microsoft.com/office/drawing/2014/main" id="{3C586247-5CA1-E5D6-F895-072DF24EB11E}"/>
              </a:ext>
            </a:extLst>
          </p:cNvPr>
          <p:cNvSpPr/>
          <p:nvPr/>
        </p:nvSpPr>
        <p:spPr>
          <a:xfrm>
            <a:off x="1295402" y="4081834"/>
            <a:ext cx="3451577" cy="716470"/>
          </a:xfrm>
          <a:custGeom>
            <a:avLst/>
            <a:gdLst>
              <a:gd name="connsiteX0" fmla="*/ 0 w 5540828"/>
              <a:gd name="connsiteY0" fmla="*/ 57039 h 342225"/>
              <a:gd name="connsiteX1" fmla="*/ 57039 w 5540828"/>
              <a:gd name="connsiteY1" fmla="*/ 0 h 342225"/>
              <a:gd name="connsiteX2" fmla="*/ 5483789 w 5540828"/>
              <a:gd name="connsiteY2" fmla="*/ 0 h 342225"/>
              <a:gd name="connsiteX3" fmla="*/ 5540828 w 5540828"/>
              <a:gd name="connsiteY3" fmla="*/ 57039 h 342225"/>
              <a:gd name="connsiteX4" fmla="*/ 5540828 w 5540828"/>
              <a:gd name="connsiteY4" fmla="*/ 285186 h 342225"/>
              <a:gd name="connsiteX5" fmla="*/ 5483789 w 5540828"/>
              <a:gd name="connsiteY5" fmla="*/ 342225 h 342225"/>
              <a:gd name="connsiteX6" fmla="*/ 57039 w 5540828"/>
              <a:gd name="connsiteY6" fmla="*/ 342225 h 342225"/>
              <a:gd name="connsiteX7" fmla="*/ 0 w 5540828"/>
              <a:gd name="connsiteY7" fmla="*/ 285186 h 342225"/>
              <a:gd name="connsiteX8" fmla="*/ 0 w 5540828"/>
              <a:gd name="connsiteY8" fmla="*/ 57039 h 34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0828" h="342225">
                <a:moveTo>
                  <a:pt x="0" y="57039"/>
                </a:moveTo>
                <a:cubicBezTo>
                  <a:pt x="0" y="25537"/>
                  <a:pt x="25537" y="0"/>
                  <a:pt x="57039" y="0"/>
                </a:cubicBezTo>
                <a:lnTo>
                  <a:pt x="5483789" y="0"/>
                </a:lnTo>
                <a:cubicBezTo>
                  <a:pt x="5515291" y="0"/>
                  <a:pt x="5540828" y="25537"/>
                  <a:pt x="5540828" y="57039"/>
                </a:cubicBezTo>
                <a:lnTo>
                  <a:pt x="5540828" y="285186"/>
                </a:lnTo>
                <a:cubicBezTo>
                  <a:pt x="5540828" y="316688"/>
                  <a:pt x="5515291" y="342225"/>
                  <a:pt x="5483789" y="342225"/>
                </a:cubicBezTo>
                <a:lnTo>
                  <a:pt x="57039" y="342225"/>
                </a:lnTo>
                <a:cubicBezTo>
                  <a:pt x="25537" y="342225"/>
                  <a:pt x="0" y="316688"/>
                  <a:pt x="0" y="285186"/>
                </a:cubicBezTo>
                <a:lnTo>
                  <a:pt x="0" y="5703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i="0" kern="1200" dirty="0"/>
              <a:t>Does this study follow a repeated measures design? </a:t>
            </a:r>
          </a:p>
        </p:txBody>
      </p:sp>
      <p:sp>
        <p:nvSpPr>
          <p:cNvPr id="11" name="Free-form: Shape 10">
            <a:extLst>
              <a:ext uri="{FF2B5EF4-FFF2-40B4-BE49-F238E27FC236}">
                <a16:creationId xmlns:a16="http://schemas.microsoft.com/office/drawing/2014/main" id="{ECB1F2B7-42CE-6369-0731-15481B3B6DDB}"/>
              </a:ext>
            </a:extLst>
          </p:cNvPr>
          <p:cNvSpPr/>
          <p:nvPr/>
        </p:nvSpPr>
        <p:spPr>
          <a:xfrm>
            <a:off x="5222424" y="4842126"/>
            <a:ext cx="3200401" cy="893576"/>
          </a:xfrm>
          <a:custGeom>
            <a:avLst/>
            <a:gdLst>
              <a:gd name="connsiteX0" fmla="*/ 0 w 5540828"/>
              <a:gd name="connsiteY0" fmla="*/ 57039 h 342225"/>
              <a:gd name="connsiteX1" fmla="*/ 57039 w 5540828"/>
              <a:gd name="connsiteY1" fmla="*/ 0 h 342225"/>
              <a:gd name="connsiteX2" fmla="*/ 5483789 w 5540828"/>
              <a:gd name="connsiteY2" fmla="*/ 0 h 342225"/>
              <a:gd name="connsiteX3" fmla="*/ 5540828 w 5540828"/>
              <a:gd name="connsiteY3" fmla="*/ 57039 h 342225"/>
              <a:gd name="connsiteX4" fmla="*/ 5540828 w 5540828"/>
              <a:gd name="connsiteY4" fmla="*/ 285186 h 342225"/>
              <a:gd name="connsiteX5" fmla="*/ 5483789 w 5540828"/>
              <a:gd name="connsiteY5" fmla="*/ 342225 h 342225"/>
              <a:gd name="connsiteX6" fmla="*/ 57039 w 5540828"/>
              <a:gd name="connsiteY6" fmla="*/ 342225 h 342225"/>
              <a:gd name="connsiteX7" fmla="*/ 0 w 5540828"/>
              <a:gd name="connsiteY7" fmla="*/ 285186 h 342225"/>
              <a:gd name="connsiteX8" fmla="*/ 0 w 5540828"/>
              <a:gd name="connsiteY8" fmla="*/ 57039 h 34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0828" h="342225">
                <a:moveTo>
                  <a:pt x="0" y="57039"/>
                </a:moveTo>
                <a:cubicBezTo>
                  <a:pt x="0" y="25537"/>
                  <a:pt x="25537" y="0"/>
                  <a:pt x="57039" y="0"/>
                </a:cubicBezTo>
                <a:lnTo>
                  <a:pt x="5483789" y="0"/>
                </a:lnTo>
                <a:cubicBezTo>
                  <a:pt x="5515291" y="0"/>
                  <a:pt x="5540828" y="25537"/>
                  <a:pt x="5540828" y="57039"/>
                </a:cubicBezTo>
                <a:lnTo>
                  <a:pt x="5540828" y="285186"/>
                </a:lnTo>
                <a:cubicBezTo>
                  <a:pt x="5540828" y="316688"/>
                  <a:pt x="5515291" y="342225"/>
                  <a:pt x="5483789" y="342225"/>
                </a:cubicBezTo>
                <a:lnTo>
                  <a:pt x="57039" y="342225"/>
                </a:lnTo>
                <a:cubicBezTo>
                  <a:pt x="25537" y="342225"/>
                  <a:pt x="0" y="316688"/>
                  <a:pt x="0" y="285186"/>
                </a:cubicBezTo>
                <a:lnTo>
                  <a:pt x="0" y="57039"/>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i="0" kern="1200" dirty="0"/>
              <a:t>Run Levene’s test to check for equal variance</a:t>
            </a:r>
          </a:p>
        </p:txBody>
      </p:sp>
      <p:sp>
        <p:nvSpPr>
          <p:cNvPr id="12" name="Oval 11">
            <a:extLst>
              <a:ext uri="{FF2B5EF4-FFF2-40B4-BE49-F238E27FC236}">
                <a16:creationId xmlns:a16="http://schemas.microsoft.com/office/drawing/2014/main" id="{9D088A70-B78B-08E7-5074-AC5E39CCBFD7}"/>
              </a:ext>
            </a:extLst>
          </p:cNvPr>
          <p:cNvSpPr/>
          <p:nvPr/>
        </p:nvSpPr>
        <p:spPr>
          <a:xfrm>
            <a:off x="264734" y="6065607"/>
            <a:ext cx="3639495" cy="716470"/>
          </a:xfrm>
          <a:prstGeom prst="ellipse">
            <a:avLst/>
          </a:prstGeom>
          <a:solidFill>
            <a:srgbClr val="FFFF79"/>
          </a:solid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i="0" kern="1200" dirty="0"/>
              <a:t>Use a parametric test</a:t>
            </a:r>
          </a:p>
        </p:txBody>
      </p:sp>
      <p:sp>
        <p:nvSpPr>
          <p:cNvPr id="13" name="Oval 12">
            <a:extLst>
              <a:ext uri="{FF2B5EF4-FFF2-40B4-BE49-F238E27FC236}">
                <a16:creationId xmlns:a16="http://schemas.microsoft.com/office/drawing/2014/main" id="{A6487000-905F-9CCC-C9D9-6C505AC245A4}"/>
              </a:ext>
            </a:extLst>
          </p:cNvPr>
          <p:cNvSpPr/>
          <p:nvPr/>
        </p:nvSpPr>
        <p:spPr>
          <a:xfrm>
            <a:off x="9459058" y="3910675"/>
            <a:ext cx="2345291" cy="1726935"/>
          </a:xfrm>
          <a:prstGeom prst="ellipse">
            <a:avLst/>
          </a:prstGeom>
          <a:solidFill>
            <a:srgbClr val="FFB3FF"/>
          </a:solid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0996" tIns="50996" rIns="50996" bIns="50996" numCol="1" spcCol="1270" anchor="ctr" anchorCtr="0">
            <a:noAutofit/>
          </a:bodyPr>
          <a:lstStyle/>
          <a:p>
            <a:pPr marL="0" lvl="0" indent="0" algn="ctr" defTabSz="400050">
              <a:lnSpc>
                <a:spcPct val="90000"/>
              </a:lnSpc>
              <a:spcBef>
                <a:spcPct val="0"/>
              </a:spcBef>
              <a:spcAft>
                <a:spcPct val="35000"/>
              </a:spcAft>
              <a:buNone/>
            </a:pPr>
            <a:r>
              <a:rPr lang="en-GB" i="0" kern="1200" dirty="0"/>
              <a:t>Use a NON- parametric test</a:t>
            </a:r>
          </a:p>
        </p:txBody>
      </p:sp>
      <p:sp>
        <p:nvSpPr>
          <p:cNvPr id="14" name="TextBox 13">
            <a:extLst>
              <a:ext uri="{FF2B5EF4-FFF2-40B4-BE49-F238E27FC236}">
                <a16:creationId xmlns:a16="http://schemas.microsoft.com/office/drawing/2014/main" id="{914F8079-0B31-672C-4198-2CB35D10556B}"/>
              </a:ext>
            </a:extLst>
          </p:cNvPr>
          <p:cNvSpPr txBox="1"/>
          <p:nvPr/>
        </p:nvSpPr>
        <p:spPr>
          <a:xfrm>
            <a:off x="6361391" y="3085479"/>
            <a:ext cx="2955474" cy="553998"/>
          </a:xfrm>
          <a:prstGeom prst="rect">
            <a:avLst/>
          </a:prstGeom>
          <a:noFill/>
        </p:spPr>
        <p:txBody>
          <a:bodyPr wrap="square" rtlCol="0">
            <a:spAutoFit/>
          </a:bodyPr>
          <a:lstStyle/>
          <a:p>
            <a:pPr algn="ctr"/>
            <a:r>
              <a:rPr lang="en-GB" i="1" dirty="0"/>
              <a:t>P-value less than 0.05</a:t>
            </a:r>
          </a:p>
          <a:p>
            <a:pPr algn="ctr"/>
            <a:r>
              <a:rPr lang="en-GB" sz="1200" i="1" dirty="0"/>
              <a:t>(distribution not normal)</a:t>
            </a:r>
          </a:p>
        </p:txBody>
      </p:sp>
      <p:sp>
        <p:nvSpPr>
          <p:cNvPr id="15" name="TextBox 14">
            <a:extLst>
              <a:ext uri="{FF2B5EF4-FFF2-40B4-BE49-F238E27FC236}">
                <a16:creationId xmlns:a16="http://schemas.microsoft.com/office/drawing/2014/main" id="{59CA81C2-8D42-ACA9-2A48-D25ADE0AE52F}"/>
              </a:ext>
            </a:extLst>
          </p:cNvPr>
          <p:cNvSpPr txBox="1"/>
          <p:nvPr/>
        </p:nvSpPr>
        <p:spPr>
          <a:xfrm>
            <a:off x="1332768" y="3104286"/>
            <a:ext cx="3200401" cy="553998"/>
          </a:xfrm>
          <a:prstGeom prst="rect">
            <a:avLst/>
          </a:prstGeom>
          <a:noFill/>
        </p:spPr>
        <p:txBody>
          <a:bodyPr wrap="square" rtlCol="0">
            <a:spAutoFit/>
          </a:bodyPr>
          <a:lstStyle/>
          <a:p>
            <a:pPr algn="ctr"/>
            <a:r>
              <a:rPr lang="en-GB" i="1" dirty="0"/>
              <a:t>P-value greater than 0.05</a:t>
            </a:r>
          </a:p>
          <a:p>
            <a:pPr algn="ctr"/>
            <a:r>
              <a:rPr lang="en-GB" sz="1200" i="1" dirty="0"/>
              <a:t>(normal distribution)</a:t>
            </a:r>
          </a:p>
        </p:txBody>
      </p:sp>
      <p:sp>
        <p:nvSpPr>
          <p:cNvPr id="17" name="TextBox 16">
            <a:extLst>
              <a:ext uri="{FF2B5EF4-FFF2-40B4-BE49-F238E27FC236}">
                <a16:creationId xmlns:a16="http://schemas.microsoft.com/office/drawing/2014/main" id="{9E6C5F84-B3A4-4695-0BE5-A3896F2A8BC9}"/>
              </a:ext>
            </a:extLst>
          </p:cNvPr>
          <p:cNvSpPr txBox="1"/>
          <p:nvPr/>
        </p:nvSpPr>
        <p:spPr>
          <a:xfrm>
            <a:off x="8179541" y="6123413"/>
            <a:ext cx="2955474" cy="553998"/>
          </a:xfrm>
          <a:prstGeom prst="rect">
            <a:avLst/>
          </a:prstGeom>
          <a:noFill/>
        </p:spPr>
        <p:txBody>
          <a:bodyPr wrap="square" rtlCol="0">
            <a:spAutoFit/>
          </a:bodyPr>
          <a:lstStyle/>
          <a:p>
            <a:pPr algn="ctr"/>
            <a:r>
              <a:rPr lang="en-GB" i="1" dirty="0"/>
              <a:t>P-value less than 0.05</a:t>
            </a:r>
          </a:p>
          <a:p>
            <a:pPr algn="ctr"/>
            <a:r>
              <a:rPr lang="en-GB" sz="1200" i="1" dirty="0"/>
              <a:t>(Variance not equal)</a:t>
            </a:r>
          </a:p>
        </p:txBody>
      </p:sp>
      <p:sp>
        <p:nvSpPr>
          <p:cNvPr id="18" name="TextBox 17">
            <a:extLst>
              <a:ext uri="{FF2B5EF4-FFF2-40B4-BE49-F238E27FC236}">
                <a16:creationId xmlns:a16="http://schemas.microsoft.com/office/drawing/2014/main" id="{839F43EF-032A-0B9F-264D-25B145AC7786}"/>
              </a:ext>
            </a:extLst>
          </p:cNvPr>
          <p:cNvSpPr txBox="1"/>
          <p:nvPr/>
        </p:nvSpPr>
        <p:spPr>
          <a:xfrm>
            <a:off x="4655319" y="6123413"/>
            <a:ext cx="2935739" cy="553998"/>
          </a:xfrm>
          <a:prstGeom prst="rect">
            <a:avLst/>
          </a:prstGeom>
          <a:noFill/>
        </p:spPr>
        <p:txBody>
          <a:bodyPr wrap="square" rtlCol="0">
            <a:spAutoFit/>
          </a:bodyPr>
          <a:lstStyle/>
          <a:p>
            <a:pPr algn="ctr"/>
            <a:r>
              <a:rPr lang="en-GB" i="1" dirty="0"/>
              <a:t>P-value greater than 0.05</a:t>
            </a:r>
          </a:p>
          <a:p>
            <a:pPr algn="ctr"/>
            <a:r>
              <a:rPr lang="en-GB" sz="1200" i="1" dirty="0"/>
              <a:t>(Equal Variance)</a:t>
            </a:r>
          </a:p>
        </p:txBody>
      </p:sp>
      <p:cxnSp>
        <p:nvCxnSpPr>
          <p:cNvPr id="20" name="Straight Arrow Connector 19">
            <a:extLst>
              <a:ext uri="{FF2B5EF4-FFF2-40B4-BE49-F238E27FC236}">
                <a16:creationId xmlns:a16="http://schemas.microsoft.com/office/drawing/2014/main" id="{575AEDDF-3606-8A3B-BF4E-5E45F3A5B64B}"/>
              </a:ext>
            </a:extLst>
          </p:cNvPr>
          <p:cNvCxnSpPr>
            <a:cxnSpLocks/>
          </p:cNvCxnSpPr>
          <p:nvPr/>
        </p:nvCxnSpPr>
        <p:spPr>
          <a:xfrm>
            <a:off x="2932969" y="2782890"/>
            <a:ext cx="0" cy="343168"/>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E6D37CC-6430-AE6B-5505-3803AB73BDFA}"/>
              </a:ext>
            </a:extLst>
          </p:cNvPr>
          <p:cNvCxnSpPr>
            <a:cxnSpLocks/>
          </p:cNvCxnSpPr>
          <p:nvPr/>
        </p:nvCxnSpPr>
        <p:spPr>
          <a:xfrm>
            <a:off x="7839128" y="2784354"/>
            <a:ext cx="0" cy="312011"/>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838C9F1-E291-0CE1-DEF2-4CD74133CAEF}"/>
              </a:ext>
            </a:extLst>
          </p:cNvPr>
          <p:cNvCxnSpPr>
            <a:cxnSpLocks/>
          </p:cNvCxnSpPr>
          <p:nvPr/>
        </p:nvCxnSpPr>
        <p:spPr>
          <a:xfrm>
            <a:off x="8948057" y="3424872"/>
            <a:ext cx="915225" cy="581137"/>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218AD13-95D6-ECAA-3330-84A9E1C6E9CD}"/>
              </a:ext>
            </a:extLst>
          </p:cNvPr>
          <p:cNvCxnSpPr>
            <a:cxnSpLocks/>
            <a:stCxn id="15" idx="2"/>
          </p:cNvCxnSpPr>
          <p:nvPr/>
        </p:nvCxnSpPr>
        <p:spPr>
          <a:xfrm flipH="1">
            <a:off x="2932968" y="3658284"/>
            <a:ext cx="1" cy="399388"/>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95341DB-A972-D114-2B88-92623C9C33A5}"/>
              </a:ext>
            </a:extLst>
          </p:cNvPr>
          <p:cNvSpPr txBox="1"/>
          <p:nvPr/>
        </p:nvSpPr>
        <p:spPr>
          <a:xfrm>
            <a:off x="513162" y="5063293"/>
            <a:ext cx="1959427" cy="553998"/>
          </a:xfrm>
          <a:prstGeom prst="rect">
            <a:avLst/>
          </a:prstGeom>
          <a:noFill/>
        </p:spPr>
        <p:txBody>
          <a:bodyPr wrap="square" rtlCol="0">
            <a:spAutoFit/>
          </a:bodyPr>
          <a:lstStyle/>
          <a:p>
            <a:pPr algn="ctr"/>
            <a:r>
              <a:rPr lang="en-GB" i="1" dirty="0"/>
              <a:t>Yes</a:t>
            </a:r>
          </a:p>
          <a:p>
            <a:pPr algn="ctr"/>
            <a:r>
              <a:rPr lang="en-GB" sz="1200" i="1" dirty="0"/>
              <a:t>(assume equal variance)</a:t>
            </a:r>
          </a:p>
        </p:txBody>
      </p:sp>
      <p:cxnSp>
        <p:nvCxnSpPr>
          <p:cNvPr id="54" name="Straight Arrow Connector 53">
            <a:extLst>
              <a:ext uri="{FF2B5EF4-FFF2-40B4-BE49-F238E27FC236}">
                <a16:creationId xmlns:a16="http://schemas.microsoft.com/office/drawing/2014/main" id="{4EB23966-E0C4-6B6E-93D4-E972295D9395}"/>
              </a:ext>
            </a:extLst>
          </p:cNvPr>
          <p:cNvCxnSpPr>
            <a:cxnSpLocks/>
          </p:cNvCxnSpPr>
          <p:nvPr/>
        </p:nvCxnSpPr>
        <p:spPr>
          <a:xfrm>
            <a:off x="1488233" y="5637610"/>
            <a:ext cx="4642" cy="427997"/>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61BA0A2-1F16-4EFC-8D91-BF8235BD4E14}"/>
              </a:ext>
            </a:extLst>
          </p:cNvPr>
          <p:cNvCxnSpPr>
            <a:cxnSpLocks/>
          </p:cNvCxnSpPr>
          <p:nvPr/>
        </p:nvCxnSpPr>
        <p:spPr>
          <a:xfrm flipH="1">
            <a:off x="1643743" y="4822181"/>
            <a:ext cx="271615" cy="261037"/>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FB45141-B39E-60E9-1E68-24E48CA54D06}"/>
              </a:ext>
            </a:extLst>
          </p:cNvPr>
          <p:cNvSpPr txBox="1"/>
          <p:nvPr/>
        </p:nvSpPr>
        <p:spPr>
          <a:xfrm>
            <a:off x="2822461" y="5073978"/>
            <a:ext cx="1959427" cy="369332"/>
          </a:xfrm>
          <a:prstGeom prst="rect">
            <a:avLst/>
          </a:prstGeom>
          <a:noFill/>
        </p:spPr>
        <p:txBody>
          <a:bodyPr wrap="square" rtlCol="0">
            <a:spAutoFit/>
          </a:bodyPr>
          <a:lstStyle/>
          <a:p>
            <a:pPr algn="ctr"/>
            <a:r>
              <a:rPr lang="en-GB" i="1" dirty="0"/>
              <a:t>No</a:t>
            </a:r>
          </a:p>
        </p:txBody>
      </p:sp>
      <p:cxnSp>
        <p:nvCxnSpPr>
          <p:cNvPr id="62" name="Straight Arrow Connector 61">
            <a:extLst>
              <a:ext uri="{FF2B5EF4-FFF2-40B4-BE49-F238E27FC236}">
                <a16:creationId xmlns:a16="http://schemas.microsoft.com/office/drawing/2014/main" id="{F00D1AE8-B248-4224-F3E9-307067DC563C}"/>
              </a:ext>
            </a:extLst>
          </p:cNvPr>
          <p:cNvCxnSpPr>
            <a:cxnSpLocks/>
          </p:cNvCxnSpPr>
          <p:nvPr/>
        </p:nvCxnSpPr>
        <p:spPr>
          <a:xfrm>
            <a:off x="4082143" y="5243649"/>
            <a:ext cx="1140281" cy="0"/>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FC126A7-0D19-FE25-4D5B-87F37399EDC2}"/>
              </a:ext>
            </a:extLst>
          </p:cNvPr>
          <p:cNvCxnSpPr>
            <a:cxnSpLocks/>
          </p:cNvCxnSpPr>
          <p:nvPr/>
        </p:nvCxnSpPr>
        <p:spPr>
          <a:xfrm>
            <a:off x="3623099" y="4806943"/>
            <a:ext cx="179076" cy="276275"/>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9D03B58-A4BC-D303-209D-8ED00E499014}"/>
              </a:ext>
            </a:extLst>
          </p:cNvPr>
          <p:cNvCxnSpPr>
            <a:cxnSpLocks/>
          </p:cNvCxnSpPr>
          <p:nvPr/>
        </p:nvCxnSpPr>
        <p:spPr>
          <a:xfrm flipV="1">
            <a:off x="9843074" y="5637610"/>
            <a:ext cx="412008" cy="485803"/>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9E61E6F-2D35-CD69-BD25-5E8698E00852}"/>
              </a:ext>
            </a:extLst>
          </p:cNvPr>
          <p:cNvCxnSpPr>
            <a:cxnSpLocks/>
            <a:endCxn id="12" idx="6"/>
          </p:cNvCxnSpPr>
          <p:nvPr/>
        </p:nvCxnSpPr>
        <p:spPr>
          <a:xfrm flipH="1">
            <a:off x="3904229" y="6423842"/>
            <a:ext cx="675646" cy="0"/>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E087BF5-F437-9C3B-F44B-EA7D1BC3840F}"/>
              </a:ext>
            </a:extLst>
          </p:cNvPr>
          <p:cNvCxnSpPr>
            <a:cxnSpLocks/>
          </p:cNvCxnSpPr>
          <p:nvPr/>
        </p:nvCxnSpPr>
        <p:spPr>
          <a:xfrm>
            <a:off x="5910943" y="5751511"/>
            <a:ext cx="0" cy="387711"/>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C97277B-E94F-6DB3-BE34-FD3FB0695611}"/>
              </a:ext>
            </a:extLst>
          </p:cNvPr>
          <p:cNvCxnSpPr>
            <a:cxnSpLocks/>
          </p:cNvCxnSpPr>
          <p:nvPr/>
        </p:nvCxnSpPr>
        <p:spPr>
          <a:xfrm>
            <a:off x="8393563" y="5751511"/>
            <a:ext cx="282351" cy="371902"/>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C656BE3-CE19-BFBF-F6CF-17A84B371735}"/>
              </a:ext>
            </a:extLst>
          </p:cNvPr>
          <p:cNvCxnSpPr>
            <a:cxnSpLocks/>
          </p:cNvCxnSpPr>
          <p:nvPr/>
        </p:nvCxnSpPr>
        <p:spPr>
          <a:xfrm>
            <a:off x="4899468" y="1680096"/>
            <a:ext cx="0" cy="199796"/>
          </a:xfrm>
          <a:prstGeom prst="straightConnector1">
            <a:avLst/>
          </a:prstGeom>
          <a:ln w="38100">
            <a:solidFill>
              <a:srgbClr val="8784C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2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7" grpId="0"/>
      <p:bldP spid="18" grpId="0"/>
      <p:bldP spid="53"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4446A3-7E7E-FA1A-3F24-C5AA31F76FC6}"/>
              </a:ext>
            </a:extLst>
          </p:cNvPr>
          <p:cNvSpPr txBox="1"/>
          <p:nvPr/>
        </p:nvSpPr>
        <p:spPr>
          <a:xfrm>
            <a:off x="4785024" y="312080"/>
            <a:ext cx="1986908"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solidFill>
                  <a:schemeClr val="tx1"/>
                </a:solidFill>
              </a:rPr>
              <a:t>Choose a research area</a:t>
            </a:r>
          </a:p>
        </p:txBody>
      </p:sp>
      <p:sp>
        <p:nvSpPr>
          <p:cNvPr id="5" name="TextBox 4">
            <a:extLst>
              <a:ext uri="{FF2B5EF4-FFF2-40B4-BE49-F238E27FC236}">
                <a16:creationId xmlns:a16="http://schemas.microsoft.com/office/drawing/2014/main" id="{FD9BE21D-F4E3-216E-0B6B-BF6434D3BDD3}"/>
              </a:ext>
            </a:extLst>
          </p:cNvPr>
          <p:cNvSpPr txBox="1"/>
          <p:nvPr/>
        </p:nvSpPr>
        <p:spPr>
          <a:xfrm>
            <a:off x="7788871" y="878157"/>
            <a:ext cx="2284345"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solidFill>
                  <a:schemeClr val="tx1"/>
                </a:solidFill>
              </a:rPr>
              <a:t>Review existing literature</a:t>
            </a:r>
          </a:p>
        </p:txBody>
      </p:sp>
      <p:sp>
        <p:nvSpPr>
          <p:cNvPr id="6" name="TextBox 5">
            <a:extLst>
              <a:ext uri="{FF2B5EF4-FFF2-40B4-BE49-F238E27FC236}">
                <a16:creationId xmlns:a16="http://schemas.microsoft.com/office/drawing/2014/main" id="{F5855C3D-8914-4B61-F86C-14B7096D2190}"/>
              </a:ext>
            </a:extLst>
          </p:cNvPr>
          <p:cNvSpPr txBox="1"/>
          <p:nvPr/>
        </p:nvSpPr>
        <p:spPr>
          <a:xfrm>
            <a:off x="8089659" y="2344969"/>
            <a:ext cx="3518455" cy="646331"/>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solidFill>
                  <a:schemeClr val="tx1"/>
                </a:solidFill>
              </a:rPr>
              <a:t>Identify a specific research question/ generate hypothesis</a:t>
            </a:r>
          </a:p>
        </p:txBody>
      </p:sp>
      <p:sp>
        <p:nvSpPr>
          <p:cNvPr id="7" name="TextBox 6">
            <a:extLst>
              <a:ext uri="{FF2B5EF4-FFF2-40B4-BE49-F238E27FC236}">
                <a16:creationId xmlns:a16="http://schemas.microsoft.com/office/drawing/2014/main" id="{D11199FB-65F8-DFCA-EE50-B94880814B83}"/>
              </a:ext>
            </a:extLst>
          </p:cNvPr>
          <p:cNvSpPr txBox="1"/>
          <p:nvPr/>
        </p:nvSpPr>
        <p:spPr>
          <a:xfrm>
            <a:off x="8456587" y="3814952"/>
            <a:ext cx="3518455"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solidFill>
                  <a:schemeClr val="tx1"/>
                </a:solidFill>
              </a:rPr>
              <a:t>Set project aims and objectives</a:t>
            </a:r>
          </a:p>
        </p:txBody>
      </p:sp>
      <p:sp>
        <p:nvSpPr>
          <p:cNvPr id="9" name="TextBox 8">
            <a:extLst>
              <a:ext uri="{FF2B5EF4-FFF2-40B4-BE49-F238E27FC236}">
                <a16:creationId xmlns:a16="http://schemas.microsoft.com/office/drawing/2014/main" id="{A20BBB8C-2FC8-4AC7-FC45-B6A1C8B83F07}"/>
              </a:ext>
            </a:extLst>
          </p:cNvPr>
          <p:cNvSpPr txBox="1"/>
          <p:nvPr/>
        </p:nvSpPr>
        <p:spPr>
          <a:xfrm>
            <a:off x="8388094" y="5030721"/>
            <a:ext cx="2693505"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solidFill>
                  <a:schemeClr val="tx1"/>
                </a:solidFill>
              </a:rPr>
              <a:t>Design methodology</a:t>
            </a:r>
          </a:p>
        </p:txBody>
      </p:sp>
      <p:sp>
        <p:nvSpPr>
          <p:cNvPr id="10" name="TextBox 9">
            <a:extLst>
              <a:ext uri="{FF2B5EF4-FFF2-40B4-BE49-F238E27FC236}">
                <a16:creationId xmlns:a16="http://schemas.microsoft.com/office/drawing/2014/main" id="{EF3AD174-5F26-E03E-1493-26BEA92DDFD9}"/>
              </a:ext>
            </a:extLst>
          </p:cNvPr>
          <p:cNvSpPr txBox="1"/>
          <p:nvPr/>
        </p:nvSpPr>
        <p:spPr>
          <a:xfrm>
            <a:off x="6985874" y="6052390"/>
            <a:ext cx="2073965"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solidFill>
                  <a:schemeClr val="tx1"/>
                </a:solidFill>
              </a:rPr>
              <a:t>Pilot methodology (if appropriate)</a:t>
            </a:r>
          </a:p>
        </p:txBody>
      </p:sp>
      <p:sp>
        <p:nvSpPr>
          <p:cNvPr id="11" name="TextBox 10">
            <a:extLst>
              <a:ext uri="{FF2B5EF4-FFF2-40B4-BE49-F238E27FC236}">
                <a16:creationId xmlns:a16="http://schemas.microsoft.com/office/drawing/2014/main" id="{4DE64E51-43B8-0F05-AB2D-4481CF14A5B9}"/>
              </a:ext>
            </a:extLst>
          </p:cNvPr>
          <p:cNvSpPr txBox="1"/>
          <p:nvPr/>
        </p:nvSpPr>
        <p:spPr>
          <a:xfrm>
            <a:off x="4278463" y="6288855"/>
            <a:ext cx="160334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solidFill>
                  <a:schemeClr val="tx1"/>
                </a:solidFill>
              </a:rPr>
              <a:t>Collect data</a:t>
            </a:r>
          </a:p>
        </p:txBody>
      </p:sp>
      <p:sp>
        <p:nvSpPr>
          <p:cNvPr id="12" name="TextBox 11">
            <a:extLst>
              <a:ext uri="{FF2B5EF4-FFF2-40B4-BE49-F238E27FC236}">
                <a16:creationId xmlns:a16="http://schemas.microsoft.com/office/drawing/2014/main" id="{54E024DB-0895-3352-1ECC-2494F54CE8EF}"/>
              </a:ext>
            </a:extLst>
          </p:cNvPr>
          <p:cNvSpPr txBox="1"/>
          <p:nvPr/>
        </p:nvSpPr>
        <p:spPr>
          <a:xfrm>
            <a:off x="190565" y="5175363"/>
            <a:ext cx="3983086" cy="646331"/>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dirty="0">
                <a:solidFill>
                  <a:schemeClr val="tx1"/>
                </a:solidFill>
              </a:rPr>
              <a:t>Visualise data </a:t>
            </a:r>
          </a:p>
          <a:p>
            <a:pPr algn="ctr"/>
            <a:r>
              <a:rPr lang="en-GB" i="1" dirty="0">
                <a:solidFill>
                  <a:schemeClr val="tx1"/>
                </a:solidFill>
              </a:rPr>
              <a:t>(Descriptive statistics)</a:t>
            </a:r>
          </a:p>
        </p:txBody>
      </p:sp>
      <p:sp>
        <p:nvSpPr>
          <p:cNvPr id="13" name="TextBox 12">
            <a:extLst>
              <a:ext uri="{FF2B5EF4-FFF2-40B4-BE49-F238E27FC236}">
                <a16:creationId xmlns:a16="http://schemas.microsoft.com/office/drawing/2014/main" id="{C0CA73B0-996C-4B10-BE20-1C35CABA4B7E}"/>
              </a:ext>
            </a:extLst>
          </p:cNvPr>
          <p:cNvSpPr txBox="1"/>
          <p:nvPr/>
        </p:nvSpPr>
        <p:spPr>
          <a:xfrm>
            <a:off x="191246" y="3467735"/>
            <a:ext cx="3370238" cy="646331"/>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solidFill>
                  <a:schemeClr val="tx1"/>
                </a:solidFill>
              </a:rPr>
              <a:t>Analyse data / test hypothesis </a:t>
            </a:r>
          </a:p>
          <a:p>
            <a:pPr algn="ctr"/>
            <a:r>
              <a:rPr lang="en-GB" i="1" dirty="0">
                <a:solidFill>
                  <a:schemeClr val="tx1"/>
                </a:solidFill>
              </a:rPr>
              <a:t>(Inferential statistics)</a:t>
            </a:r>
          </a:p>
        </p:txBody>
      </p:sp>
      <p:sp>
        <p:nvSpPr>
          <p:cNvPr id="14" name="TextBox 13">
            <a:extLst>
              <a:ext uri="{FF2B5EF4-FFF2-40B4-BE49-F238E27FC236}">
                <a16:creationId xmlns:a16="http://schemas.microsoft.com/office/drawing/2014/main" id="{DC91BF6C-060D-46A4-9E8A-2C60E9DE8E68}"/>
              </a:ext>
            </a:extLst>
          </p:cNvPr>
          <p:cNvSpPr txBox="1"/>
          <p:nvPr/>
        </p:nvSpPr>
        <p:spPr>
          <a:xfrm>
            <a:off x="489347" y="2123327"/>
            <a:ext cx="2074949" cy="369332"/>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solidFill>
                  <a:schemeClr val="tx1"/>
                </a:solidFill>
              </a:rPr>
              <a:t>Discuss findings </a:t>
            </a:r>
          </a:p>
        </p:txBody>
      </p:sp>
      <p:sp>
        <p:nvSpPr>
          <p:cNvPr id="15" name="TextBox 14">
            <a:extLst>
              <a:ext uri="{FF2B5EF4-FFF2-40B4-BE49-F238E27FC236}">
                <a16:creationId xmlns:a16="http://schemas.microsoft.com/office/drawing/2014/main" id="{E125FA1D-243E-4484-C23F-AE0A4B8C3DD0}"/>
              </a:ext>
            </a:extLst>
          </p:cNvPr>
          <p:cNvSpPr txBox="1"/>
          <p:nvPr/>
        </p:nvSpPr>
        <p:spPr>
          <a:xfrm>
            <a:off x="1286997" y="878157"/>
            <a:ext cx="1790223"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solidFill>
                  <a:schemeClr val="tx1"/>
                </a:solidFill>
              </a:rPr>
              <a:t>Conclude study</a:t>
            </a:r>
          </a:p>
        </p:txBody>
      </p:sp>
      <p:sp>
        <p:nvSpPr>
          <p:cNvPr id="17" name="Arrow: Right 16">
            <a:extLst>
              <a:ext uri="{FF2B5EF4-FFF2-40B4-BE49-F238E27FC236}">
                <a16:creationId xmlns:a16="http://schemas.microsoft.com/office/drawing/2014/main" id="{D236BC1C-D917-243A-1602-1D5FB4A0D822}"/>
              </a:ext>
            </a:extLst>
          </p:cNvPr>
          <p:cNvSpPr/>
          <p:nvPr/>
        </p:nvSpPr>
        <p:spPr>
          <a:xfrm rot="881957">
            <a:off x="7030465" y="695727"/>
            <a:ext cx="530871" cy="419924"/>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5D56FCD1-F969-045E-53AC-65076F7FA7F4}"/>
              </a:ext>
            </a:extLst>
          </p:cNvPr>
          <p:cNvSpPr/>
          <p:nvPr/>
        </p:nvSpPr>
        <p:spPr>
          <a:xfrm rot="3593237">
            <a:off x="8971559" y="1754358"/>
            <a:ext cx="530871" cy="419924"/>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8B6D626D-A8EF-3E95-6CAA-CD16D84D7A40}"/>
              </a:ext>
            </a:extLst>
          </p:cNvPr>
          <p:cNvSpPr/>
          <p:nvPr/>
        </p:nvSpPr>
        <p:spPr>
          <a:xfrm rot="5145674">
            <a:off x="9721372" y="3237382"/>
            <a:ext cx="530871" cy="419924"/>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BD68B723-2FB4-5F33-ADF7-890A587AC760}"/>
              </a:ext>
            </a:extLst>
          </p:cNvPr>
          <p:cNvSpPr/>
          <p:nvPr/>
        </p:nvSpPr>
        <p:spPr>
          <a:xfrm rot="5960716">
            <a:off x="9583449" y="4476442"/>
            <a:ext cx="530871" cy="419924"/>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75D71D92-1427-045D-6E3E-4BC2EC8B52B5}"/>
              </a:ext>
            </a:extLst>
          </p:cNvPr>
          <p:cNvSpPr/>
          <p:nvPr/>
        </p:nvSpPr>
        <p:spPr>
          <a:xfrm rot="7393046">
            <a:off x="9148346" y="5676660"/>
            <a:ext cx="530871" cy="419924"/>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7E19ABE4-7C3A-4493-6A38-26F5B1F69567}"/>
              </a:ext>
            </a:extLst>
          </p:cNvPr>
          <p:cNvSpPr/>
          <p:nvPr/>
        </p:nvSpPr>
        <p:spPr>
          <a:xfrm rot="10597830">
            <a:off x="6176186" y="6263559"/>
            <a:ext cx="530871" cy="419924"/>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FC92E241-4D1F-7028-9BF6-2FC7795D4EAE}"/>
              </a:ext>
            </a:extLst>
          </p:cNvPr>
          <p:cNvSpPr/>
          <p:nvPr/>
        </p:nvSpPr>
        <p:spPr>
          <a:xfrm rot="12989374">
            <a:off x="3320068" y="6068540"/>
            <a:ext cx="530871" cy="419924"/>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0905FA7D-C868-32EB-A731-D61748691BF1}"/>
              </a:ext>
            </a:extLst>
          </p:cNvPr>
          <p:cNvSpPr/>
          <p:nvPr/>
        </p:nvSpPr>
        <p:spPr>
          <a:xfrm rot="14612848">
            <a:off x="1802736" y="4511610"/>
            <a:ext cx="530871" cy="419924"/>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5463863B-CE98-8903-C42A-F74F6D0D8533}"/>
              </a:ext>
            </a:extLst>
          </p:cNvPr>
          <p:cNvSpPr/>
          <p:nvPr/>
        </p:nvSpPr>
        <p:spPr>
          <a:xfrm rot="16364328">
            <a:off x="1393154" y="2825336"/>
            <a:ext cx="530871" cy="419924"/>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C0EE6381-78D0-1F85-4F60-565CA9B460A1}"/>
              </a:ext>
            </a:extLst>
          </p:cNvPr>
          <p:cNvSpPr/>
          <p:nvPr/>
        </p:nvSpPr>
        <p:spPr>
          <a:xfrm rot="18287654">
            <a:off x="1717042" y="1435073"/>
            <a:ext cx="530871" cy="419924"/>
          </a:xfrm>
          <a:prstGeom prst="rightArrow">
            <a:avLst/>
          </a:prstGeom>
          <a:solidFill>
            <a:schemeClr val="tx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FE61D63-4DD8-3510-D0E4-DC4DC3B573DA}"/>
              </a:ext>
            </a:extLst>
          </p:cNvPr>
          <p:cNvSpPr/>
          <p:nvPr/>
        </p:nvSpPr>
        <p:spPr>
          <a:xfrm>
            <a:off x="3579792" y="2760133"/>
            <a:ext cx="4382321" cy="1323439"/>
          </a:xfrm>
          <a:prstGeom prst="rect">
            <a:avLst/>
          </a:prstGeom>
          <a:noFill/>
        </p:spPr>
        <p:txBody>
          <a:bodyPr wrap="square" lIns="91440" tIns="45720" rIns="91440" bIns="45720">
            <a:spAutoFit/>
          </a:bodyPr>
          <a:lstStyle/>
          <a:p>
            <a:pPr algn="ctr"/>
            <a:r>
              <a:rPr lang="en-US" sz="4000" dirty="0">
                <a:ln w="0"/>
                <a:solidFill>
                  <a:schemeClr val="accent1"/>
                </a:solidFill>
                <a:latin typeface="Abadi" panose="020B0604020104020204" pitchFamily="34" charset="0"/>
              </a:rPr>
              <a:t>The </a:t>
            </a:r>
          </a:p>
          <a:p>
            <a:pPr algn="ctr"/>
            <a:r>
              <a:rPr lang="en-US" sz="4000" dirty="0">
                <a:ln w="0"/>
                <a:solidFill>
                  <a:schemeClr val="accent1"/>
                </a:solidFill>
                <a:latin typeface="Abadi" panose="020B0604020104020204" pitchFamily="34" charset="0"/>
              </a:rPr>
              <a:t>Research Process</a:t>
            </a:r>
          </a:p>
        </p:txBody>
      </p:sp>
    </p:spTree>
    <p:extLst>
      <p:ext uri="{BB962C8B-B14F-4D97-AF65-F5344CB8AC3E}">
        <p14:creationId xmlns:p14="http://schemas.microsoft.com/office/powerpoint/2010/main" val="210628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0C037C-6756-9808-0172-7ACF33C28558}"/>
              </a:ext>
            </a:extLst>
          </p:cNvPr>
          <p:cNvSpPr>
            <a:spLocks noGrp="1"/>
          </p:cNvSpPr>
          <p:nvPr>
            <p:ph idx="1"/>
          </p:nvPr>
        </p:nvSpPr>
        <p:spPr>
          <a:xfrm>
            <a:off x="579363" y="451531"/>
            <a:ext cx="4330095" cy="3880773"/>
          </a:xfrm>
        </p:spPr>
        <p:txBody>
          <a:bodyPr/>
          <a:lstStyle/>
          <a:p>
            <a:r>
              <a:rPr lang="en-GB" dirty="0"/>
              <a:t>Different tests can be run using different codes in R studio</a:t>
            </a:r>
          </a:p>
          <a:p>
            <a:r>
              <a:rPr lang="en-GB" dirty="0"/>
              <a:t>To simplify this, I’m in the process of creating ‘r code guides’ for each test.</a:t>
            </a:r>
          </a:p>
          <a:p>
            <a:r>
              <a:rPr lang="en-GB" dirty="0"/>
              <a:t>Find these on Ledge: </a:t>
            </a:r>
          </a:p>
          <a:p>
            <a:endParaRPr lang="en-GB" dirty="0"/>
          </a:p>
        </p:txBody>
      </p:sp>
      <p:graphicFrame>
        <p:nvGraphicFramePr>
          <p:cNvPr id="4" name="Table 3">
            <a:extLst>
              <a:ext uri="{FF2B5EF4-FFF2-40B4-BE49-F238E27FC236}">
                <a16:creationId xmlns:a16="http://schemas.microsoft.com/office/drawing/2014/main" id="{FFEFC230-A131-BC74-C58F-DC620520DD67}"/>
              </a:ext>
            </a:extLst>
          </p:cNvPr>
          <p:cNvGraphicFramePr>
            <a:graphicFrameLocks noGrp="1"/>
          </p:cNvGraphicFramePr>
          <p:nvPr>
            <p:extLst>
              <p:ext uri="{D42A27DB-BD31-4B8C-83A1-F6EECF244321}">
                <p14:modId xmlns:p14="http://schemas.microsoft.com/office/powerpoint/2010/main" val="2039978838"/>
              </p:ext>
            </p:extLst>
          </p:nvPr>
        </p:nvGraphicFramePr>
        <p:xfrm>
          <a:off x="5551714" y="1042736"/>
          <a:ext cx="6259286" cy="4772527"/>
        </p:xfrm>
        <a:graphic>
          <a:graphicData uri="http://schemas.openxmlformats.org/drawingml/2006/table">
            <a:tbl>
              <a:tblPr firstRow="1" bandRow="1">
                <a:tableStyleId>{5C22544A-7EE6-4342-B048-85BDC9FD1C3A}</a:tableStyleId>
              </a:tblPr>
              <a:tblGrid>
                <a:gridCol w="2286537">
                  <a:extLst>
                    <a:ext uri="{9D8B030D-6E8A-4147-A177-3AD203B41FA5}">
                      <a16:colId xmlns:a16="http://schemas.microsoft.com/office/drawing/2014/main" val="2015900974"/>
                    </a:ext>
                  </a:extLst>
                </a:gridCol>
                <a:gridCol w="3972749">
                  <a:extLst>
                    <a:ext uri="{9D8B030D-6E8A-4147-A177-3AD203B41FA5}">
                      <a16:colId xmlns:a16="http://schemas.microsoft.com/office/drawing/2014/main" val="2221294619"/>
                    </a:ext>
                  </a:extLst>
                </a:gridCol>
              </a:tblGrid>
              <a:tr h="428767">
                <a:tc gridSpan="2">
                  <a:txBody>
                    <a:bodyPr/>
                    <a:lstStyle/>
                    <a:p>
                      <a:r>
                        <a:rPr lang="en-GB" dirty="0"/>
                        <a:t>Inferential statistical tests</a:t>
                      </a:r>
                    </a:p>
                  </a:txBody>
                  <a:tcPr/>
                </a:tc>
                <a:tc hMerge="1">
                  <a:txBody>
                    <a:bodyPr/>
                    <a:lstStyle/>
                    <a:p>
                      <a:endParaRPr lang="en-GB" dirty="0"/>
                    </a:p>
                  </a:txBody>
                  <a:tcPr/>
                </a:tc>
                <a:extLst>
                  <a:ext uri="{0D108BD9-81ED-4DB2-BD59-A6C34878D82A}">
                    <a16:rowId xmlns:a16="http://schemas.microsoft.com/office/drawing/2014/main" val="1960175284"/>
                  </a:ext>
                </a:extLst>
              </a:tr>
              <a:tr h="428767">
                <a:tc>
                  <a:txBody>
                    <a:bodyPr/>
                    <a:lstStyle/>
                    <a:p>
                      <a:r>
                        <a:rPr lang="en-GB" dirty="0"/>
                        <a:t>T-test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a:solidFill>
                            <a:schemeClr val="dk1"/>
                          </a:solidFill>
                          <a:effectLst/>
                          <a:latin typeface="+mn-lt"/>
                          <a:ea typeface="+mn-ea"/>
                          <a:cs typeface="+mn-cs"/>
                        </a:rPr>
                        <a:t>t.test</a:t>
                      </a:r>
                      <a:r>
                        <a:rPr lang="en-GB" sz="1800" kern="1200" dirty="0">
                          <a:solidFill>
                            <a:schemeClr val="dk1"/>
                          </a:solidFill>
                          <a:effectLst/>
                          <a:latin typeface="+mn-lt"/>
                          <a:ea typeface="+mn-ea"/>
                          <a:cs typeface="+mn-cs"/>
                        </a:rPr>
                        <a:t>(</a:t>
                      </a:r>
                      <a:r>
                        <a:rPr lang="en-GB" sz="1800" kern="1200" dirty="0" err="1">
                          <a:solidFill>
                            <a:schemeClr val="dk1"/>
                          </a:solidFill>
                          <a:effectLst/>
                          <a:latin typeface="+mn-lt"/>
                          <a:ea typeface="+mn-ea"/>
                          <a:cs typeface="+mn-cs"/>
                        </a:rPr>
                        <a:t>body_mass_g~sex</a:t>
                      </a:r>
                      <a:r>
                        <a:rPr lang="en-GB" sz="1800" kern="1200" dirty="0">
                          <a:solidFill>
                            <a:schemeClr val="dk1"/>
                          </a:solidFill>
                          <a:effectLst/>
                          <a:latin typeface="+mn-lt"/>
                          <a:ea typeface="+mn-ea"/>
                          <a:cs typeface="+mn-cs"/>
                        </a:rPr>
                        <a:t>)</a:t>
                      </a:r>
                    </a:p>
                  </a:txBody>
                  <a:tcPr/>
                </a:tc>
                <a:extLst>
                  <a:ext uri="{0D108BD9-81ED-4DB2-BD59-A6C34878D82A}">
                    <a16:rowId xmlns:a16="http://schemas.microsoft.com/office/drawing/2014/main" val="1117112822"/>
                  </a:ext>
                </a:extLst>
              </a:tr>
              <a:tr h="428767">
                <a:tc>
                  <a:txBody>
                    <a:bodyPr/>
                    <a:lstStyle/>
                    <a:p>
                      <a:r>
                        <a:rPr lang="en-GB" dirty="0"/>
                        <a:t>Mann-Whitney</a:t>
                      </a:r>
                    </a:p>
                  </a:txBody>
                  <a:tcPr/>
                </a:tc>
                <a:tc>
                  <a:txBody>
                    <a:bodyPr/>
                    <a:lstStyle/>
                    <a:p>
                      <a:r>
                        <a:rPr lang="en-GB" sz="1800" kern="1200" dirty="0" err="1">
                          <a:solidFill>
                            <a:schemeClr val="dk1"/>
                          </a:solidFill>
                          <a:effectLst/>
                          <a:latin typeface="+mn-lt"/>
                          <a:ea typeface="+mn-ea"/>
                          <a:cs typeface="+mn-cs"/>
                        </a:rPr>
                        <a:t>wilcox.test</a:t>
                      </a:r>
                      <a:r>
                        <a:rPr lang="en-GB" sz="1800" kern="1200" dirty="0">
                          <a:solidFill>
                            <a:schemeClr val="dk1"/>
                          </a:solidFill>
                          <a:effectLst/>
                          <a:latin typeface="+mn-lt"/>
                          <a:ea typeface="+mn-ea"/>
                          <a:cs typeface="+mn-cs"/>
                        </a:rPr>
                        <a:t>(</a:t>
                      </a:r>
                      <a:r>
                        <a:rPr lang="en-GB" sz="1800" kern="1200" dirty="0" err="1">
                          <a:solidFill>
                            <a:schemeClr val="dk1"/>
                          </a:solidFill>
                          <a:effectLst/>
                          <a:latin typeface="+mn-lt"/>
                          <a:ea typeface="+mn-ea"/>
                          <a:cs typeface="+mn-cs"/>
                        </a:rPr>
                        <a:t>body_mass~sex</a:t>
                      </a:r>
                      <a:r>
                        <a:rPr lang="en-GB" sz="1800" kern="1200" dirty="0">
                          <a:solidFill>
                            <a:schemeClr val="dk1"/>
                          </a:solidFill>
                          <a:effectLst/>
                          <a:latin typeface="+mn-lt"/>
                          <a:ea typeface="+mn-ea"/>
                          <a:cs typeface="+mn-cs"/>
                        </a:rPr>
                        <a:t>)</a:t>
                      </a:r>
                    </a:p>
                  </a:txBody>
                  <a:tcPr/>
                </a:tc>
                <a:extLst>
                  <a:ext uri="{0D108BD9-81ED-4DB2-BD59-A6C34878D82A}">
                    <a16:rowId xmlns:a16="http://schemas.microsoft.com/office/drawing/2014/main" val="700353031"/>
                  </a:ext>
                </a:extLst>
              </a:tr>
              <a:tr h="919765">
                <a:tc>
                  <a:txBody>
                    <a:bodyPr/>
                    <a:lstStyle/>
                    <a:p>
                      <a:r>
                        <a:rPr lang="en-GB" dirty="0"/>
                        <a:t>ANOVA</a:t>
                      </a:r>
                    </a:p>
                  </a:txBody>
                  <a:tcPr/>
                </a:tc>
                <a:tc>
                  <a:txBody>
                    <a:bodyPr/>
                    <a:lstStyle/>
                    <a:p>
                      <a:r>
                        <a:rPr lang="en-GB" sz="1800" kern="1200" dirty="0" err="1">
                          <a:solidFill>
                            <a:schemeClr val="dk1"/>
                          </a:solidFill>
                          <a:effectLst/>
                          <a:latin typeface="+mn-lt"/>
                          <a:ea typeface="+mn-ea"/>
                          <a:cs typeface="+mn-cs"/>
                        </a:rPr>
                        <a:t>anova_model</a:t>
                      </a:r>
                      <a:r>
                        <a:rPr lang="en-GB" sz="1800" kern="1200" dirty="0">
                          <a:solidFill>
                            <a:schemeClr val="dk1"/>
                          </a:solidFill>
                          <a:effectLst/>
                          <a:latin typeface="+mn-lt"/>
                          <a:ea typeface="+mn-ea"/>
                          <a:cs typeface="+mn-cs"/>
                        </a:rPr>
                        <a:t> &lt;- </a:t>
                      </a:r>
                      <a:r>
                        <a:rPr lang="en-GB" sz="1800" kern="1200" dirty="0" err="1">
                          <a:solidFill>
                            <a:schemeClr val="dk1"/>
                          </a:solidFill>
                          <a:effectLst/>
                          <a:latin typeface="+mn-lt"/>
                          <a:ea typeface="+mn-ea"/>
                          <a:cs typeface="+mn-cs"/>
                        </a:rPr>
                        <a:t>aov</a:t>
                      </a:r>
                      <a:r>
                        <a:rPr lang="en-GB" sz="1800" kern="1200" dirty="0">
                          <a:solidFill>
                            <a:schemeClr val="dk1"/>
                          </a:solidFill>
                          <a:effectLst/>
                          <a:latin typeface="+mn-lt"/>
                          <a:ea typeface="+mn-ea"/>
                          <a:cs typeface="+mn-cs"/>
                        </a:rPr>
                        <a:t>(</a:t>
                      </a:r>
                      <a:r>
                        <a:rPr lang="en-GB" sz="1800" kern="1200" dirty="0" err="1">
                          <a:solidFill>
                            <a:schemeClr val="dk1"/>
                          </a:solidFill>
                          <a:effectLst/>
                          <a:latin typeface="+mn-lt"/>
                          <a:ea typeface="+mn-ea"/>
                          <a:cs typeface="+mn-cs"/>
                        </a:rPr>
                        <a:t>weight_loss~program</a:t>
                      </a:r>
                      <a:r>
                        <a:rPr lang="en-GB" sz="1800" kern="1200" dirty="0">
                          <a:solidFill>
                            <a:schemeClr val="dk1"/>
                          </a:solidFill>
                          <a:effectLst/>
                          <a:latin typeface="+mn-lt"/>
                          <a:ea typeface="+mn-ea"/>
                          <a:cs typeface="+mn-cs"/>
                        </a:rPr>
                        <a:t>)</a:t>
                      </a:r>
                    </a:p>
                    <a:p>
                      <a:r>
                        <a:rPr lang="en-GB" sz="1800" kern="1200" dirty="0">
                          <a:solidFill>
                            <a:schemeClr val="dk1"/>
                          </a:solidFill>
                          <a:effectLst/>
                          <a:latin typeface="+mn-lt"/>
                          <a:ea typeface="+mn-ea"/>
                          <a:cs typeface="+mn-cs"/>
                        </a:rPr>
                        <a:t>summary(</a:t>
                      </a:r>
                      <a:r>
                        <a:rPr lang="en-GB" sz="1800" kern="1200" dirty="0" err="1">
                          <a:solidFill>
                            <a:schemeClr val="dk1"/>
                          </a:solidFill>
                          <a:effectLst/>
                          <a:latin typeface="+mn-lt"/>
                          <a:ea typeface="+mn-ea"/>
                          <a:cs typeface="+mn-cs"/>
                        </a:rPr>
                        <a:t>anova_model</a:t>
                      </a:r>
                      <a:r>
                        <a:rPr lang="en-GB" sz="1800" kern="1200" dirty="0">
                          <a:solidFill>
                            <a:schemeClr val="dk1"/>
                          </a:solidFill>
                          <a:effectLst/>
                          <a:latin typeface="+mn-lt"/>
                          <a:ea typeface="+mn-ea"/>
                          <a:cs typeface="+mn-cs"/>
                        </a:rPr>
                        <a:t>)</a:t>
                      </a:r>
                    </a:p>
                  </a:txBody>
                  <a:tcPr/>
                </a:tc>
                <a:extLst>
                  <a:ext uri="{0D108BD9-81ED-4DB2-BD59-A6C34878D82A}">
                    <a16:rowId xmlns:a16="http://schemas.microsoft.com/office/drawing/2014/main" val="138404269"/>
                  </a:ext>
                </a:extLst>
              </a:tr>
              <a:tr h="428767">
                <a:tc>
                  <a:txBody>
                    <a:bodyPr/>
                    <a:lstStyle/>
                    <a:p>
                      <a:r>
                        <a:rPr lang="en-GB" dirty="0"/>
                        <a:t>Kruskal-Wallis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a:solidFill>
                            <a:schemeClr val="dk1"/>
                          </a:solidFill>
                          <a:effectLst/>
                          <a:latin typeface="+mn-lt"/>
                          <a:ea typeface="+mn-ea"/>
                          <a:cs typeface="+mn-cs"/>
                        </a:rPr>
                        <a:t>kruskal.test</a:t>
                      </a:r>
                      <a:r>
                        <a:rPr lang="en-GB" sz="1800" kern="1200" dirty="0">
                          <a:solidFill>
                            <a:schemeClr val="dk1"/>
                          </a:solidFill>
                          <a:effectLst/>
                          <a:latin typeface="+mn-lt"/>
                          <a:ea typeface="+mn-ea"/>
                          <a:cs typeface="+mn-cs"/>
                        </a:rPr>
                        <a:t>(</a:t>
                      </a:r>
                      <a:r>
                        <a:rPr lang="en-GB" sz="1800" kern="1200" dirty="0" err="1">
                          <a:solidFill>
                            <a:schemeClr val="dk1"/>
                          </a:solidFill>
                          <a:effectLst/>
                          <a:latin typeface="+mn-lt"/>
                          <a:ea typeface="+mn-ea"/>
                          <a:cs typeface="+mn-cs"/>
                        </a:rPr>
                        <a:t>weight_loss~program</a:t>
                      </a:r>
                      <a:r>
                        <a:rPr lang="en-GB" sz="1800" kern="1200" dirty="0">
                          <a:solidFill>
                            <a:schemeClr val="dk1"/>
                          </a:solidFill>
                          <a:effectLst/>
                          <a:latin typeface="+mn-lt"/>
                          <a:ea typeface="+mn-ea"/>
                          <a:cs typeface="+mn-cs"/>
                        </a:rPr>
                        <a:t>)</a:t>
                      </a:r>
                    </a:p>
                  </a:txBody>
                  <a:tcPr/>
                </a:tc>
                <a:extLst>
                  <a:ext uri="{0D108BD9-81ED-4DB2-BD59-A6C34878D82A}">
                    <a16:rowId xmlns:a16="http://schemas.microsoft.com/office/drawing/2014/main" val="1134883485"/>
                  </a:ext>
                </a:extLst>
              </a:tr>
              <a:tr h="428767">
                <a:tc>
                  <a:txBody>
                    <a:bodyPr/>
                    <a:lstStyle/>
                    <a:p>
                      <a:r>
                        <a:rPr lang="en-GB" dirty="0"/>
                        <a:t>Paired t-test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a:solidFill>
                            <a:schemeClr val="dk1"/>
                          </a:solidFill>
                          <a:effectLst/>
                          <a:latin typeface="+mn-lt"/>
                          <a:ea typeface="+mn-ea"/>
                          <a:cs typeface="+mn-cs"/>
                        </a:rPr>
                        <a:t>t.test</a:t>
                      </a:r>
                      <a:r>
                        <a:rPr lang="en-GB" sz="1800" kern="1200" dirty="0">
                          <a:solidFill>
                            <a:schemeClr val="dk1"/>
                          </a:solidFill>
                          <a:effectLst/>
                          <a:latin typeface="+mn-lt"/>
                          <a:ea typeface="+mn-ea"/>
                          <a:cs typeface="+mn-cs"/>
                        </a:rPr>
                        <a:t>(Before, After, paired = TRUE)</a:t>
                      </a:r>
                    </a:p>
                  </a:txBody>
                  <a:tcPr/>
                </a:tc>
                <a:extLst>
                  <a:ext uri="{0D108BD9-81ED-4DB2-BD59-A6C34878D82A}">
                    <a16:rowId xmlns:a16="http://schemas.microsoft.com/office/drawing/2014/main" val="1334831949"/>
                  </a:ext>
                </a:extLst>
              </a:tr>
              <a:tr h="612751">
                <a:tc>
                  <a:txBody>
                    <a:bodyPr/>
                    <a:lstStyle/>
                    <a:p>
                      <a:r>
                        <a:rPr lang="en-GB" dirty="0"/>
                        <a:t>Wilcoxon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a:solidFill>
                            <a:schemeClr val="dk1"/>
                          </a:solidFill>
                          <a:effectLst/>
                          <a:latin typeface="+mn-lt"/>
                          <a:ea typeface="+mn-ea"/>
                          <a:cs typeface="+mn-cs"/>
                        </a:rPr>
                        <a:t>wilcox.test</a:t>
                      </a:r>
                      <a:r>
                        <a:rPr lang="en-GB" sz="1800" kern="1200" dirty="0">
                          <a:solidFill>
                            <a:schemeClr val="dk1"/>
                          </a:solidFill>
                          <a:effectLst/>
                          <a:latin typeface="+mn-lt"/>
                          <a:ea typeface="+mn-ea"/>
                          <a:cs typeface="+mn-cs"/>
                        </a:rPr>
                        <a:t>(Before, After, paired = TRUE)</a:t>
                      </a:r>
                    </a:p>
                  </a:txBody>
                  <a:tcPr/>
                </a:tc>
                <a:extLst>
                  <a:ext uri="{0D108BD9-81ED-4DB2-BD59-A6C34878D82A}">
                    <a16:rowId xmlns:a16="http://schemas.microsoft.com/office/drawing/2014/main" val="254641780"/>
                  </a:ext>
                </a:extLst>
              </a:tr>
              <a:tr h="428767">
                <a:tc>
                  <a:txBody>
                    <a:bodyPr/>
                    <a:lstStyle/>
                    <a:p>
                      <a:r>
                        <a:rPr lang="en-GB" dirty="0"/>
                        <a:t>Person’s correlation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a:solidFill>
                            <a:schemeClr val="dk1"/>
                          </a:solidFill>
                          <a:effectLst/>
                          <a:latin typeface="+mn-lt"/>
                          <a:ea typeface="+mn-ea"/>
                          <a:cs typeface="+mn-cs"/>
                        </a:rPr>
                        <a:t>cor.test</a:t>
                      </a:r>
                      <a:r>
                        <a:rPr lang="en-GB" sz="1800" kern="1200" dirty="0">
                          <a:solidFill>
                            <a:schemeClr val="dk1"/>
                          </a:solidFill>
                          <a:effectLst/>
                          <a:latin typeface="+mn-lt"/>
                          <a:ea typeface="+mn-ea"/>
                          <a:cs typeface="+mn-cs"/>
                        </a:rPr>
                        <a:t>(wing, weight)</a:t>
                      </a:r>
                    </a:p>
                  </a:txBody>
                  <a:tcPr/>
                </a:tc>
                <a:extLst>
                  <a:ext uri="{0D108BD9-81ED-4DB2-BD59-A6C34878D82A}">
                    <a16:rowId xmlns:a16="http://schemas.microsoft.com/office/drawing/2014/main" val="1313541726"/>
                  </a:ext>
                </a:extLst>
              </a:tr>
              <a:tr h="428767">
                <a:tc>
                  <a:txBody>
                    <a:bodyPr/>
                    <a:lstStyle/>
                    <a:p>
                      <a:r>
                        <a:rPr lang="en-GB" dirty="0"/>
                        <a:t>Spearman’s correlation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err="1">
                          <a:solidFill>
                            <a:schemeClr val="dk1"/>
                          </a:solidFill>
                          <a:effectLst/>
                          <a:latin typeface="+mn-lt"/>
                          <a:ea typeface="+mn-ea"/>
                          <a:cs typeface="+mn-cs"/>
                        </a:rPr>
                        <a:t>cor.test</a:t>
                      </a:r>
                      <a:r>
                        <a:rPr lang="en-GB" sz="1800" kern="1200" dirty="0">
                          <a:solidFill>
                            <a:schemeClr val="dk1"/>
                          </a:solidFill>
                          <a:effectLst/>
                          <a:latin typeface="+mn-lt"/>
                          <a:ea typeface="+mn-ea"/>
                          <a:cs typeface="+mn-cs"/>
                        </a:rPr>
                        <a:t>(wing, weight, method = "spearman")</a:t>
                      </a:r>
                    </a:p>
                  </a:txBody>
                  <a:tcPr/>
                </a:tc>
                <a:extLst>
                  <a:ext uri="{0D108BD9-81ED-4DB2-BD59-A6C34878D82A}">
                    <a16:rowId xmlns:a16="http://schemas.microsoft.com/office/drawing/2014/main" val="3455669682"/>
                  </a:ext>
                </a:extLst>
              </a:tr>
            </a:tbl>
          </a:graphicData>
        </a:graphic>
      </p:graphicFrame>
      <p:pic>
        <p:nvPicPr>
          <p:cNvPr id="6" name="Picture 5">
            <a:extLst>
              <a:ext uri="{FF2B5EF4-FFF2-40B4-BE49-F238E27FC236}">
                <a16:creationId xmlns:a16="http://schemas.microsoft.com/office/drawing/2014/main" id="{17EF9D02-B30A-4A3B-7203-3521C9159209}"/>
              </a:ext>
            </a:extLst>
          </p:cNvPr>
          <p:cNvPicPr>
            <a:picLocks noChangeAspect="1"/>
          </p:cNvPicPr>
          <p:nvPr/>
        </p:nvPicPr>
        <p:blipFill>
          <a:blip r:embed="rId2"/>
          <a:stretch>
            <a:fillRect/>
          </a:stretch>
        </p:blipFill>
        <p:spPr>
          <a:xfrm>
            <a:off x="1127074" y="2909298"/>
            <a:ext cx="3303412" cy="3571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1216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A10811-7EE5-7E13-3D03-B736CACC77CC}"/>
              </a:ext>
            </a:extLst>
          </p:cNvPr>
          <p:cNvPicPr>
            <a:picLocks noChangeAspect="1"/>
          </p:cNvPicPr>
          <p:nvPr/>
        </p:nvPicPr>
        <p:blipFill>
          <a:blip r:embed="rId2"/>
          <a:stretch>
            <a:fillRect/>
          </a:stretch>
        </p:blipFill>
        <p:spPr>
          <a:xfrm>
            <a:off x="539245" y="932384"/>
            <a:ext cx="4916994" cy="5316016"/>
          </a:xfrm>
          <a:prstGeom prst="rect">
            <a:avLst/>
          </a:prstGeom>
          <a:ln>
            <a:noFill/>
          </a:ln>
          <a:effectLst>
            <a:outerShdw blurRad="292100" dist="139700" dir="2700000" algn="tl" rotWithShape="0">
              <a:srgbClr val="333333">
                <a:alpha val="65000"/>
              </a:srgbClr>
            </a:outerShdw>
          </a:effectLst>
        </p:spPr>
      </p:pic>
      <p:pic>
        <p:nvPicPr>
          <p:cNvPr id="5" name="Graphic 4" descr="Snake outline">
            <a:extLst>
              <a:ext uri="{FF2B5EF4-FFF2-40B4-BE49-F238E27FC236}">
                <a16:creationId xmlns:a16="http://schemas.microsoft.com/office/drawing/2014/main" id="{BE045CE3-B6D5-C53F-6633-81A94DB281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096001" y="171899"/>
            <a:ext cx="2732314" cy="2732314"/>
          </a:xfrm>
          <a:prstGeom prst="rect">
            <a:avLst/>
          </a:prstGeom>
        </p:spPr>
      </p:pic>
      <p:sp>
        <p:nvSpPr>
          <p:cNvPr id="6" name="Arrow: Right 5">
            <a:extLst>
              <a:ext uri="{FF2B5EF4-FFF2-40B4-BE49-F238E27FC236}">
                <a16:creationId xmlns:a16="http://schemas.microsoft.com/office/drawing/2014/main" id="{4441C816-58A1-E3A2-E8D7-D43289A47021}"/>
              </a:ext>
            </a:extLst>
          </p:cNvPr>
          <p:cNvSpPr/>
          <p:nvPr/>
        </p:nvSpPr>
        <p:spPr>
          <a:xfrm rot="10800000">
            <a:off x="4644006" y="5649684"/>
            <a:ext cx="1451994" cy="7293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625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56D0B-0A5E-BD18-E8AE-F3E7E6173AA4}"/>
              </a:ext>
            </a:extLst>
          </p:cNvPr>
          <p:cNvSpPr>
            <a:spLocks noGrp="1"/>
          </p:cNvSpPr>
          <p:nvPr>
            <p:ph type="title"/>
          </p:nvPr>
        </p:nvSpPr>
        <p:spPr>
          <a:xfrm>
            <a:off x="652481" y="1382486"/>
            <a:ext cx="3547581" cy="4093028"/>
          </a:xfrm>
        </p:spPr>
        <p:txBody>
          <a:bodyPr anchor="ctr">
            <a:normAutofit/>
          </a:bodyPr>
          <a:lstStyle/>
          <a:p>
            <a:r>
              <a:rPr lang="en-GB" sz="4400"/>
              <a:t>Tasks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2FC270D-DBC0-54AE-D2A4-F7EF3ACB917A}"/>
              </a:ext>
            </a:extLst>
          </p:cNvPr>
          <p:cNvGraphicFramePr>
            <a:graphicFrameLocks noGrp="1"/>
          </p:cNvGraphicFramePr>
          <p:nvPr>
            <p:ph idx="1"/>
            <p:extLst>
              <p:ext uri="{D42A27DB-BD31-4B8C-83A1-F6EECF244321}">
                <p14:modId xmlns:p14="http://schemas.microsoft.com/office/powerpoint/2010/main" val="86875259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08C1EF7-6F14-2F7C-25A0-7941BCFF61AE}"/>
              </a:ext>
            </a:extLst>
          </p:cNvPr>
          <p:cNvSpPr txBox="1"/>
          <p:nvPr/>
        </p:nvSpPr>
        <p:spPr>
          <a:xfrm>
            <a:off x="510418" y="5688636"/>
            <a:ext cx="11213496" cy="1021556"/>
          </a:xfrm>
          <a:prstGeom prst="roundRect">
            <a:avLst/>
          </a:prstGeom>
          <a:solidFill>
            <a:schemeClr val="accent1">
              <a:lumMod val="40000"/>
              <a:lumOff val="60000"/>
            </a:schemeClr>
          </a:solidFill>
        </p:spPr>
        <p:txBody>
          <a:bodyPr wrap="square" rtlCol="0">
            <a:spAutoFit/>
          </a:bodyPr>
          <a:lstStyle/>
          <a:p>
            <a:r>
              <a:rPr lang="en-GB" dirty="0"/>
              <a:t>I will upload a version of each sheet complete with answers onto Ledge. </a:t>
            </a:r>
          </a:p>
          <a:p>
            <a:r>
              <a:rPr lang="en-GB" dirty="0"/>
              <a:t>Check your own work against these. </a:t>
            </a:r>
          </a:p>
          <a:p>
            <a:r>
              <a:rPr lang="en-GB" dirty="0"/>
              <a:t>Contact me if you have any questions (</a:t>
            </a:r>
            <a:r>
              <a:rPr lang="en-GB" dirty="0">
                <a:hlinkClick r:id="rId7"/>
              </a:rPr>
              <a:t>ella.bartlett@sparsholt.ac.uk</a:t>
            </a:r>
            <a:r>
              <a:rPr lang="en-GB" dirty="0"/>
              <a:t> )</a:t>
            </a:r>
          </a:p>
        </p:txBody>
      </p:sp>
    </p:spTree>
    <p:extLst>
      <p:ext uri="{BB962C8B-B14F-4D97-AF65-F5344CB8AC3E}">
        <p14:creationId xmlns:p14="http://schemas.microsoft.com/office/powerpoint/2010/main" val="367151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679F-2408-FC00-9E65-D1A08F9500DD}"/>
              </a:ext>
            </a:extLst>
          </p:cNvPr>
          <p:cNvSpPr>
            <a:spLocks noGrp="1"/>
          </p:cNvSpPr>
          <p:nvPr>
            <p:ph type="title"/>
          </p:nvPr>
        </p:nvSpPr>
        <p:spPr/>
        <p:txBody>
          <a:bodyPr/>
          <a:lstStyle/>
          <a:p>
            <a:r>
              <a:rPr lang="en-GB" dirty="0"/>
              <a:t>Hypotheses</a:t>
            </a:r>
          </a:p>
        </p:txBody>
      </p:sp>
      <p:sp>
        <p:nvSpPr>
          <p:cNvPr id="3" name="Content Placeholder 2">
            <a:extLst>
              <a:ext uri="{FF2B5EF4-FFF2-40B4-BE49-F238E27FC236}">
                <a16:creationId xmlns:a16="http://schemas.microsoft.com/office/drawing/2014/main" id="{A0ECB953-58C5-FAC2-A8DB-3B59BC0EDE12}"/>
              </a:ext>
            </a:extLst>
          </p:cNvPr>
          <p:cNvSpPr>
            <a:spLocks noGrp="1"/>
          </p:cNvSpPr>
          <p:nvPr>
            <p:ph idx="1"/>
          </p:nvPr>
        </p:nvSpPr>
        <p:spPr>
          <a:xfrm>
            <a:off x="677334" y="2762736"/>
            <a:ext cx="7998833" cy="1754835"/>
          </a:xfrm>
        </p:spPr>
        <p:txBody>
          <a:bodyPr>
            <a:normAutofit/>
          </a:bodyPr>
          <a:lstStyle/>
          <a:p>
            <a:pPr marL="0" indent="0">
              <a:buNone/>
            </a:pPr>
            <a:r>
              <a:rPr lang="en-GB" sz="2400" dirty="0"/>
              <a:t>These are a ‘statement’/ prediction made at the state of the project</a:t>
            </a:r>
          </a:p>
          <a:p>
            <a:pPr marL="0" indent="0">
              <a:buNone/>
            </a:pPr>
            <a:r>
              <a:rPr lang="en-GB" sz="2400" dirty="0"/>
              <a:t>They will be informed by your reading (you aren’t just making a random guess)</a:t>
            </a:r>
          </a:p>
          <a:p>
            <a:pPr marL="0" indent="0">
              <a:buNone/>
            </a:pPr>
            <a:endParaRPr lang="en-GB" sz="2400" dirty="0"/>
          </a:p>
        </p:txBody>
      </p:sp>
      <p:sp>
        <p:nvSpPr>
          <p:cNvPr id="4" name="TextBox 3">
            <a:extLst>
              <a:ext uri="{FF2B5EF4-FFF2-40B4-BE49-F238E27FC236}">
                <a16:creationId xmlns:a16="http://schemas.microsoft.com/office/drawing/2014/main" id="{6AD72EDB-7B4D-EC6B-1962-8833FDDFB478}"/>
              </a:ext>
            </a:extLst>
          </p:cNvPr>
          <p:cNvSpPr txBox="1"/>
          <p:nvPr/>
        </p:nvSpPr>
        <p:spPr>
          <a:xfrm>
            <a:off x="4975668" y="609600"/>
            <a:ext cx="3700499" cy="95410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GB" sz="2800" b="1" dirty="0"/>
              <a:t>Hypothesis = singular</a:t>
            </a:r>
          </a:p>
          <a:p>
            <a:pPr algn="ctr"/>
            <a:r>
              <a:rPr lang="en-GB" sz="2800" b="1" dirty="0"/>
              <a:t>Hypotheses = plural</a:t>
            </a:r>
          </a:p>
        </p:txBody>
      </p:sp>
    </p:spTree>
    <p:extLst>
      <p:ext uri="{BB962C8B-B14F-4D97-AF65-F5344CB8AC3E}">
        <p14:creationId xmlns:p14="http://schemas.microsoft.com/office/powerpoint/2010/main" val="86397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C24E-E0E3-7E8D-8A85-A79BF78CAEA4}"/>
              </a:ext>
            </a:extLst>
          </p:cNvPr>
          <p:cNvSpPr>
            <a:spLocks noGrp="1"/>
          </p:cNvSpPr>
          <p:nvPr>
            <p:ph type="title"/>
          </p:nvPr>
        </p:nvSpPr>
        <p:spPr/>
        <p:txBody>
          <a:bodyPr/>
          <a:lstStyle/>
          <a:p>
            <a:r>
              <a:rPr lang="en-GB" dirty="0"/>
              <a:t>You will always write a ‘null hypothesis’ and an ‘alternative hypothesis’</a:t>
            </a:r>
          </a:p>
        </p:txBody>
      </p:sp>
      <p:sp>
        <p:nvSpPr>
          <p:cNvPr id="4" name="TextBox 3">
            <a:extLst>
              <a:ext uri="{FF2B5EF4-FFF2-40B4-BE49-F238E27FC236}">
                <a16:creationId xmlns:a16="http://schemas.microsoft.com/office/drawing/2014/main" id="{57EEE45B-4AEC-BE51-C4FD-8776FEF474DA}"/>
              </a:ext>
            </a:extLst>
          </p:cNvPr>
          <p:cNvSpPr txBox="1"/>
          <p:nvPr/>
        </p:nvSpPr>
        <p:spPr>
          <a:xfrm>
            <a:off x="542260" y="2323401"/>
            <a:ext cx="9016409" cy="3518912"/>
          </a:xfrm>
          <a:prstGeom prst="rect">
            <a:avLst/>
          </a:prstGeom>
          <a:noFill/>
        </p:spPr>
        <p:txBody>
          <a:bodyPr wrap="square">
            <a:spAutoFit/>
          </a:bodyPr>
          <a:lstStyle/>
          <a:p>
            <a:pPr algn="just">
              <a:spcAft>
                <a:spcPts val="800"/>
              </a:spcAft>
            </a:pPr>
            <a:r>
              <a:rPr lang="en-GB" sz="2800" u="sng" dirty="0">
                <a:effectLst/>
                <a:latin typeface="+mj-lt"/>
                <a:ea typeface="Calibri" panose="020F0502020204030204" pitchFamily="34" charset="0"/>
                <a:cs typeface="Arial" panose="020B0604020202020204" pitchFamily="34" charset="0"/>
              </a:rPr>
              <a:t>Alternative hypothesis</a:t>
            </a:r>
          </a:p>
          <a:p>
            <a:pPr algn="just">
              <a:spcAft>
                <a:spcPts val="800"/>
              </a:spcAft>
            </a:pPr>
            <a:r>
              <a:rPr lang="en-GB" sz="2800" dirty="0">
                <a:effectLst/>
                <a:latin typeface="+mj-lt"/>
                <a:ea typeface="Calibri" panose="020F0502020204030204" pitchFamily="34" charset="0"/>
                <a:cs typeface="Arial" panose="020B0604020202020204" pitchFamily="34" charset="0"/>
              </a:rPr>
              <a:t>H</a:t>
            </a:r>
            <a:r>
              <a:rPr lang="en-GB" sz="2800" baseline="-25000" dirty="0">
                <a:effectLst/>
                <a:latin typeface="+mj-lt"/>
                <a:ea typeface="Calibri" panose="020F0502020204030204" pitchFamily="34" charset="0"/>
                <a:cs typeface="Arial" panose="020B0604020202020204" pitchFamily="34" charset="0"/>
              </a:rPr>
              <a:t>1</a:t>
            </a:r>
            <a:r>
              <a:rPr lang="en-GB" sz="2800" dirty="0">
                <a:effectLst/>
                <a:latin typeface="+mj-lt"/>
                <a:ea typeface="Calibri" panose="020F0502020204030204" pitchFamily="34" charset="0"/>
                <a:cs typeface="Arial" panose="020B0604020202020204" pitchFamily="34" charset="0"/>
              </a:rPr>
              <a:t>: The application of fertiliser will significantly increase plant growth rate.</a:t>
            </a:r>
          </a:p>
          <a:p>
            <a:pPr algn="just">
              <a:spcAft>
                <a:spcPts val="800"/>
              </a:spcAft>
            </a:pPr>
            <a:endParaRPr lang="en-GB" sz="2800" dirty="0">
              <a:latin typeface="+mj-lt"/>
              <a:ea typeface="Calibri" panose="020F0502020204030204" pitchFamily="34" charset="0"/>
              <a:cs typeface="Arial" panose="020B0604020202020204" pitchFamily="34" charset="0"/>
            </a:endParaRPr>
          </a:p>
          <a:p>
            <a:pPr algn="just">
              <a:spcAft>
                <a:spcPts val="800"/>
              </a:spcAft>
            </a:pPr>
            <a:r>
              <a:rPr lang="en-GB" sz="2800" u="sng" dirty="0">
                <a:effectLst/>
                <a:latin typeface="+mj-lt"/>
                <a:ea typeface="Calibri" panose="020F0502020204030204" pitchFamily="34" charset="0"/>
                <a:cs typeface="Arial" panose="020B0604020202020204" pitchFamily="34" charset="0"/>
              </a:rPr>
              <a:t>Null hypothesis</a:t>
            </a:r>
            <a:endParaRPr lang="en-GB" sz="2800" dirty="0">
              <a:effectLst/>
              <a:latin typeface="+mj-lt"/>
              <a:ea typeface="Calibri" panose="020F0502020204030204" pitchFamily="34" charset="0"/>
              <a:cs typeface="Arial" panose="020B0604020202020204" pitchFamily="34" charset="0"/>
            </a:endParaRPr>
          </a:p>
          <a:p>
            <a:pPr algn="just">
              <a:spcAft>
                <a:spcPts val="800"/>
              </a:spcAft>
            </a:pPr>
            <a:r>
              <a:rPr lang="en-GB" sz="2800" dirty="0">
                <a:effectLst/>
                <a:latin typeface="+mj-lt"/>
                <a:ea typeface="Calibri" panose="020F0502020204030204" pitchFamily="34" charset="0"/>
                <a:cs typeface="Arial" panose="020B0604020202020204" pitchFamily="34" charset="0"/>
              </a:rPr>
              <a:t>H</a:t>
            </a:r>
            <a:r>
              <a:rPr lang="en-GB" sz="2800" baseline="-25000" dirty="0">
                <a:effectLst/>
                <a:latin typeface="+mj-lt"/>
                <a:ea typeface="Calibri" panose="020F0502020204030204" pitchFamily="34" charset="0"/>
                <a:cs typeface="Arial" panose="020B0604020202020204" pitchFamily="34" charset="0"/>
              </a:rPr>
              <a:t>0</a:t>
            </a:r>
            <a:r>
              <a:rPr lang="en-GB" sz="2800" dirty="0">
                <a:effectLst/>
                <a:latin typeface="+mj-lt"/>
                <a:ea typeface="Calibri" panose="020F0502020204030204" pitchFamily="34" charset="0"/>
                <a:cs typeface="Arial" panose="020B0604020202020204" pitchFamily="34" charset="0"/>
              </a:rPr>
              <a:t>: The application of fertiliser will </a:t>
            </a:r>
            <a:r>
              <a:rPr lang="en-GB" sz="2800" u="sng" dirty="0">
                <a:effectLst/>
                <a:latin typeface="+mj-lt"/>
                <a:ea typeface="Calibri" panose="020F0502020204030204" pitchFamily="34" charset="0"/>
                <a:cs typeface="Arial" panose="020B0604020202020204" pitchFamily="34" charset="0"/>
              </a:rPr>
              <a:t>not</a:t>
            </a:r>
            <a:r>
              <a:rPr lang="en-GB" sz="2800" dirty="0">
                <a:effectLst/>
                <a:latin typeface="+mj-lt"/>
                <a:ea typeface="Calibri" panose="020F0502020204030204" pitchFamily="34" charset="0"/>
                <a:cs typeface="Arial" panose="020B0604020202020204" pitchFamily="34" charset="0"/>
              </a:rPr>
              <a:t> significantly increase plant growth rate.</a:t>
            </a:r>
          </a:p>
        </p:txBody>
      </p:sp>
      <p:sp>
        <p:nvSpPr>
          <p:cNvPr id="3" name="TextBox 2">
            <a:extLst>
              <a:ext uri="{FF2B5EF4-FFF2-40B4-BE49-F238E27FC236}">
                <a16:creationId xmlns:a16="http://schemas.microsoft.com/office/drawing/2014/main" id="{F4D76628-BB79-DDE3-7BEA-51C2CEBFF6BB}"/>
              </a:ext>
            </a:extLst>
          </p:cNvPr>
          <p:cNvSpPr txBox="1"/>
          <p:nvPr/>
        </p:nvSpPr>
        <p:spPr>
          <a:xfrm>
            <a:off x="4278086" y="5973939"/>
            <a:ext cx="7753551"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b="1" dirty="0"/>
              <a:t>To test this hypothesis, what would you need to measure in your study? – </a:t>
            </a:r>
            <a:r>
              <a:rPr lang="en-GB" sz="2000" b="1" dirty="0">
                <a:highlight>
                  <a:srgbClr val="00FFFF"/>
                </a:highlight>
              </a:rPr>
              <a:t>Independent Variable</a:t>
            </a:r>
            <a:r>
              <a:rPr lang="en-GB" sz="2000" b="1" dirty="0"/>
              <a:t>? </a:t>
            </a:r>
            <a:r>
              <a:rPr lang="en-GB" sz="2000" b="1" dirty="0">
                <a:highlight>
                  <a:srgbClr val="00FF00"/>
                </a:highlight>
              </a:rPr>
              <a:t>Dependent Variable</a:t>
            </a:r>
            <a:r>
              <a:rPr lang="en-GB" sz="2000" b="1" dirty="0"/>
              <a:t>?  </a:t>
            </a:r>
          </a:p>
        </p:txBody>
      </p:sp>
    </p:spTree>
    <p:extLst>
      <p:ext uri="{BB962C8B-B14F-4D97-AF65-F5344CB8AC3E}">
        <p14:creationId xmlns:p14="http://schemas.microsoft.com/office/powerpoint/2010/main" val="165274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1B1FD-FEB3-907C-ED72-878168ABD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77381-62F5-7390-FF1B-2D5CB568E883}"/>
              </a:ext>
            </a:extLst>
          </p:cNvPr>
          <p:cNvSpPr>
            <a:spLocks noGrp="1"/>
          </p:cNvSpPr>
          <p:nvPr>
            <p:ph type="title"/>
          </p:nvPr>
        </p:nvSpPr>
        <p:spPr/>
        <p:txBody>
          <a:bodyPr/>
          <a:lstStyle/>
          <a:p>
            <a:r>
              <a:rPr lang="en-GB" dirty="0"/>
              <a:t>You will always write a ‘null hypothesis’ and an ‘alternative hypothesis’</a:t>
            </a:r>
          </a:p>
        </p:txBody>
      </p:sp>
      <p:sp>
        <p:nvSpPr>
          <p:cNvPr id="4" name="TextBox 3">
            <a:extLst>
              <a:ext uri="{FF2B5EF4-FFF2-40B4-BE49-F238E27FC236}">
                <a16:creationId xmlns:a16="http://schemas.microsoft.com/office/drawing/2014/main" id="{EA6EB763-8F12-7EEC-B599-FF2FFDF2B4A1}"/>
              </a:ext>
            </a:extLst>
          </p:cNvPr>
          <p:cNvSpPr txBox="1"/>
          <p:nvPr/>
        </p:nvSpPr>
        <p:spPr>
          <a:xfrm>
            <a:off x="542260" y="2323401"/>
            <a:ext cx="9016409" cy="3518912"/>
          </a:xfrm>
          <a:prstGeom prst="rect">
            <a:avLst/>
          </a:prstGeom>
          <a:noFill/>
        </p:spPr>
        <p:txBody>
          <a:bodyPr wrap="square">
            <a:spAutoFit/>
          </a:bodyPr>
          <a:lstStyle/>
          <a:p>
            <a:pPr algn="just">
              <a:spcAft>
                <a:spcPts val="800"/>
              </a:spcAft>
            </a:pPr>
            <a:r>
              <a:rPr lang="en-GB" sz="2800" u="sng" dirty="0">
                <a:effectLst/>
                <a:latin typeface="+mj-lt"/>
                <a:ea typeface="Calibri" panose="020F0502020204030204" pitchFamily="34" charset="0"/>
                <a:cs typeface="Arial" panose="020B0604020202020204" pitchFamily="34" charset="0"/>
              </a:rPr>
              <a:t>Alternative hypothesis</a:t>
            </a:r>
          </a:p>
          <a:p>
            <a:pPr algn="just">
              <a:spcAft>
                <a:spcPts val="800"/>
              </a:spcAft>
            </a:pPr>
            <a:r>
              <a:rPr lang="en-GB" sz="2800" dirty="0">
                <a:effectLst/>
                <a:latin typeface="+mj-lt"/>
                <a:ea typeface="Calibri" panose="020F0502020204030204" pitchFamily="34" charset="0"/>
                <a:cs typeface="Arial" panose="020B0604020202020204" pitchFamily="34" charset="0"/>
              </a:rPr>
              <a:t>H</a:t>
            </a:r>
            <a:r>
              <a:rPr lang="en-GB" sz="2800" baseline="-25000" dirty="0">
                <a:effectLst/>
                <a:latin typeface="+mj-lt"/>
                <a:ea typeface="Calibri" panose="020F0502020204030204" pitchFamily="34" charset="0"/>
                <a:cs typeface="Arial" panose="020B0604020202020204" pitchFamily="34" charset="0"/>
              </a:rPr>
              <a:t>1</a:t>
            </a:r>
            <a:r>
              <a:rPr lang="en-GB" sz="2800" dirty="0">
                <a:effectLst/>
                <a:latin typeface="+mj-lt"/>
                <a:ea typeface="Calibri" panose="020F0502020204030204" pitchFamily="34" charset="0"/>
                <a:cs typeface="Arial" panose="020B0604020202020204" pitchFamily="34" charset="0"/>
              </a:rPr>
              <a:t>: The application of fertiliser will significantly increase plant growth rate.</a:t>
            </a:r>
          </a:p>
          <a:p>
            <a:pPr algn="just">
              <a:spcAft>
                <a:spcPts val="800"/>
              </a:spcAft>
            </a:pPr>
            <a:endParaRPr lang="en-GB" sz="2800" dirty="0">
              <a:latin typeface="+mj-lt"/>
              <a:ea typeface="Calibri" panose="020F0502020204030204" pitchFamily="34" charset="0"/>
              <a:cs typeface="Arial" panose="020B0604020202020204" pitchFamily="34" charset="0"/>
            </a:endParaRPr>
          </a:p>
          <a:p>
            <a:pPr algn="just">
              <a:spcAft>
                <a:spcPts val="800"/>
              </a:spcAft>
            </a:pPr>
            <a:r>
              <a:rPr lang="en-GB" sz="2800" u="sng" dirty="0">
                <a:effectLst/>
                <a:latin typeface="+mj-lt"/>
                <a:ea typeface="Calibri" panose="020F0502020204030204" pitchFamily="34" charset="0"/>
                <a:cs typeface="Arial" panose="020B0604020202020204" pitchFamily="34" charset="0"/>
              </a:rPr>
              <a:t>Null hypothesis</a:t>
            </a:r>
            <a:endParaRPr lang="en-GB" sz="2800" dirty="0">
              <a:effectLst/>
              <a:latin typeface="+mj-lt"/>
              <a:ea typeface="Calibri" panose="020F0502020204030204" pitchFamily="34" charset="0"/>
              <a:cs typeface="Arial" panose="020B0604020202020204" pitchFamily="34" charset="0"/>
            </a:endParaRPr>
          </a:p>
          <a:p>
            <a:pPr algn="just">
              <a:spcAft>
                <a:spcPts val="800"/>
              </a:spcAft>
            </a:pPr>
            <a:r>
              <a:rPr lang="en-GB" sz="2800" dirty="0">
                <a:effectLst/>
                <a:latin typeface="+mj-lt"/>
                <a:ea typeface="Calibri" panose="020F0502020204030204" pitchFamily="34" charset="0"/>
                <a:cs typeface="Arial" panose="020B0604020202020204" pitchFamily="34" charset="0"/>
              </a:rPr>
              <a:t>H</a:t>
            </a:r>
            <a:r>
              <a:rPr lang="en-GB" sz="2800" baseline="-25000" dirty="0">
                <a:effectLst/>
                <a:latin typeface="+mj-lt"/>
                <a:ea typeface="Calibri" panose="020F0502020204030204" pitchFamily="34" charset="0"/>
                <a:cs typeface="Arial" panose="020B0604020202020204" pitchFamily="34" charset="0"/>
              </a:rPr>
              <a:t>0</a:t>
            </a:r>
            <a:r>
              <a:rPr lang="en-GB" sz="2800" dirty="0">
                <a:effectLst/>
                <a:latin typeface="+mj-lt"/>
                <a:ea typeface="Calibri" panose="020F0502020204030204" pitchFamily="34" charset="0"/>
                <a:cs typeface="Arial" panose="020B0604020202020204" pitchFamily="34" charset="0"/>
              </a:rPr>
              <a:t>: The </a:t>
            </a:r>
            <a:r>
              <a:rPr lang="en-GB" sz="2800" dirty="0">
                <a:effectLst/>
                <a:highlight>
                  <a:srgbClr val="00FFFF"/>
                </a:highlight>
                <a:latin typeface="+mj-lt"/>
                <a:ea typeface="Calibri" panose="020F0502020204030204" pitchFamily="34" charset="0"/>
                <a:cs typeface="Arial" panose="020B0604020202020204" pitchFamily="34" charset="0"/>
              </a:rPr>
              <a:t>application of fertiliser</a:t>
            </a:r>
            <a:r>
              <a:rPr lang="en-GB" sz="2800" dirty="0">
                <a:effectLst/>
                <a:latin typeface="+mj-lt"/>
                <a:ea typeface="Calibri" panose="020F0502020204030204" pitchFamily="34" charset="0"/>
                <a:cs typeface="Arial" panose="020B0604020202020204" pitchFamily="34" charset="0"/>
              </a:rPr>
              <a:t> will </a:t>
            </a:r>
            <a:r>
              <a:rPr lang="en-GB" sz="2800" u="sng" dirty="0">
                <a:effectLst/>
                <a:latin typeface="+mj-lt"/>
                <a:ea typeface="Calibri" panose="020F0502020204030204" pitchFamily="34" charset="0"/>
                <a:cs typeface="Arial" panose="020B0604020202020204" pitchFamily="34" charset="0"/>
              </a:rPr>
              <a:t>not</a:t>
            </a:r>
            <a:r>
              <a:rPr lang="en-GB" sz="2800" dirty="0">
                <a:effectLst/>
                <a:latin typeface="+mj-lt"/>
                <a:ea typeface="Calibri" panose="020F0502020204030204" pitchFamily="34" charset="0"/>
                <a:cs typeface="Arial" panose="020B0604020202020204" pitchFamily="34" charset="0"/>
              </a:rPr>
              <a:t> significantly increase </a:t>
            </a:r>
            <a:r>
              <a:rPr lang="en-GB" sz="2800" dirty="0">
                <a:effectLst/>
                <a:highlight>
                  <a:srgbClr val="00FF00"/>
                </a:highlight>
                <a:latin typeface="+mj-lt"/>
                <a:ea typeface="Calibri" panose="020F0502020204030204" pitchFamily="34" charset="0"/>
                <a:cs typeface="Arial" panose="020B0604020202020204" pitchFamily="34" charset="0"/>
              </a:rPr>
              <a:t>plant growth rate</a:t>
            </a:r>
            <a:r>
              <a:rPr lang="en-GB" sz="2800" dirty="0">
                <a:effectLst/>
                <a:latin typeface="+mj-lt"/>
                <a:ea typeface="Calibri" panose="020F0502020204030204" pitchFamily="34" charset="0"/>
                <a:cs typeface="Arial" panose="020B0604020202020204" pitchFamily="34" charset="0"/>
              </a:rPr>
              <a:t>.</a:t>
            </a:r>
          </a:p>
        </p:txBody>
      </p:sp>
      <p:sp>
        <p:nvSpPr>
          <p:cNvPr id="3" name="TextBox 2">
            <a:extLst>
              <a:ext uri="{FF2B5EF4-FFF2-40B4-BE49-F238E27FC236}">
                <a16:creationId xmlns:a16="http://schemas.microsoft.com/office/drawing/2014/main" id="{73A9E315-BCE5-72D3-BE4F-926617BB89BD}"/>
              </a:ext>
            </a:extLst>
          </p:cNvPr>
          <p:cNvSpPr txBox="1"/>
          <p:nvPr/>
        </p:nvSpPr>
        <p:spPr>
          <a:xfrm>
            <a:off x="3897086" y="5973939"/>
            <a:ext cx="811277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b="1" dirty="0"/>
              <a:t>To test this hypothesis, what would you need to measure in your study? – </a:t>
            </a:r>
            <a:r>
              <a:rPr lang="en-GB" sz="2000" b="1" dirty="0">
                <a:highlight>
                  <a:srgbClr val="00FFFF"/>
                </a:highlight>
              </a:rPr>
              <a:t>Independent Variable</a:t>
            </a:r>
            <a:r>
              <a:rPr lang="en-GB" sz="2000" b="1" dirty="0"/>
              <a:t>? </a:t>
            </a:r>
            <a:r>
              <a:rPr lang="en-GB" sz="2000" b="1" dirty="0">
                <a:highlight>
                  <a:srgbClr val="00FF00"/>
                </a:highlight>
              </a:rPr>
              <a:t>Dependent Variable</a:t>
            </a:r>
            <a:r>
              <a:rPr lang="en-GB" sz="2000" b="1" dirty="0"/>
              <a:t>?  </a:t>
            </a:r>
          </a:p>
        </p:txBody>
      </p:sp>
    </p:spTree>
    <p:extLst>
      <p:ext uri="{BB962C8B-B14F-4D97-AF65-F5344CB8AC3E}">
        <p14:creationId xmlns:p14="http://schemas.microsoft.com/office/powerpoint/2010/main" val="2991038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359675-5BF8-3302-BB32-41DB3F7A9E6D}"/>
              </a:ext>
            </a:extLst>
          </p:cNvPr>
          <p:cNvSpPr txBox="1"/>
          <p:nvPr/>
        </p:nvSpPr>
        <p:spPr>
          <a:xfrm>
            <a:off x="761314" y="690475"/>
            <a:ext cx="8169965" cy="1569660"/>
          </a:xfrm>
          <a:prstGeom prst="rect">
            <a:avLst/>
          </a:prstGeom>
          <a:noFill/>
        </p:spPr>
        <p:txBody>
          <a:bodyPr wrap="square">
            <a:spAutoFit/>
          </a:bodyPr>
          <a:lstStyle/>
          <a:p>
            <a:pPr marL="0" indent="0" algn="ctr">
              <a:buNone/>
            </a:pPr>
            <a:r>
              <a:rPr lang="en-GB" sz="3200" b="1" dirty="0">
                <a:solidFill>
                  <a:srgbClr val="FF0000"/>
                </a:solidFill>
              </a:rPr>
              <a:t>When you carry out research, you are trying to determine whether or not you can reject the </a:t>
            </a:r>
            <a:r>
              <a:rPr lang="en-GB" sz="3200" b="1" u="sng" dirty="0">
                <a:solidFill>
                  <a:srgbClr val="FF0000"/>
                </a:solidFill>
              </a:rPr>
              <a:t>null hypothesis</a:t>
            </a:r>
            <a:r>
              <a:rPr lang="en-GB" sz="3200" b="1" dirty="0">
                <a:solidFill>
                  <a:srgbClr val="FF0000"/>
                </a:solidFill>
              </a:rPr>
              <a:t>!</a:t>
            </a:r>
          </a:p>
        </p:txBody>
      </p:sp>
      <p:sp>
        <p:nvSpPr>
          <p:cNvPr id="6" name="Rectangle 5">
            <a:extLst>
              <a:ext uri="{FF2B5EF4-FFF2-40B4-BE49-F238E27FC236}">
                <a16:creationId xmlns:a16="http://schemas.microsoft.com/office/drawing/2014/main" id="{EE9A9BE4-BCC2-8316-DC7A-5986FEDE2A3D}"/>
              </a:ext>
            </a:extLst>
          </p:cNvPr>
          <p:cNvSpPr/>
          <p:nvPr/>
        </p:nvSpPr>
        <p:spPr>
          <a:xfrm>
            <a:off x="2025166" y="3283244"/>
            <a:ext cx="5475092" cy="584775"/>
          </a:xfrm>
          <a:prstGeom prst="rect">
            <a:avLst/>
          </a:prstGeom>
          <a:noFill/>
        </p:spPr>
        <p:txBody>
          <a:bodyPr wrap="square" lIns="91440" tIns="45720" rIns="91440" bIns="45720">
            <a:spAutoFit/>
          </a:bodyPr>
          <a:lstStyle/>
          <a:p>
            <a:pPr algn="ctr"/>
            <a:r>
              <a:rPr lang="en-US" sz="3200" b="0" cap="none" spc="0" dirty="0">
                <a:ln w="0"/>
                <a:solidFill>
                  <a:schemeClr val="accent1"/>
                </a:solidFill>
              </a:rPr>
              <a:t>How do you figure this out? </a:t>
            </a:r>
          </a:p>
        </p:txBody>
      </p:sp>
      <p:sp>
        <p:nvSpPr>
          <p:cNvPr id="13" name="TextBox 12">
            <a:extLst>
              <a:ext uri="{FF2B5EF4-FFF2-40B4-BE49-F238E27FC236}">
                <a16:creationId xmlns:a16="http://schemas.microsoft.com/office/drawing/2014/main" id="{D4A930E6-6A3F-5FF4-6D47-4F50DE1A7489}"/>
              </a:ext>
            </a:extLst>
          </p:cNvPr>
          <p:cNvSpPr txBox="1"/>
          <p:nvPr/>
        </p:nvSpPr>
        <p:spPr>
          <a:xfrm>
            <a:off x="1078938" y="4466876"/>
            <a:ext cx="2634343" cy="186100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GB" sz="2000" dirty="0"/>
              <a:t>Collect relevant data to test your hypotheses</a:t>
            </a:r>
          </a:p>
        </p:txBody>
      </p:sp>
    </p:spTree>
    <p:extLst>
      <p:ext uri="{BB962C8B-B14F-4D97-AF65-F5344CB8AC3E}">
        <p14:creationId xmlns:p14="http://schemas.microsoft.com/office/powerpoint/2010/main" val="402472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E192D59-7561-5083-4CCC-654B5841E318}"/>
              </a:ext>
            </a:extLst>
          </p:cNvPr>
          <p:cNvGraphicFramePr>
            <a:graphicFrameLocks/>
          </p:cNvGraphicFramePr>
          <p:nvPr/>
        </p:nvGraphicFramePr>
        <p:xfrm>
          <a:off x="415986" y="1796142"/>
          <a:ext cx="8730343" cy="46373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0846ACF-08AA-69AB-CC76-38122985C9A8}"/>
              </a:ext>
            </a:extLst>
          </p:cNvPr>
          <p:cNvSpPr txBox="1"/>
          <p:nvPr/>
        </p:nvSpPr>
        <p:spPr>
          <a:xfrm>
            <a:off x="415986" y="319092"/>
            <a:ext cx="610144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800"/>
              </a:spcAft>
            </a:pPr>
            <a:r>
              <a:rPr lang="en-GB" sz="1800" dirty="0">
                <a:effectLst/>
                <a:latin typeface="+mj-lt"/>
                <a:ea typeface="Calibri" panose="020F0502020204030204" pitchFamily="34" charset="0"/>
                <a:cs typeface="Arial" panose="020B0604020202020204" pitchFamily="34" charset="0"/>
              </a:rPr>
              <a:t>H</a:t>
            </a:r>
            <a:r>
              <a:rPr lang="en-GB" sz="1800" baseline="-25000" dirty="0">
                <a:effectLst/>
                <a:latin typeface="+mj-lt"/>
                <a:ea typeface="Calibri" panose="020F0502020204030204" pitchFamily="34" charset="0"/>
                <a:cs typeface="Arial" panose="020B0604020202020204" pitchFamily="34" charset="0"/>
              </a:rPr>
              <a:t>0</a:t>
            </a:r>
            <a:r>
              <a:rPr lang="en-GB" sz="1800" dirty="0">
                <a:effectLst/>
                <a:latin typeface="+mj-lt"/>
                <a:ea typeface="Calibri" panose="020F0502020204030204" pitchFamily="34" charset="0"/>
                <a:cs typeface="Arial" panose="020B0604020202020204" pitchFamily="34" charset="0"/>
              </a:rPr>
              <a:t>: The </a:t>
            </a:r>
            <a:r>
              <a:rPr lang="en-GB" sz="1800" dirty="0">
                <a:effectLst/>
                <a:highlight>
                  <a:srgbClr val="00FFFF"/>
                </a:highlight>
                <a:latin typeface="+mj-lt"/>
                <a:ea typeface="Calibri" panose="020F0502020204030204" pitchFamily="34" charset="0"/>
                <a:cs typeface="Arial" panose="020B0604020202020204" pitchFamily="34" charset="0"/>
              </a:rPr>
              <a:t>application of fertiliser</a:t>
            </a:r>
            <a:r>
              <a:rPr lang="en-GB" sz="1800" dirty="0">
                <a:effectLst/>
                <a:latin typeface="+mj-lt"/>
                <a:ea typeface="Calibri" panose="020F0502020204030204" pitchFamily="34" charset="0"/>
                <a:cs typeface="Arial" panose="020B0604020202020204" pitchFamily="34" charset="0"/>
              </a:rPr>
              <a:t> will </a:t>
            </a:r>
            <a:r>
              <a:rPr lang="en-GB" sz="1800" u="sng" dirty="0">
                <a:effectLst/>
                <a:latin typeface="+mj-lt"/>
                <a:ea typeface="Calibri" panose="020F0502020204030204" pitchFamily="34" charset="0"/>
                <a:cs typeface="Arial" panose="020B0604020202020204" pitchFamily="34" charset="0"/>
              </a:rPr>
              <a:t>not</a:t>
            </a:r>
            <a:r>
              <a:rPr lang="en-GB" sz="1800" dirty="0">
                <a:effectLst/>
                <a:latin typeface="+mj-lt"/>
                <a:ea typeface="Calibri" panose="020F0502020204030204" pitchFamily="34" charset="0"/>
                <a:cs typeface="Arial" panose="020B0604020202020204" pitchFamily="34" charset="0"/>
              </a:rPr>
              <a:t> significantly increase </a:t>
            </a:r>
            <a:r>
              <a:rPr lang="en-GB" sz="1800" dirty="0">
                <a:effectLst/>
                <a:highlight>
                  <a:srgbClr val="00FF00"/>
                </a:highlight>
                <a:latin typeface="+mj-lt"/>
                <a:ea typeface="Calibri" panose="020F0502020204030204" pitchFamily="34" charset="0"/>
                <a:cs typeface="Arial" panose="020B0604020202020204" pitchFamily="34" charset="0"/>
              </a:rPr>
              <a:t>plant growth rate</a:t>
            </a:r>
            <a:endParaRPr lang="en-GB" sz="1800" dirty="0">
              <a:effectLst/>
              <a:latin typeface="+mj-lt"/>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DBEFB59-8570-EFFB-DBE7-EC170679FD15}"/>
              </a:ext>
            </a:extLst>
          </p:cNvPr>
          <p:cNvSpPr txBox="1"/>
          <p:nvPr/>
        </p:nvSpPr>
        <p:spPr>
          <a:xfrm>
            <a:off x="5203372" y="1600201"/>
            <a:ext cx="4190999" cy="1015663"/>
          </a:xfrm>
          <a:prstGeom prst="rect">
            <a:avLst/>
          </a:prstGeom>
          <a:noFill/>
        </p:spPr>
        <p:txBody>
          <a:bodyPr wrap="square" rtlCol="0">
            <a:spAutoFit/>
          </a:bodyPr>
          <a:lstStyle/>
          <a:p>
            <a:pPr algn="ctr"/>
            <a:r>
              <a:rPr lang="en-GB" sz="2000" dirty="0"/>
              <a:t>It looks like fertiliser has had an effect on our IV… but is this effect ‘significant’?</a:t>
            </a:r>
          </a:p>
        </p:txBody>
      </p:sp>
    </p:spTree>
    <p:extLst>
      <p:ext uri="{BB962C8B-B14F-4D97-AF65-F5344CB8AC3E}">
        <p14:creationId xmlns:p14="http://schemas.microsoft.com/office/powerpoint/2010/main" val="18498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Lst>
  </p:timing>
</p:sld>
</file>

<file path=ppt/theme/theme1.xml><?xml version="1.0" encoding="utf-8"?>
<a:theme xmlns:a="http://schemas.openxmlformats.org/drawingml/2006/main" name="Facet">
  <a:themeElements>
    <a:clrScheme name="PURPLE">
      <a:dk1>
        <a:sysClr val="windowText" lastClr="000000"/>
      </a:dk1>
      <a:lt1>
        <a:sysClr val="window" lastClr="FFFFFF"/>
      </a:lt1>
      <a:dk2>
        <a:srgbClr val="373545"/>
      </a:dk2>
      <a:lt2>
        <a:srgbClr val="DCD8DC"/>
      </a:lt2>
      <a:accent1>
        <a:srgbClr val="8784C7"/>
      </a:accent1>
      <a:accent2>
        <a:srgbClr val="514DAA"/>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90</TotalTime>
  <Words>2150</Words>
  <Application>Microsoft Office PowerPoint</Application>
  <PresentationFormat>Widescreen</PresentationFormat>
  <Paragraphs>306</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Facet</vt:lpstr>
      <vt:lpstr>AAB Data Analysis</vt:lpstr>
      <vt:lpstr>The Plan  </vt:lpstr>
      <vt:lpstr>The purpose of statistics…</vt:lpstr>
      <vt:lpstr>PowerPoint Presentation</vt:lpstr>
      <vt:lpstr>Hypotheses</vt:lpstr>
      <vt:lpstr>You will always write a ‘null hypothesis’ and an ‘alternative hypothesis’</vt:lpstr>
      <vt:lpstr>You will always write a ‘null hypothesis’ and an ‘alternative hypothesis’</vt:lpstr>
      <vt:lpstr>PowerPoint Presentation</vt:lpstr>
      <vt:lpstr>PowerPoint Presentation</vt:lpstr>
      <vt:lpstr>PowerPoint Presentation</vt:lpstr>
      <vt:lpstr>Inferential stats. tests give us P-values </vt:lpstr>
      <vt:lpstr>P-value</vt:lpstr>
      <vt:lpstr>You’ve been presented with some data. You’ve been told to analyse this…  Where do you begin?   </vt:lpstr>
      <vt:lpstr>Snake example</vt:lpstr>
      <vt:lpstr>Null hypothesis</vt:lpstr>
      <vt:lpstr>Null hypothesis</vt:lpstr>
      <vt:lpstr>Null hypothesis</vt:lpstr>
      <vt:lpstr>Choosing an appropriate inferential stats. test</vt:lpstr>
      <vt:lpstr>PowerPoint Presentation</vt:lpstr>
      <vt:lpstr>PowerPoint Presentation</vt:lpstr>
      <vt:lpstr>PowerPoint Presentation</vt:lpstr>
      <vt:lpstr>Questions you must ask when choosing an inferential test:</vt:lpstr>
      <vt:lpstr>PowerPoint Presentation</vt:lpstr>
      <vt:lpstr>Questions you have to ask when choosing an inferential test</vt:lpstr>
      <vt:lpstr>Questions you have to ask when choosing an inferential test</vt:lpstr>
      <vt:lpstr>Study design</vt:lpstr>
      <vt:lpstr>PowerPoint Presentation</vt:lpstr>
      <vt:lpstr>Questions you have to ask when choosing an inferential test</vt:lpstr>
      <vt:lpstr>PowerPoint Presentation</vt:lpstr>
      <vt:lpstr>Questions you have to ask when choosing an inferential test</vt:lpstr>
      <vt:lpstr>PowerPoint Presentation</vt:lpstr>
      <vt:lpstr>Check distribution by creating a histogram</vt:lpstr>
      <vt:lpstr>Test normality using a Shapiro-wilk test in R</vt:lpstr>
      <vt:lpstr>Testing for equal variance</vt:lpstr>
      <vt:lpstr>Questions you have to ask when choosing an inferential test</vt:lpstr>
      <vt:lpstr>Back to our snake example</vt:lpstr>
      <vt:lpstr>Snake example</vt:lpstr>
      <vt:lpstr>PowerPoint Presentation</vt:lpstr>
      <vt:lpstr>Parametric or non-parametric?</vt:lpstr>
      <vt:lpstr>PowerPoint Presentation</vt:lpstr>
      <vt:lpstr>PowerPoint Presentation</vt:lpstr>
      <vt:lpstr>Tasks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Ella Bartlett</dc:creator>
  <cp:lastModifiedBy>Ella Bartlett</cp:lastModifiedBy>
  <cp:revision>3</cp:revision>
  <dcterms:created xsi:type="dcterms:W3CDTF">2025-12-02T14:28:24Z</dcterms:created>
  <dcterms:modified xsi:type="dcterms:W3CDTF">2025-12-03T09:04:37Z</dcterms:modified>
</cp:coreProperties>
</file>