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86" r:id="rId2"/>
    <p:sldId id="476" r:id="rId3"/>
    <p:sldId id="477" r:id="rId4"/>
    <p:sldId id="478" r:id="rId5"/>
    <p:sldId id="479" r:id="rId6"/>
    <p:sldId id="480" r:id="rId7"/>
    <p:sldId id="481" r:id="rId8"/>
    <p:sldId id="482" r:id="rId9"/>
    <p:sldId id="485" r:id="rId10"/>
    <p:sldId id="4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28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361376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388826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6970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180790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468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95039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203902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30603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262572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846925-0E35-4807-9288-C1FF8BE412F2}"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26231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4846925-0E35-4807-9288-C1FF8BE412F2}"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61578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4846925-0E35-4807-9288-C1FF8BE412F2}" type="datetimeFigureOut">
              <a:rPr lang="en-GB" smtClean="0"/>
              <a:t>15/12/2025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119702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4846925-0E35-4807-9288-C1FF8BE412F2}" type="datetimeFigureOut">
              <a:rPr lang="en-GB" smtClean="0"/>
              <a:t>15/12/2025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331918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46925-0E35-4807-9288-C1FF8BE412F2}" type="datetimeFigureOut">
              <a:rPr lang="en-GB" smtClean="0"/>
              <a:t>15/12/2025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136879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846925-0E35-4807-9288-C1FF8BE412F2}"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99523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846925-0E35-4807-9288-C1FF8BE412F2}"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4C00B-40F3-47A5-AAEF-6A8ECBC67EF2}" type="slidenum">
              <a:rPr lang="en-GB" smtClean="0"/>
              <a:t>‹#›</a:t>
            </a:fld>
            <a:endParaRPr lang="en-GB"/>
          </a:p>
        </p:txBody>
      </p:sp>
    </p:spTree>
    <p:extLst>
      <p:ext uri="{BB962C8B-B14F-4D97-AF65-F5344CB8AC3E}">
        <p14:creationId xmlns:p14="http://schemas.microsoft.com/office/powerpoint/2010/main" val="7531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846925-0E35-4807-9288-C1FF8BE412F2}" type="datetimeFigureOut">
              <a:rPr lang="en-GB" smtClean="0"/>
              <a:t>15/12/2025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4C00B-40F3-47A5-AAEF-6A8ECBC67EF2}" type="slidenum">
              <a:rPr lang="en-GB" smtClean="0"/>
              <a:t>‹#›</a:t>
            </a:fld>
            <a:endParaRPr lang="en-GB"/>
          </a:p>
        </p:txBody>
      </p:sp>
    </p:spTree>
    <p:extLst>
      <p:ext uri="{BB962C8B-B14F-4D97-AF65-F5344CB8AC3E}">
        <p14:creationId xmlns:p14="http://schemas.microsoft.com/office/powerpoint/2010/main" val="1111034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pic>
        <p:nvPicPr>
          <p:cNvPr id="8" name="Picture 7" descr="Hand with pencil and protractor">
            <a:extLst>
              <a:ext uri="{FF2B5EF4-FFF2-40B4-BE49-F238E27FC236}">
                <a16:creationId xmlns:a16="http://schemas.microsoft.com/office/drawing/2014/main" id="{76B4BFE2-94E1-4E29-D75D-8B66A8832090}"/>
              </a:ext>
            </a:extLst>
          </p:cNvPr>
          <p:cNvPicPr>
            <a:picLocks noChangeAspect="1"/>
          </p:cNvPicPr>
          <p:nvPr/>
        </p:nvPicPr>
        <p:blipFill>
          <a:blip r:embed="rId2">
            <a:extLst>
              <a:ext uri="{28A0092B-C50C-407E-A947-70E740481C1C}">
                <a14:useLocalDpi xmlns:a14="http://schemas.microsoft.com/office/drawing/2010/main" val="0"/>
              </a:ext>
            </a:extLst>
          </a:blip>
          <a:srcRect t="9091" r="52264"/>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1">
            <a:extLst>
              <a:ext uri="{FF2B5EF4-FFF2-40B4-BE49-F238E27FC236}">
                <a16:creationId xmlns:a16="http://schemas.microsoft.com/office/drawing/2014/main" id="{BF669039-38D7-1C00-B079-25E8220DAC9B}"/>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dirty="0"/>
              <a:t>Writing up findings</a:t>
            </a:r>
          </a:p>
        </p:txBody>
      </p:sp>
    </p:spTree>
    <p:extLst>
      <p:ext uri="{BB962C8B-B14F-4D97-AF65-F5344CB8AC3E}">
        <p14:creationId xmlns:p14="http://schemas.microsoft.com/office/powerpoint/2010/main" val="28211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264E-F630-9CC8-0576-1C30C8E8238F}"/>
              </a:ext>
            </a:extLst>
          </p:cNvPr>
          <p:cNvSpPr>
            <a:spLocks noGrp="1"/>
          </p:cNvSpPr>
          <p:nvPr>
            <p:ph type="title"/>
          </p:nvPr>
        </p:nvSpPr>
        <p:spPr/>
        <p:txBody>
          <a:bodyPr/>
          <a:lstStyle/>
          <a:p>
            <a:r>
              <a:rPr lang="en-GB" b="1" dirty="0"/>
              <a:t>Correlation</a:t>
            </a:r>
          </a:p>
        </p:txBody>
      </p:sp>
      <p:pic>
        <p:nvPicPr>
          <p:cNvPr id="6" name="Picture 5">
            <a:extLst>
              <a:ext uri="{FF2B5EF4-FFF2-40B4-BE49-F238E27FC236}">
                <a16:creationId xmlns:a16="http://schemas.microsoft.com/office/drawing/2014/main" id="{2D799D33-AE44-6541-D4B7-CC5AA416F686}"/>
              </a:ext>
            </a:extLst>
          </p:cNvPr>
          <p:cNvPicPr>
            <a:picLocks noChangeAspect="1"/>
          </p:cNvPicPr>
          <p:nvPr/>
        </p:nvPicPr>
        <p:blipFill>
          <a:blip r:embed="rId2"/>
          <a:stretch>
            <a:fillRect/>
          </a:stretch>
        </p:blipFill>
        <p:spPr>
          <a:xfrm>
            <a:off x="540007" y="2511927"/>
            <a:ext cx="6565381" cy="2159000"/>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5E3FBE69-4CB9-9D75-6901-899D137EA493}"/>
              </a:ext>
            </a:extLst>
          </p:cNvPr>
          <p:cNvSpPr txBox="1">
            <a:spLocks/>
          </p:cNvSpPr>
          <p:nvPr/>
        </p:nvSpPr>
        <p:spPr>
          <a:xfrm>
            <a:off x="540007" y="5252454"/>
            <a:ext cx="8877020" cy="75464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dk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dk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dk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9pPr>
          </a:lstStyle>
          <a:p>
            <a:pPr marL="45720" marR="0" lvl="0" indent="0" algn="just" defTabSz="914400" rtl="0" eaLnBrk="1" fontAlgn="auto" latinLnBrk="0" hangingPunct="1">
              <a:lnSpc>
                <a:spcPct val="90000"/>
              </a:lnSpc>
              <a:spcBef>
                <a:spcPts val="1400"/>
              </a:spcBef>
              <a:spcAft>
                <a:spcPts val="0"/>
              </a:spcAft>
              <a:buClr>
                <a:srgbClr val="8784C7"/>
              </a:buClr>
              <a:buSzPct val="80000"/>
              <a:buFont typeface="Corbe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results show that there is a significant negative correlation between ‘number of lectures missed’ and a students ‘final BSc grade’ (r=-0.964, P&lt;0.001)’</a:t>
            </a:r>
          </a:p>
        </p:txBody>
      </p:sp>
    </p:spTree>
    <p:extLst>
      <p:ext uri="{BB962C8B-B14F-4D97-AF65-F5344CB8AC3E}">
        <p14:creationId xmlns:p14="http://schemas.microsoft.com/office/powerpoint/2010/main" val="334225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C707F-767D-702C-3503-D4D8D7B1F181}"/>
              </a:ext>
            </a:extLst>
          </p:cNvPr>
          <p:cNvSpPr>
            <a:spLocks noGrp="1"/>
          </p:cNvSpPr>
          <p:nvPr>
            <p:ph idx="1"/>
          </p:nvPr>
        </p:nvSpPr>
        <p:spPr>
          <a:xfrm>
            <a:off x="669040" y="4053835"/>
            <a:ext cx="8596668" cy="1772584"/>
          </a:xfrm>
          <a:ln>
            <a:prstDash val="lgDash"/>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GB" sz="2800" dirty="0"/>
              <a:t>REMEMBER</a:t>
            </a:r>
          </a:p>
          <a:p>
            <a:pPr lvl="1"/>
            <a:r>
              <a:rPr lang="en-GB" sz="2400" dirty="0">
                <a:highlight>
                  <a:srgbClr val="FFFF00"/>
                </a:highlight>
              </a:rPr>
              <a:t>Parametric</a:t>
            </a:r>
            <a:r>
              <a:rPr lang="en-GB" sz="2400" dirty="0"/>
              <a:t> tests use the mean as a measure of central tendency</a:t>
            </a:r>
          </a:p>
          <a:p>
            <a:pPr lvl="1"/>
            <a:r>
              <a:rPr lang="en-GB" sz="2400" dirty="0">
                <a:highlight>
                  <a:srgbClr val="FF00FF"/>
                </a:highlight>
              </a:rPr>
              <a:t>Non-parametric</a:t>
            </a:r>
            <a:r>
              <a:rPr lang="en-GB" sz="2400" dirty="0"/>
              <a:t> tests use the median</a:t>
            </a:r>
          </a:p>
        </p:txBody>
      </p:sp>
      <p:sp>
        <p:nvSpPr>
          <p:cNvPr id="5" name="TextBox 4">
            <a:extLst>
              <a:ext uri="{FF2B5EF4-FFF2-40B4-BE49-F238E27FC236}">
                <a16:creationId xmlns:a16="http://schemas.microsoft.com/office/drawing/2014/main" id="{77E34154-A463-06B0-63E2-BA41946A19E3}"/>
              </a:ext>
            </a:extLst>
          </p:cNvPr>
          <p:cNvSpPr txBox="1"/>
          <p:nvPr/>
        </p:nvSpPr>
        <p:spPr>
          <a:xfrm>
            <a:off x="522961" y="1265509"/>
            <a:ext cx="8888827"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8784C7"/>
                </a:solidFill>
                <a:effectLst>
                  <a:outerShdw blurRad="38100" dist="25400" dir="5400000" algn="ctr" rotWithShape="0">
                    <a:srgbClr val="6E747A">
                      <a:alpha val="43000"/>
                    </a:srgbClr>
                  </a:outerShdw>
                </a:effectLst>
                <a:uLnTx/>
                <a:uFillTx/>
                <a:latin typeface="Trebuchet MS" panose="020B0603020202020204"/>
                <a:ea typeface="+mn-ea"/>
                <a:cs typeface="+mn-cs"/>
              </a:rPr>
              <a:t>Use the following slides as a guide to help you write up your results (after running appropriate statistical test)</a:t>
            </a:r>
          </a:p>
        </p:txBody>
      </p:sp>
    </p:spTree>
    <p:extLst>
      <p:ext uri="{BB962C8B-B14F-4D97-AF65-F5344CB8AC3E}">
        <p14:creationId xmlns:p14="http://schemas.microsoft.com/office/powerpoint/2010/main" val="81727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FC9D-2946-9131-DC13-50970A0EC422}"/>
              </a:ext>
            </a:extLst>
          </p:cNvPr>
          <p:cNvSpPr>
            <a:spLocks noGrp="1"/>
          </p:cNvSpPr>
          <p:nvPr>
            <p:ph type="title"/>
          </p:nvPr>
        </p:nvSpPr>
        <p:spPr/>
        <p:txBody>
          <a:bodyPr/>
          <a:lstStyle/>
          <a:p>
            <a:r>
              <a:rPr lang="en-GB" b="1" dirty="0"/>
              <a:t>Two sample T test</a:t>
            </a:r>
            <a:endParaRPr lang="en-GB" dirty="0"/>
          </a:p>
        </p:txBody>
      </p:sp>
      <p:sp>
        <p:nvSpPr>
          <p:cNvPr id="3" name="Content Placeholder 2">
            <a:extLst>
              <a:ext uri="{FF2B5EF4-FFF2-40B4-BE49-F238E27FC236}">
                <a16:creationId xmlns:a16="http://schemas.microsoft.com/office/drawing/2014/main" id="{58660DA6-2084-73E2-F48A-A1ECD12E62A4}"/>
              </a:ext>
            </a:extLst>
          </p:cNvPr>
          <p:cNvSpPr>
            <a:spLocks noGrp="1"/>
          </p:cNvSpPr>
          <p:nvPr>
            <p:ph idx="1"/>
          </p:nvPr>
        </p:nvSpPr>
        <p:spPr>
          <a:xfrm>
            <a:off x="564600" y="1312450"/>
            <a:ext cx="9268330" cy="1320800"/>
          </a:xfrm>
        </p:spPr>
        <p:txBody>
          <a:bodyPr>
            <a:noAutofit/>
          </a:bodyPr>
          <a:lstStyle/>
          <a:p>
            <a:pPr marL="0" indent="0">
              <a:buNone/>
            </a:pPr>
            <a:r>
              <a:rPr lang="en-GB" sz="2000" dirty="0">
                <a:solidFill>
                  <a:schemeClr val="accent1"/>
                </a:solidFill>
              </a:rPr>
              <a:t>“There was [no / a] significant difference between the [</a:t>
            </a:r>
            <a:r>
              <a:rPr lang="en-GB" sz="2000" i="1" dirty="0">
                <a:solidFill>
                  <a:schemeClr val="accent1"/>
                </a:solidFill>
              </a:rPr>
              <a:t>dependent variable</a:t>
            </a:r>
            <a:r>
              <a:rPr lang="en-GB" sz="2000" dirty="0">
                <a:solidFill>
                  <a:schemeClr val="accent1"/>
                </a:solidFill>
              </a:rPr>
              <a:t>] at [</a:t>
            </a:r>
            <a:r>
              <a:rPr lang="en-GB" sz="2000" i="1" dirty="0">
                <a:solidFill>
                  <a:schemeClr val="accent1"/>
                </a:solidFill>
              </a:rPr>
              <a:t>independent variable group 1</a:t>
            </a:r>
            <a:r>
              <a:rPr lang="en-GB" sz="2000" dirty="0">
                <a:solidFill>
                  <a:schemeClr val="accent1"/>
                </a:solidFill>
              </a:rPr>
              <a:t>] (mean = …, SD = …) and [</a:t>
            </a:r>
            <a:r>
              <a:rPr lang="en-GB" sz="2000" i="1" dirty="0">
                <a:solidFill>
                  <a:schemeClr val="accent1"/>
                </a:solidFill>
              </a:rPr>
              <a:t>group 2</a:t>
            </a:r>
            <a:r>
              <a:rPr lang="en-GB" sz="2000" dirty="0">
                <a:solidFill>
                  <a:schemeClr val="accent1"/>
                </a:solidFill>
              </a:rPr>
              <a:t>] (mean = …, SD = …) (t= …; df=;  P[&lt;/=] …).”</a:t>
            </a:r>
          </a:p>
          <a:p>
            <a:pPr marL="0" indent="0">
              <a:buNone/>
            </a:pPr>
            <a:endParaRPr lang="en-GB" sz="2000" dirty="0">
              <a:solidFill>
                <a:schemeClr val="accent1"/>
              </a:solidFill>
            </a:endParaRPr>
          </a:p>
        </p:txBody>
      </p:sp>
      <p:sp>
        <p:nvSpPr>
          <p:cNvPr id="5" name="TextBox 4">
            <a:extLst>
              <a:ext uri="{FF2B5EF4-FFF2-40B4-BE49-F238E27FC236}">
                <a16:creationId xmlns:a16="http://schemas.microsoft.com/office/drawing/2014/main" id="{555AA112-5811-08BD-728C-0BCE631FA0B5}"/>
              </a:ext>
            </a:extLst>
          </p:cNvPr>
          <p:cNvSpPr txBox="1"/>
          <p:nvPr/>
        </p:nvSpPr>
        <p:spPr>
          <a:xfrm>
            <a:off x="564600" y="4945385"/>
            <a:ext cx="1029546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e.g. There was no significant difference in the body mass of penguins that were male (mean = 4245.66, SD =450.41) and female (mean = 4395.27, SD = 476.19 grams) (t= 1.6127; df=97.106; P=0.11).</a:t>
            </a:r>
          </a:p>
        </p:txBody>
      </p:sp>
      <p:pic>
        <p:nvPicPr>
          <p:cNvPr id="7" name="Picture 6">
            <a:extLst>
              <a:ext uri="{FF2B5EF4-FFF2-40B4-BE49-F238E27FC236}">
                <a16:creationId xmlns:a16="http://schemas.microsoft.com/office/drawing/2014/main" id="{076AAA21-2EE7-24E5-85AE-4092EDF3DBE0}"/>
              </a:ext>
            </a:extLst>
          </p:cNvPr>
          <p:cNvPicPr>
            <a:picLocks noChangeAspect="1"/>
          </p:cNvPicPr>
          <p:nvPr/>
        </p:nvPicPr>
        <p:blipFill>
          <a:blip r:embed="rId2"/>
          <a:srcRect b="-1257"/>
          <a:stretch>
            <a:fillRect/>
          </a:stretch>
        </p:blipFill>
        <p:spPr>
          <a:xfrm>
            <a:off x="564600" y="2633250"/>
            <a:ext cx="10596090" cy="21890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711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7A62-D941-1923-5836-3E81D940C313}"/>
              </a:ext>
            </a:extLst>
          </p:cNvPr>
          <p:cNvSpPr>
            <a:spLocks noGrp="1"/>
          </p:cNvSpPr>
          <p:nvPr>
            <p:ph type="title"/>
          </p:nvPr>
        </p:nvSpPr>
        <p:spPr/>
        <p:txBody>
          <a:bodyPr/>
          <a:lstStyle/>
          <a:p>
            <a:r>
              <a:rPr lang="en-GB" b="1" dirty="0"/>
              <a:t>Mann-Whitney</a:t>
            </a:r>
            <a:endParaRPr lang="en-GB" dirty="0"/>
          </a:p>
        </p:txBody>
      </p:sp>
      <p:sp>
        <p:nvSpPr>
          <p:cNvPr id="3" name="Content Placeholder 2">
            <a:extLst>
              <a:ext uri="{FF2B5EF4-FFF2-40B4-BE49-F238E27FC236}">
                <a16:creationId xmlns:a16="http://schemas.microsoft.com/office/drawing/2014/main" id="{7D220A7A-494D-4220-B5F3-FA2F693C1FF5}"/>
              </a:ext>
            </a:extLst>
          </p:cNvPr>
          <p:cNvSpPr>
            <a:spLocks noGrp="1"/>
          </p:cNvSpPr>
          <p:nvPr>
            <p:ph idx="1"/>
          </p:nvPr>
        </p:nvSpPr>
        <p:spPr>
          <a:xfrm>
            <a:off x="677334" y="1609443"/>
            <a:ext cx="8596668" cy="1171335"/>
          </a:xfrm>
        </p:spPr>
        <p:txBody>
          <a:bodyPr/>
          <a:lstStyle/>
          <a:p>
            <a:pPr marL="0" indent="0">
              <a:buNone/>
            </a:pPr>
            <a:r>
              <a:rPr lang="en-GB" dirty="0">
                <a:solidFill>
                  <a:schemeClr val="accent1"/>
                </a:solidFill>
              </a:rPr>
              <a:t>“There was [no / a] significant difference between the [</a:t>
            </a:r>
            <a:r>
              <a:rPr lang="en-GB" i="1" dirty="0">
                <a:solidFill>
                  <a:schemeClr val="accent1"/>
                </a:solidFill>
              </a:rPr>
              <a:t>dependent variable</a:t>
            </a:r>
            <a:r>
              <a:rPr lang="en-GB" dirty="0">
                <a:solidFill>
                  <a:schemeClr val="accent1"/>
                </a:solidFill>
              </a:rPr>
              <a:t>] at [</a:t>
            </a:r>
            <a:r>
              <a:rPr lang="en-GB" i="1" dirty="0">
                <a:solidFill>
                  <a:schemeClr val="accent1"/>
                </a:solidFill>
              </a:rPr>
              <a:t>independent variable group 1</a:t>
            </a:r>
            <a:r>
              <a:rPr lang="en-GB" dirty="0">
                <a:solidFill>
                  <a:schemeClr val="accent1"/>
                </a:solidFill>
              </a:rPr>
              <a:t>] (median = …) and [</a:t>
            </a:r>
            <a:r>
              <a:rPr lang="en-GB" i="1" dirty="0">
                <a:solidFill>
                  <a:schemeClr val="accent1"/>
                </a:solidFill>
              </a:rPr>
              <a:t>group 2</a:t>
            </a:r>
            <a:r>
              <a:rPr lang="en-GB" dirty="0">
                <a:solidFill>
                  <a:schemeClr val="accent1"/>
                </a:solidFill>
              </a:rPr>
              <a:t>] (median = …) (W = …; P[&lt;/=] …).”</a:t>
            </a:r>
          </a:p>
          <a:p>
            <a:pPr marL="0" indent="0">
              <a:buNone/>
            </a:pPr>
            <a:endParaRPr lang="en-GB" dirty="0"/>
          </a:p>
        </p:txBody>
      </p:sp>
      <p:sp>
        <p:nvSpPr>
          <p:cNvPr id="5" name="TextBox 4">
            <a:extLst>
              <a:ext uri="{FF2B5EF4-FFF2-40B4-BE49-F238E27FC236}">
                <a16:creationId xmlns:a16="http://schemas.microsoft.com/office/drawing/2014/main" id="{65A8342B-13B9-12F7-AAC6-6F3C6C5F58D9}"/>
              </a:ext>
            </a:extLst>
          </p:cNvPr>
          <p:cNvSpPr txBox="1"/>
          <p:nvPr/>
        </p:nvSpPr>
        <p:spPr>
          <a:xfrm>
            <a:off x="565282" y="5210979"/>
            <a:ext cx="870872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e.g. There was no significant difference between the body weights (in grams) of penguins that were male (median = 4210) and female (median = 4328) (W =1454; P=0.1595).</a:t>
            </a:r>
          </a:p>
        </p:txBody>
      </p:sp>
      <p:pic>
        <p:nvPicPr>
          <p:cNvPr id="7" name="Picture 6">
            <a:extLst>
              <a:ext uri="{FF2B5EF4-FFF2-40B4-BE49-F238E27FC236}">
                <a16:creationId xmlns:a16="http://schemas.microsoft.com/office/drawing/2014/main" id="{95A58F4C-7AD7-D3BC-2E0D-5CF284268121}"/>
              </a:ext>
            </a:extLst>
          </p:cNvPr>
          <p:cNvPicPr>
            <a:picLocks noChangeAspect="1"/>
          </p:cNvPicPr>
          <p:nvPr/>
        </p:nvPicPr>
        <p:blipFill>
          <a:blip r:embed="rId2"/>
          <a:stretch>
            <a:fillRect/>
          </a:stretch>
        </p:blipFill>
        <p:spPr>
          <a:xfrm>
            <a:off x="565282" y="2914440"/>
            <a:ext cx="9443014" cy="1882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268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25FC-EF94-9EF9-B1A7-B75A90DFDCAE}"/>
              </a:ext>
            </a:extLst>
          </p:cNvPr>
          <p:cNvSpPr>
            <a:spLocks noGrp="1"/>
          </p:cNvSpPr>
          <p:nvPr>
            <p:ph type="title"/>
          </p:nvPr>
        </p:nvSpPr>
        <p:spPr/>
        <p:txBody>
          <a:bodyPr/>
          <a:lstStyle/>
          <a:p>
            <a:r>
              <a:rPr lang="en-GB" b="1" dirty="0"/>
              <a:t>Paired T tests</a:t>
            </a:r>
            <a:endParaRPr lang="en-GB" dirty="0"/>
          </a:p>
        </p:txBody>
      </p:sp>
      <p:sp>
        <p:nvSpPr>
          <p:cNvPr id="3" name="Content Placeholder 2">
            <a:extLst>
              <a:ext uri="{FF2B5EF4-FFF2-40B4-BE49-F238E27FC236}">
                <a16:creationId xmlns:a16="http://schemas.microsoft.com/office/drawing/2014/main" id="{21841257-39DE-3253-354C-796925674432}"/>
              </a:ext>
            </a:extLst>
          </p:cNvPr>
          <p:cNvSpPr>
            <a:spLocks noGrp="1"/>
          </p:cNvSpPr>
          <p:nvPr>
            <p:ph idx="1"/>
          </p:nvPr>
        </p:nvSpPr>
        <p:spPr>
          <a:xfrm>
            <a:off x="677334" y="1209161"/>
            <a:ext cx="8596668" cy="1442477"/>
          </a:xfrm>
        </p:spPr>
        <p:txBody>
          <a:bodyPr/>
          <a:lstStyle/>
          <a:p>
            <a:pPr marL="0" indent="0">
              <a:buNone/>
            </a:pPr>
            <a:r>
              <a:rPr lang="en-GB" dirty="0">
                <a:solidFill>
                  <a:schemeClr val="accent1"/>
                </a:solidFill>
              </a:rPr>
              <a:t>“There was [no / a] significant difference between the [</a:t>
            </a:r>
            <a:r>
              <a:rPr lang="en-GB" i="1" dirty="0">
                <a:solidFill>
                  <a:schemeClr val="accent1"/>
                </a:solidFill>
              </a:rPr>
              <a:t>dependent variable</a:t>
            </a:r>
            <a:r>
              <a:rPr lang="en-GB" dirty="0">
                <a:solidFill>
                  <a:schemeClr val="accent1"/>
                </a:solidFill>
              </a:rPr>
              <a:t>] at [</a:t>
            </a:r>
            <a:r>
              <a:rPr lang="en-GB" i="1" dirty="0">
                <a:solidFill>
                  <a:schemeClr val="accent1"/>
                </a:solidFill>
              </a:rPr>
              <a:t>independent variable level 1</a:t>
            </a:r>
            <a:r>
              <a:rPr lang="en-GB" dirty="0">
                <a:solidFill>
                  <a:schemeClr val="accent1"/>
                </a:solidFill>
              </a:rPr>
              <a:t>] (mean = …, </a:t>
            </a:r>
            <a:r>
              <a:rPr lang="en-GB" dirty="0" err="1">
                <a:solidFill>
                  <a:schemeClr val="accent1"/>
                </a:solidFill>
              </a:rPr>
              <a:t>sd</a:t>
            </a:r>
            <a:r>
              <a:rPr lang="en-GB" dirty="0">
                <a:solidFill>
                  <a:schemeClr val="accent1"/>
                </a:solidFill>
              </a:rPr>
              <a:t> = …) and [</a:t>
            </a:r>
            <a:r>
              <a:rPr lang="en-GB" i="1" dirty="0">
                <a:solidFill>
                  <a:schemeClr val="accent1"/>
                </a:solidFill>
              </a:rPr>
              <a:t>level 2</a:t>
            </a:r>
            <a:r>
              <a:rPr lang="en-GB" dirty="0">
                <a:solidFill>
                  <a:schemeClr val="accent1"/>
                </a:solidFill>
              </a:rPr>
              <a:t>] (mean = …, SD = …) (t(df) = …; P[&lt;/=] …).” 		*</a:t>
            </a:r>
            <a:r>
              <a:rPr lang="en-GB" i="1" dirty="0">
                <a:solidFill>
                  <a:schemeClr val="accent1"/>
                </a:solidFill>
              </a:rPr>
              <a:t>Remember to state the direction of the difference when it </a:t>
            </a:r>
            <a:r>
              <a:rPr lang="en-GB" i="1" u="sng" dirty="0">
                <a:solidFill>
                  <a:schemeClr val="accent1"/>
                </a:solidFill>
              </a:rPr>
              <a:t>is</a:t>
            </a:r>
            <a:r>
              <a:rPr lang="en-GB" i="1" dirty="0">
                <a:solidFill>
                  <a:schemeClr val="accent1"/>
                </a:solidFill>
              </a:rPr>
              <a:t> significant</a:t>
            </a:r>
            <a:r>
              <a:rPr lang="en-GB" dirty="0">
                <a:solidFill>
                  <a:schemeClr val="accent1"/>
                </a:solidFill>
              </a:rPr>
              <a:t>.</a:t>
            </a:r>
          </a:p>
          <a:p>
            <a:pPr marL="0" indent="0">
              <a:buNone/>
            </a:pPr>
            <a:endParaRPr lang="en-GB" dirty="0"/>
          </a:p>
        </p:txBody>
      </p:sp>
      <p:sp>
        <p:nvSpPr>
          <p:cNvPr id="5" name="TextBox 4">
            <a:extLst>
              <a:ext uri="{FF2B5EF4-FFF2-40B4-BE49-F238E27FC236}">
                <a16:creationId xmlns:a16="http://schemas.microsoft.com/office/drawing/2014/main" id="{AFF6E0EB-28F4-610F-106D-F7F79321C64D}"/>
              </a:ext>
            </a:extLst>
          </p:cNvPr>
          <p:cNvSpPr txBox="1"/>
          <p:nvPr/>
        </p:nvSpPr>
        <p:spPr>
          <a:xfrm>
            <a:off x="489868" y="5406691"/>
            <a:ext cx="8328455"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e.g. The mean test score was significantly lower before (mean = </a:t>
            </a: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50.53; </a:t>
            </a:r>
            <a:r>
              <a:rPr kumimoji="0" lang="en-GB" sz="2400" b="0" i="0" u="none" strike="noStrike" kern="1200" cap="none" spc="0" normalizeH="0" baseline="0" noProof="0" dirty="0" err="1">
                <a:ln>
                  <a:noFill/>
                </a:ln>
                <a:solidFill>
                  <a:prstClr val="black"/>
                </a:solidFill>
                <a:effectLst/>
                <a:uLnTx/>
                <a:uFillTx/>
                <a:latin typeface="Trebuchet MS" panose="020B0603020202020204"/>
                <a:ea typeface="+mn-ea"/>
                <a:cs typeface="+mn-cs"/>
              </a:rPr>
              <a:t>sd</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4.14</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compared to after (mean = </a:t>
            </a: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53.38</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2400" b="0" i="0" u="none" strike="noStrike" kern="1200" cap="none" spc="0" normalizeH="0" baseline="0" noProof="0" dirty="0" err="1">
                <a:ln>
                  <a:noFill/>
                </a:ln>
                <a:solidFill>
                  <a:prstClr val="black"/>
                </a:solidFill>
                <a:effectLst/>
                <a:uLnTx/>
                <a:uFillTx/>
                <a:latin typeface="Trebuchet MS" panose="020B0603020202020204"/>
                <a:ea typeface="+mn-ea"/>
                <a:cs typeface="+mn-cs"/>
              </a:rPr>
              <a:t>sd</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4.63</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(t= -3.76; </a:t>
            </a:r>
            <a:r>
              <a:rPr kumimoji="0" lang="en-GB" sz="2400" b="0" i="0" u="none" strike="noStrike" kern="1200" cap="none" spc="0" normalizeH="0" baseline="0" noProof="0" dirty="0" err="1">
                <a:ln>
                  <a:noFill/>
                </a:ln>
                <a:solidFill>
                  <a:prstClr val="black"/>
                </a:solidFill>
                <a:effectLst/>
                <a:uLnTx/>
                <a:uFillTx/>
                <a:latin typeface="Trebuchet MS" panose="020B0603020202020204"/>
                <a:ea typeface="+mn-ea"/>
                <a:cs typeface="+mn-cs"/>
              </a:rPr>
              <a:t>sd</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9; P= 0.0045).</a:t>
            </a:r>
          </a:p>
        </p:txBody>
      </p:sp>
      <p:pic>
        <p:nvPicPr>
          <p:cNvPr id="7" name="Picture 6">
            <a:extLst>
              <a:ext uri="{FF2B5EF4-FFF2-40B4-BE49-F238E27FC236}">
                <a16:creationId xmlns:a16="http://schemas.microsoft.com/office/drawing/2014/main" id="{FDAF35FA-02C9-3E5E-4FC3-606F66E5ED69}"/>
              </a:ext>
            </a:extLst>
          </p:cNvPr>
          <p:cNvPicPr>
            <a:picLocks noChangeAspect="1"/>
          </p:cNvPicPr>
          <p:nvPr/>
        </p:nvPicPr>
        <p:blipFill>
          <a:blip r:embed="rId2"/>
          <a:stretch>
            <a:fillRect/>
          </a:stretch>
        </p:blipFill>
        <p:spPr>
          <a:xfrm>
            <a:off x="951978" y="2651639"/>
            <a:ext cx="7641387" cy="2570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867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85AF-3F2E-2F3C-1E86-D0FD466E5715}"/>
              </a:ext>
            </a:extLst>
          </p:cNvPr>
          <p:cNvSpPr>
            <a:spLocks noGrp="1"/>
          </p:cNvSpPr>
          <p:nvPr>
            <p:ph type="title"/>
          </p:nvPr>
        </p:nvSpPr>
        <p:spPr/>
        <p:txBody>
          <a:bodyPr/>
          <a:lstStyle/>
          <a:p>
            <a:r>
              <a:rPr lang="en-GB" b="1" dirty="0"/>
              <a:t>Wilcoxon test</a:t>
            </a:r>
            <a:endParaRPr lang="en-GB" dirty="0"/>
          </a:p>
        </p:txBody>
      </p:sp>
      <p:sp>
        <p:nvSpPr>
          <p:cNvPr id="3" name="Content Placeholder 2">
            <a:extLst>
              <a:ext uri="{FF2B5EF4-FFF2-40B4-BE49-F238E27FC236}">
                <a16:creationId xmlns:a16="http://schemas.microsoft.com/office/drawing/2014/main" id="{5717F608-38AE-C4C7-26C3-525374FC468B}"/>
              </a:ext>
            </a:extLst>
          </p:cNvPr>
          <p:cNvSpPr>
            <a:spLocks noGrp="1"/>
          </p:cNvSpPr>
          <p:nvPr>
            <p:ph idx="1"/>
          </p:nvPr>
        </p:nvSpPr>
        <p:spPr>
          <a:xfrm>
            <a:off x="677334" y="1584391"/>
            <a:ext cx="8596668" cy="983445"/>
          </a:xfrm>
        </p:spPr>
        <p:txBody>
          <a:bodyPr/>
          <a:lstStyle/>
          <a:p>
            <a:pPr marL="0" indent="0">
              <a:buNone/>
            </a:pPr>
            <a:r>
              <a:rPr lang="en-GB" dirty="0">
                <a:solidFill>
                  <a:schemeClr val="accent1"/>
                </a:solidFill>
              </a:rPr>
              <a:t>“There was [no difference / a significant median increase/decrease] (median difference = …) in the [Response variable] from [Predictor level 1] to [level 2], W = …; P[&lt;/=] ….”</a:t>
            </a:r>
          </a:p>
        </p:txBody>
      </p:sp>
      <p:sp>
        <p:nvSpPr>
          <p:cNvPr id="5" name="TextBox 4">
            <a:extLst>
              <a:ext uri="{FF2B5EF4-FFF2-40B4-BE49-F238E27FC236}">
                <a16:creationId xmlns:a16="http://schemas.microsoft.com/office/drawing/2014/main" id="{DE707FAD-EF0C-C5D4-079E-975C7C402795}"/>
              </a:ext>
            </a:extLst>
          </p:cNvPr>
          <p:cNvSpPr txBox="1"/>
          <p:nvPr/>
        </p:nvSpPr>
        <p:spPr>
          <a:xfrm>
            <a:off x="677334" y="5048071"/>
            <a:ext cx="807928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e.g. There was a statistically significant median decrease (median difference = -2.15) in scores from ‘before’ to ‘after’ (W = 1.00; P=0.0039).”</a:t>
            </a:r>
          </a:p>
        </p:txBody>
      </p:sp>
      <p:pic>
        <p:nvPicPr>
          <p:cNvPr id="7" name="Picture 6">
            <a:extLst>
              <a:ext uri="{FF2B5EF4-FFF2-40B4-BE49-F238E27FC236}">
                <a16:creationId xmlns:a16="http://schemas.microsoft.com/office/drawing/2014/main" id="{23457CF7-1A7D-D9C7-DE93-0D2F3F9B93BB}"/>
              </a:ext>
            </a:extLst>
          </p:cNvPr>
          <p:cNvPicPr>
            <a:picLocks noChangeAspect="1"/>
          </p:cNvPicPr>
          <p:nvPr/>
        </p:nvPicPr>
        <p:blipFill>
          <a:blip r:embed="rId2"/>
          <a:srcRect t="21901" b="-703"/>
          <a:stretch>
            <a:fillRect/>
          </a:stretch>
        </p:blipFill>
        <p:spPr>
          <a:xfrm>
            <a:off x="574454" y="2905190"/>
            <a:ext cx="8699548" cy="1591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333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E4F5-E0EB-808D-6CC5-D04B1930A170}"/>
              </a:ext>
            </a:extLst>
          </p:cNvPr>
          <p:cNvSpPr>
            <a:spLocks noGrp="1"/>
          </p:cNvSpPr>
          <p:nvPr>
            <p:ph type="title"/>
          </p:nvPr>
        </p:nvSpPr>
        <p:spPr/>
        <p:txBody>
          <a:bodyPr/>
          <a:lstStyle/>
          <a:p>
            <a:r>
              <a:rPr lang="en-GB" b="1" dirty="0"/>
              <a:t>ANOVA</a:t>
            </a:r>
            <a:endParaRPr lang="en-GB" dirty="0"/>
          </a:p>
        </p:txBody>
      </p:sp>
      <p:sp>
        <p:nvSpPr>
          <p:cNvPr id="3" name="Content Placeholder 2">
            <a:extLst>
              <a:ext uri="{FF2B5EF4-FFF2-40B4-BE49-F238E27FC236}">
                <a16:creationId xmlns:a16="http://schemas.microsoft.com/office/drawing/2014/main" id="{B1EA1259-92A5-0D6E-90B6-AA52D86A5D31}"/>
              </a:ext>
            </a:extLst>
          </p:cNvPr>
          <p:cNvSpPr>
            <a:spLocks noGrp="1"/>
          </p:cNvSpPr>
          <p:nvPr>
            <p:ph idx="1"/>
          </p:nvPr>
        </p:nvSpPr>
        <p:spPr>
          <a:xfrm>
            <a:off x="677334" y="1394837"/>
            <a:ext cx="8596668" cy="820606"/>
          </a:xfrm>
        </p:spPr>
        <p:txBody>
          <a:bodyPr>
            <a:normAutofit/>
          </a:bodyPr>
          <a:lstStyle/>
          <a:p>
            <a:pPr marL="0" indent="0">
              <a:buNone/>
            </a:pPr>
            <a:r>
              <a:rPr lang="en-GB" sz="2000" dirty="0">
                <a:solidFill>
                  <a:schemeClr val="accent1"/>
                </a:solidFill>
              </a:rPr>
              <a:t>“There was [no / a significant] effect of [</a:t>
            </a:r>
            <a:r>
              <a:rPr lang="en-GB" sz="2000" i="1" dirty="0">
                <a:solidFill>
                  <a:schemeClr val="accent1"/>
                </a:solidFill>
              </a:rPr>
              <a:t>independent variable</a:t>
            </a:r>
            <a:r>
              <a:rPr lang="en-GB" sz="2000" dirty="0">
                <a:solidFill>
                  <a:schemeClr val="accent1"/>
                </a:solidFill>
              </a:rPr>
              <a:t>] on [</a:t>
            </a:r>
            <a:r>
              <a:rPr lang="en-GB" sz="2000" i="1" dirty="0">
                <a:solidFill>
                  <a:schemeClr val="accent1"/>
                </a:solidFill>
              </a:rPr>
              <a:t>dependent</a:t>
            </a:r>
            <a:r>
              <a:rPr lang="en-GB" sz="2000" dirty="0">
                <a:solidFill>
                  <a:schemeClr val="accent1"/>
                </a:solidFill>
              </a:rPr>
              <a:t> </a:t>
            </a:r>
            <a:r>
              <a:rPr lang="en-GB" sz="2000" i="1" dirty="0">
                <a:solidFill>
                  <a:schemeClr val="accent1"/>
                </a:solidFill>
              </a:rPr>
              <a:t>variable</a:t>
            </a:r>
            <a:r>
              <a:rPr lang="en-GB" sz="2000" dirty="0">
                <a:solidFill>
                  <a:schemeClr val="accent1"/>
                </a:solidFill>
              </a:rPr>
              <a:t>] (F=; df=; P[&lt;/=] ….”</a:t>
            </a:r>
          </a:p>
          <a:p>
            <a:pPr marL="0" indent="0">
              <a:buNone/>
            </a:pPr>
            <a:endParaRPr lang="en-GB" sz="2000" dirty="0"/>
          </a:p>
        </p:txBody>
      </p:sp>
      <p:sp>
        <p:nvSpPr>
          <p:cNvPr id="5" name="TextBox 4">
            <a:extLst>
              <a:ext uri="{FF2B5EF4-FFF2-40B4-BE49-F238E27FC236}">
                <a16:creationId xmlns:a16="http://schemas.microsoft.com/office/drawing/2014/main" id="{4207D5DF-D028-813A-8E5B-150AD265C476}"/>
              </a:ext>
            </a:extLst>
          </p:cNvPr>
          <p:cNvSpPr txBox="1"/>
          <p:nvPr/>
        </p:nvSpPr>
        <p:spPr>
          <a:xfrm>
            <a:off x="451865" y="3958105"/>
            <a:ext cx="7001121"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e.g. There was a statistically significant effect of treatment program on participant weightloss (F= 27.2; df=2; P&lt;0.001).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rebuchet MS" panose="020B0603020202020204"/>
                <a:ea typeface="+mn-ea"/>
                <a:cs typeface="+mn-cs"/>
              </a:rPr>
              <a:t>Post-hoc tests identified that participants on ‘program C’ (mean= xx, SD=xx) lost significantly more weight than those of ‘program A’ (mean=xx, SD= xx) or ‘B’ (mean= xx, SD= xx). </a:t>
            </a:r>
          </a:p>
        </p:txBody>
      </p:sp>
      <p:pic>
        <p:nvPicPr>
          <p:cNvPr id="7" name="Picture 6">
            <a:extLst>
              <a:ext uri="{FF2B5EF4-FFF2-40B4-BE49-F238E27FC236}">
                <a16:creationId xmlns:a16="http://schemas.microsoft.com/office/drawing/2014/main" id="{557FD2A0-01E3-B05D-EB0F-39C69AAFB59F}"/>
              </a:ext>
            </a:extLst>
          </p:cNvPr>
          <p:cNvPicPr>
            <a:picLocks noChangeAspect="1"/>
          </p:cNvPicPr>
          <p:nvPr/>
        </p:nvPicPr>
        <p:blipFill>
          <a:blip r:embed="rId2"/>
          <a:stretch>
            <a:fillRect/>
          </a:stretch>
        </p:blipFill>
        <p:spPr>
          <a:xfrm>
            <a:off x="677334" y="2346596"/>
            <a:ext cx="9142997" cy="145195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996B090-789E-EC83-5ADB-FB55F3BC3EFA}"/>
              </a:ext>
            </a:extLst>
          </p:cNvPr>
          <p:cNvPicPr>
            <a:picLocks noChangeAspect="1"/>
          </p:cNvPicPr>
          <p:nvPr/>
        </p:nvPicPr>
        <p:blipFill>
          <a:blip r:embed="rId3"/>
          <a:stretch>
            <a:fillRect/>
          </a:stretch>
        </p:blipFill>
        <p:spPr>
          <a:xfrm>
            <a:off x="7941501" y="4054963"/>
            <a:ext cx="4048591" cy="1769640"/>
          </a:xfrm>
          <a:prstGeom prst="rect">
            <a:avLst/>
          </a:prstGeom>
        </p:spPr>
      </p:pic>
    </p:spTree>
    <p:extLst>
      <p:ext uri="{BB962C8B-B14F-4D97-AF65-F5344CB8AC3E}">
        <p14:creationId xmlns:p14="http://schemas.microsoft.com/office/powerpoint/2010/main" val="23799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DB70-7923-EEBA-2820-66E38A30E5A7}"/>
              </a:ext>
            </a:extLst>
          </p:cNvPr>
          <p:cNvSpPr>
            <a:spLocks noGrp="1"/>
          </p:cNvSpPr>
          <p:nvPr>
            <p:ph type="title"/>
          </p:nvPr>
        </p:nvSpPr>
        <p:spPr>
          <a:xfrm>
            <a:off x="677334" y="609600"/>
            <a:ext cx="8596668" cy="768263"/>
          </a:xfrm>
        </p:spPr>
        <p:txBody>
          <a:bodyPr/>
          <a:lstStyle/>
          <a:p>
            <a:r>
              <a:rPr lang="en-GB" b="1" dirty="0"/>
              <a:t>Kruskal </a:t>
            </a:r>
            <a:r>
              <a:rPr lang="en-GB" b="1" dirty="0" err="1"/>
              <a:t>wallis</a:t>
            </a:r>
            <a:endParaRPr lang="en-GB" dirty="0"/>
          </a:p>
        </p:txBody>
      </p:sp>
      <p:sp>
        <p:nvSpPr>
          <p:cNvPr id="3" name="Content Placeholder 2">
            <a:extLst>
              <a:ext uri="{FF2B5EF4-FFF2-40B4-BE49-F238E27FC236}">
                <a16:creationId xmlns:a16="http://schemas.microsoft.com/office/drawing/2014/main" id="{E2D04E48-3B0F-EE26-E9FD-7C4FEE36EA33}"/>
              </a:ext>
            </a:extLst>
          </p:cNvPr>
          <p:cNvSpPr>
            <a:spLocks noGrp="1"/>
          </p:cNvSpPr>
          <p:nvPr>
            <p:ph idx="1"/>
          </p:nvPr>
        </p:nvSpPr>
        <p:spPr>
          <a:xfrm>
            <a:off x="677334" y="1377863"/>
            <a:ext cx="8596668" cy="645241"/>
          </a:xfrm>
        </p:spPr>
        <p:txBody>
          <a:bodyPr>
            <a:normAutofit lnSpcReduction="10000"/>
          </a:bodyPr>
          <a:lstStyle/>
          <a:p>
            <a:pPr marL="0" indent="0">
              <a:buNone/>
            </a:pPr>
            <a:r>
              <a:rPr lang="en-GB" sz="2000" dirty="0">
                <a:solidFill>
                  <a:schemeClr val="accent1"/>
                </a:solidFill>
              </a:rPr>
              <a:t>“There was [no / a significant] effect of [</a:t>
            </a:r>
            <a:r>
              <a:rPr lang="en-GB" sz="2000" i="1" dirty="0">
                <a:solidFill>
                  <a:schemeClr val="accent1"/>
                </a:solidFill>
              </a:rPr>
              <a:t>independent variable</a:t>
            </a:r>
            <a:r>
              <a:rPr lang="en-GB" sz="2000" dirty="0">
                <a:solidFill>
                  <a:schemeClr val="accent1"/>
                </a:solidFill>
              </a:rPr>
              <a:t>] on [</a:t>
            </a:r>
            <a:r>
              <a:rPr lang="en-GB" sz="2000" i="1" dirty="0">
                <a:solidFill>
                  <a:schemeClr val="accent1"/>
                </a:solidFill>
              </a:rPr>
              <a:t>dependent variable</a:t>
            </a:r>
            <a:r>
              <a:rPr lang="en-GB" sz="2000" dirty="0">
                <a:solidFill>
                  <a:schemeClr val="accent1"/>
                </a:solidFill>
              </a:rPr>
              <a:t>] (H=; df= …; P[&lt;/=] ….”</a:t>
            </a:r>
          </a:p>
        </p:txBody>
      </p:sp>
      <p:sp>
        <p:nvSpPr>
          <p:cNvPr id="5" name="TextBox 4">
            <a:extLst>
              <a:ext uri="{FF2B5EF4-FFF2-40B4-BE49-F238E27FC236}">
                <a16:creationId xmlns:a16="http://schemas.microsoft.com/office/drawing/2014/main" id="{B3541ABB-CF79-2A53-CFCE-D769E43C57DE}"/>
              </a:ext>
            </a:extLst>
          </p:cNvPr>
          <p:cNvSpPr txBox="1"/>
          <p:nvPr/>
        </p:nvSpPr>
        <p:spPr>
          <a:xfrm>
            <a:off x="475988" y="4080136"/>
            <a:ext cx="7490565"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e.g. </a:t>
            </a: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There was a significant effect of program on weightloss (H= 29.681; df=2; P&lt;0.001).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Post-hoc tests identified that participants on ‘program C’ (mean= xx, SD=xx) lost significantly more weight than those of ‘program A’ (mean=xx, SD= xx) or ‘B’ (mean= xx, SD= xx).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CB957D92-03BD-032E-5070-D5D754CE77E0}"/>
              </a:ext>
            </a:extLst>
          </p:cNvPr>
          <p:cNvPicPr>
            <a:picLocks noChangeAspect="1"/>
          </p:cNvPicPr>
          <p:nvPr/>
        </p:nvPicPr>
        <p:blipFill>
          <a:blip r:embed="rId2"/>
          <a:stretch>
            <a:fillRect/>
          </a:stretch>
        </p:blipFill>
        <p:spPr>
          <a:xfrm>
            <a:off x="475988" y="2389170"/>
            <a:ext cx="8725595" cy="132489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C697298-2EA7-19A3-E61C-32E42E0F5947}"/>
              </a:ext>
            </a:extLst>
          </p:cNvPr>
          <p:cNvPicPr>
            <a:picLocks noChangeAspect="1"/>
          </p:cNvPicPr>
          <p:nvPr/>
        </p:nvPicPr>
        <p:blipFill>
          <a:blip r:embed="rId3"/>
          <a:stretch>
            <a:fillRect/>
          </a:stretch>
        </p:blipFill>
        <p:spPr>
          <a:xfrm>
            <a:off x="7415408" y="4396489"/>
            <a:ext cx="4647885" cy="1324898"/>
          </a:xfrm>
          <a:prstGeom prst="rect">
            <a:avLst/>
          </a:prstGeom>
        </p:spPr>
      </p:pic>
    </p:spTree>
    <p:extLst>
      <p:ext uri="{BB962C8B-B14F-4D97-AF65-F5344CB8AC3E}">
        <p14:creationId xmlns:p14="http://schemas.microsoft.com/office/powerpoint/2010/main" val="149910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9319-2B89-24C9-77F4-6E75CD6E0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D1739-E45C-3B4B-D2B1-8A44DC728128}"/>
              </a:ext>
            </a:extLst>
          </p:cNvPr>
          <p:cNvSpPr>
            <a:spLocks noGrp="1"/>
          </p:cNvSpPr>
          <p:nvPr>
            <p:ph type="title"/>
          </p:nvPr>
        </p:nvSpPr>
        <p:spPr>
          <a:xfrm>
            <a:off x="414288" y="922751"/>
            <a:ext cx="9456222" cy="1320800"/>
          </a:xfrm>
        </p:spPr>
        <p:txBody>
          <a:bodyPr>
            <a:normAutofit/>
          </a:bodyPr>
          <a:lstStyle/>
          <a:p>
            <a:r>
              <a:rPr lang="en-GB" b="1" dirty="0"/>
              <a:t>Chi-squared (Test of Independence) </a:t>
            </a:r>
            <a:br>
              <a:rPr lang="en-GB" dirty="0"/>
            </a:br>
            <a:endParaRPr lang="en-GB" dirty="0"/>
          </a:p>
        </p:txBody>
      </p:sp>
      <p:sp>
        <p:nvSpPr>
          <p:cNvPr id="4" name="Content Placeholder 2">
            <a:extLst>
              <a:ext uri="{FF2B5EF4-FFF2-40B4-BE49-F238E27FC236}">
                <a16:creationId xmlns:a16="http://schemas.microsoft.com/office/drawing/2014/main" id="{48E391B7-ED0D-B579-8799-581D72887705}"/>
              </a:ext>
            </a:extLst>
          </p:cNvPr>
          <p:cNvSpPr txBox="1">
            <a:spLocks/>
          </p:cNvSpPr>
          <p:nvPr/>
        </p:nvSpPr>
        <p:spPr>
          <a:xfrm>
            <a:off x="526093" y="4121064"/>
            <a:ext cx="8747909" cy="21207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8784C7"/>
              </a:buClr>
              <a:buSzPct val="80000"/>
              <a:buFont typeface="Wingdings 3" charset="2"/>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A chi-squared test was run to determine whether there was significant association between participants gender and whether they like or dislike spicy food. The test identified no significant association between these variables (X</a:t>
            </a:r>
            <a:r>
              <a:rPr kumimoji="0" lang="en-GB" sz="2400" b="0" i="0" u="none" strike="noStrike" kern="1200" cap="none" spc="0" normalizeH="0" baseline="30000" noProof="0" dirty="0">
                <a:ln>
                  <a:noFill/>
                </a:ln>
                <a:solidFill>
                  <a:prstClr val="black"/>
                </a:solidFill>
                <a:effectLst/>
                <a:uLnTx/>
                <a:uFillTx/>
                <a:latin typeface="Trebuchet MS" panose="020B0603020202020204"/>
                <a:ea typeface="+mn-ea"/>
                <a:cs typeface="+mn-cs"/>
              </a:rPr>
              <a:t>2</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3.3482, df = 1, P=0.06728). </a:t>
            </a:r>
            <a:endParaRPr kumimoji="0" lang="en-GB"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1F79CCA0-5303-54B4-B241-4DB0413000C0}"/>
              </a:ext>
            </a:extLst>
          </p:cNvPr>
          <p:cNvPicPr>
            <a:picLocks noChangeAspect="1"/>
          </p:cNvPicPr>
          <p:nvPr/>
        </p:nvPicPr>
        <p:blipFill>
          <a:blip r:embed="rId2"/>
          <a:stretch>
            <a:fillRect/>
          </a:stretch>
        </p:blipFill>
        <p:spPr>
          <a:xfrm>
            <a:off x="414288" y="2041742"/>
            <a:ext cx="10850414" cy="158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270357"/>
      </p:ext>
    </p:extLst>
  </p:cSld>
  <p:clrMapOvr>
    <a:masterClrMapping/>
  </p:clrMapOvr>
</p:sld>
</file>

<file path=ppt/theme/theme1.xml><?xml version="1.0" encoding="utf-8"?>
<a:theme xmlns:a="http://schemas.openxmlformats.org/drawingml/2006/main" name="Facet">
  <a:themeElements>
    <a:clrScheme name="PURPLE">
      <a:dk1>
        <a:sysClr val="windowText" lastClr="000000"/>
      </a:dk1>
      <a:lt1>
        <a:sysClr val="window" lastClr="FFFFFF"/>
      </a:lt1>
      <a:dk2>
        <a:srgbClr val="373545"/>
      </a:dk2>
      <a:lt2>
        <a:srgbClr val="DCD8DC"/>
      </a:lt2>
      <a:accent1>
        <a:srgbClr val="8784C7"/>
      </a:accent1>
      <a:accent2>
        <a:srgbClr val="514DAA"/>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Corbel</vt:lpstr>
      <vt:lpstr>Trebuchet MS</vt:lpstr>
      <vt:lpstr>Wingdings 3</vt:lpstr>
      <vt:lpstr>Facet</vt:lpstr>
      <vt:lpstr>Writing up findings</vt:lpstr>
      <vt:lpstr>PowerPoint Presentation</vt:lpstr>
      <vt:lpstr>Two sample T test</vt:lpstr>
      <vt:lpstr>Mann-Whitney</vt:lpstr>
      <vt:lpstr>Paired T tests</vt:lpstr>
      <vt:lpstr>Wilcoxon test</vt:lpstr>
      <vt:lpstr>ANOVA</vt:lpstr>
      <vt:lpstr>Kruskal wallis</vt:lpstr>
      <vt:lpstr>Chi-squared (Test of Independence)  </vt:lpstr>
      <vt:lpstr>Correlation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Ella Bartlett</dc:creator>
  <cp:lastModifiedBy>Ella Bartlett</cp:lastModifiedBy>
  <cp:revision>1</cp:revision>
  <dcterms:created xsi:type="dcterms:W3CDTF">2025-12-15T17:30:02Z</dcterms:created>
  <dcterms:modified xsi:type="dcterms:W3CDTF">2025-12-15T17:30:35Z</dcterms:modified>
</cp:coreProperties>
</file>