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9" r:id="rId3"/>
  </p:sldMasterIdLst>
  <p:notesMasterIdLst>
    <p:notesMasterId r:id="rId17"/>
  </p:notesMasterIdLst>
  <p:sldIdLst>
    <p:sldId id="256" r:id="rId4"/>
    <p:sldId id="262" r:id="rId5"/>
    <p:sldId id="263" r:id="rId6"/>
    <p:sldId id="264" r:id="rId7"/>
    <p:sldId id="489" r:id="rId8"/>
    <p:sldId id="488" r:id="rId9"/>
    <p:sldId id="474" r:id="rId10"/>
    <p:sldId id="469" r:id="rId11"/>
    <p:sldId id="490" r:id="rId12"/>
    <p:sldId id="491" r:id="rId13"/>
    <p:sldId id="486" r:id="rId14"/>
    <p:sldId id="259" r:id="rId15"/>
    <p:sldId id="4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4B6F60-43E2-4C34-902D-AA9C63594FFC}" v="3" dt="2025-12-17T01:38:12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a Bartlett" userId="239dcd2cff2091b1" providerId="LiveId" clId="{0C6543A5-1374-46F3-8103-72E6D4EAB551}"/>
    <pc:docChg chg="undo custSel modSld">
      <pc:chgData name="Ella Bartlett" userId="239dcd2cff2091b1" providerId="LiveId" clId="{0C6543A5-1374-46F3-8103-72E6D4EAB551}" dt="2025-12-17T02:30:01.048" v="297" actId="1076"/>
      <pc:docMkLst>
        <pc:docMk/>
      </pc:docMkLst>
      <pc:sldChg chg="modSp mod">
        <pc:chgData name="Ella Bartlett" userId="239dcd2cff2091b1" providerId="LiveId" clId="{0C6543A5-1374-46F3-8103-72E6D4EAB551}" dt="2025-12-17T01:25:09.180" v="48" actId="20577"/>
        <pc:sldMkLst>
          <pc:docMk/>
          <pc:sldMk cId="2681414353" sldId="256"/>
        </pc:sldMkLst>
        <pc:spChg chg="mod">
          <ac:chgData name="Ella Bartlett" userId="239dcd2cff2091b1" providerId="LiveId" clId="{0C6543A5-1374-46F3-8103-72E6D4EAB551}" dt="2025-12-17T01:25:03.583" v="33" actId="20577"/>
          <ac:spMkLst>
            <pc:docMk/>
            <pc:sldMk cId="2681414353" sldId="256"/>
            <ac:spMk id="2" creationId="{9E2E9A56-55A0-2797-BDC2-CD01372F3AAF}"/>
          </ac:spMkLst>
        </pc:spChg>
        <pc:spChg chg="mod">
          <ac:chgData name="Ella Bartlett" userId="239dcd2cff2091b1" providerId="LiveId" clId="{0C6543A5-1374-46F3-8103-72E6D4EAB551}" dt="2025-12-17T01:25:09.180" v="48" actId="20577"/>
          <ac:spMkLst>
            <pc:docMk/>
            <pc:sldMk cId="2681414353" sldId="256"/>
            <ac:spMk id="3" creationId="{A0EDF4A9-D282-964D-8C38-40D51A35B3ED}"/>
          </ac:spMkLst>
        </pc:spChg>
      </pc:sldChg>
      <pc:sldChg chg="modSp mod">
        <pc:chgData name="Ella Bartlett" userId="239dcd2cff2091b1" providerId="LiveId" clId="{0C6543A5-1374-46F3-8103-72E6D4EAB551}" dt="2025-12-17T01:36:28.001" v="174" actId="20577"/>
        <pc:sldMkLst>
          <pc:docMk/>
          <pc:sldMk cId="1522574695" sldId="469"/>
        </pc:sldMkLst>
        <pc:spChg chg="mod">
          <ac:chgData name="Ella Bartlett" userId="239dcd2cff2091b1" providerId="LiveId" clId="{0C6543A5-1374-46F3-8103-72E6D4EAB551}" dt="2025-12-17T01:36:28.001" v="174" actId="20577"/>
          <ac:spMkLst>
            <pc:docMk/>
            <pc:sldMk cId="1522574695" sldId="469"/>
            <ac:spMk id="3" creationId="{6E9C6231-790A-FE31-86F5-831EBF27076B}"/>
          </ac:spMkLst>
        </pc:spChg>
      </pc:sldChg>
      <pc:sldChg chg="addSp modSp mod modAnim">
        <pc:chgData name="Ella Bartlett" userId="239dcd2cff2091b1" providerId="LiveId" clId="{0C6543A5-1374-46F3-8103-72E6D4EAB551}" dt="2025-12-17T02:30:01.048" v="297" actId="1076"/>
        <pc:sldMkLst>
          <pc:docMk/>
          <pc:sldMk cId="1884257419" sldId="493"/>
        </pc:sldMkLst>
        <pc:spChg chg="add mod">
          <ac:chgData name="Ella Bartlett" userId="239dcd2cff2091b1" providerId="LiveId" clId="{0C6543A5-1374-46F3-8103-72E6D4EAB551}" dt="2025-12-17T02:29:44.112" v="296" actId="207"/>
          <ac:spMkLst>
            <pc:docMk/>
            <pc:sldMk cId="1884257419" sldId="493"/>
            <ac:spMk id="3" creationId="{9CCBE763-2181-72E7-B12C-7AC7E822894E}"/>
          </ac:spMkLst>
        </pc:spChg>
        <pc:graphicFrameChg chg="mod modGraphic">
          <ac:chgData name="Ella Bartlett" userId="239dcd2cff2091b1" providerId="LiveId" clId="{0C6543A5-1374-46F3-8103-72E6D4EAB551}" dt="2025-12-17T02:30:01.048" v="297" actId="1076"/>
          <ac:graphicFrameMkLst>
            <pc:docMk/>
            <pc:sldMk cId="1884257419" sldId="493"/>
            <ac:graphicFrameMk id="21" creationId="{EE5D9604-93E6-CC11-8B33-CB33C9764EC4}"/>
          </ac:graphicFrameMkLst>
        </pc:graphicFrameChg>
        <pc:picChg chg="mod">
          <ac:chgData name="Ella Bartlett" userId="239dcd2cff2091b1" providerId="LiveId" clId="{0C6543A5-1374-46F3-8103-72E6D4EAB551}" dt="2025-12-17T01:38:08.611" v="175" actId="1076"/>
          <ac:picMkLst>
            <pc:docMk/>
            <pc:sldMk cId="1884257419" sldId="493"/>
            <ac:picMk id="6" creationId="{AEA130B3-0130-92E1-1102-E8FF9AC19F2C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05F78-9F3A-409A-8944-A7E6127B710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E10DDD-1E22-4FDF-A13A-B92CCFFEC87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USB drive including RStudio files with script to run statistical tests</a:t>
          </a:r>
          <a:endParaRPr lang="en-US"/>
        </a:p>
      </dgm:t>
    </dgm:pt>
    <dgm:pt modelId="{377BF9B5-EB6D-4E5D-875A-EC79811D6680}" type="parTrans" cxnId="{BF90CE07-565B-4737-9D22-3BF23BB57132}">
      <dgm:prSet/>
      <dgm:spPr/>
      <dgm:t>
        <a:bodyPr/>
        <a:lstStyle/>
        <a:p>
          <a:endParaRPr lang="en-US"/>
        </a:p>
      </dgm:t>
    </dgm:pt>
    <dgm:pt modelId="{A29DB0F5-D194-4922-9D1D-4B6FD703A8BB}" type="sibTrans" cxnId="{BF90CE07-565B-4737-9D22-3BF23BB57132}">
      <dgm:prSet/>
      <dgm:spPr/>
      <dgm:t>
        <a:bodyPr/>
        <a:lstStyle/>
        <a:p>
          <a:endParaRPr lang="en-US"/>
        </a:p>
      </dgm:t>
    </dgm:pt>
    <dgm:pt modelId="{57907C86-8D79-440A-A19C-2EE7AC7F90B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 flow diagram/schematic on how to choose a stats test</a:t>
          </a:r>
          <a:endParaRPr lang="en-US"/>
        </a:p>
      </dgm:t>
    </dgm:pt>
    <dgm:pt modelId="{82E9BED4-1959-4B13-9DF2-888A9E17B22E}" type="parTrans" cxnId="{766F7514-717E-446B-BC5A-88916C330668}">
      <dgm:prSet/>
      <dgm:spPr/>
      <dgm:t>
        <a:bodyPr/>
        <a:lstStyle/>
        <a:p>
          <a:endParaRPr lang="en-US"/>
        </a:p>
      </dgm:t>
    </dgm:pt>
    <dgm:pt modelId="{25E82E38-EC36-458C-924B-01A33AD383F0}" type="sibTrans" cxnId="{766F7514-717E-446B-BC5A-88916C330668}">
      <dgm:prSet/>
      <dgm:spPr/>
      <dgm:t>
        <a:bodyPr/>
        <a:lstStyle/>
        <a:p>
          <a:endParaRPr lang="en-US"/>
        </a:p>
      </dgm:t>
    </dgm:pt>
    <dgm:pt modelId="{81146CFA-1353-45AD-9289-1BC3D1302C2C}" type="pres">
      <dgm:prSet presAssocID="{10F05F78-9F3A-409A-8944-A7E6127B7101}" presName="root" presStyleCnt="0">
        <dgm:presLayoutVars>
          <dgm:dir/>
          <dgm:resizeHandles val="exact"/>
        </dgm:presLayoutVars>
      </dgm:prSet>
      <dgm:spPr/>
    </dgm:pt>
    <dgm:pt modelId="{6F9EADB6-5AC7-40D2-85B6-45E2EE372C7A}" type="pres">
      <dgm:prSet presAssocID="{32E10DDD-1E22-4FDF-A13A-B92CCFFEC874}" presName="compNode" presStyleCnt="0"/>
      <dgm:spPr/>
    </dgm:pt>
    <dgm:pt modelId="{71F73059-6013-4667-B50F-CBEDE8C64CEA}" type="pres">
      <dgm:prSet presAssocID="{32E10DDD-1E22-4FDF-A13A-B92CCFFEC874}" presName="bgRect" presStyleLbl="bgShp" presStyleIdx="0" presStyleCnt="2"/>
      <dgm:spPr/>
    </dgm:pt>
    <dgm:pt modelId="{0C6FC2BC-6328-4067-8787-DC4A325096FD}" type="pres">
      <dgm:prSet presAssocID="{32E10DDD-1E22-4FDF-A13A-B92CCFFEC87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1078A213-8455-44CD-8740-DB1EBBA27B95}" type="pres">
      <dgm:prSet presAssocID="{32E10DDD-1E22-4FDF-A13A-B92CCFFEC874}" presName="spaceRect" presStyleCnt="0"/>
      <dgm:spPr/>
    </dgm:pt>
    <dgm:pt modelId="{65527F1F-F2C7-4FC7-BE61-BE40634C13B0}" type="pres">
      <dgm:prSet presAssocID="{32E10DDD-1E22-4FDF-A13A-B92CCFFEC874}" presName="parTx" presStyleLbl="revTx" presStyleIdx="0" presStyleCnt="2">
        <dgm:presLayoutVars>
          <dgm:chMax val="0"/>
          <dgm:chPref val="0"/>
        </dgm:presLayoutVars>
      </dgm:prSet>
      <dgm:spPr/>
    </dgm:pt>
    <dgm:pt modelId="{552E3E83-6B13-4862-B0C7-9EFAA435D5FC}" type="pres">
      <dgm:prSet presAssocID="{A29DB0F5-D194-4922-9D1D-4B6FD703A8BB}" presName="sibTrans" presStyleCnt="0"/>
      <dgm:spPr/>
    </dgm:pt>
    <dgm:pt modelId="{A4FE9699-0A3E-4828-81EF-7B363E4D1BA2}" type="pres">
      <dgm:prSet presAssocID="{57907C86-8D79-440A-A19C-2EE7AC7F90B7}" presName="compNode" presStyleCnt="0"/>
      <dgm:spPr/>
    </dgm:pt>
    <dgm:pt modelId="{391E88A2-7DC4-4A51-8459-483427D66D38}" type="pres">
      <dgm:prSet presAssocID="{57907C86-8D79-440A-A19C-2EE7AC7F90B7}" presName="bgRect" presStyleLbl="bgShp" presStyleIdx="1" presStyleCnt="2"/>
      <dgm:spPr/>
    </dgm:pt>
    <dgm:pt modelId="{B0C96214-227C-4207-9408-3AA36CE01A06}" type="pres">
      <dgm:prSet presAssocID="{57907C86-8D79-440A-A19C-2EE7AC7F90B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2525D757-6BE3-4085-A449-B881503E4E73}" type="pres">
      <dgm:prSet presAssocID="{57907C86-8D79-440A-A19C-2EE7AC7F90B7}" presName="spaceRect" presStyleCnt="0"/>
      <dgm:spPr/>
    </dgm:pt>
    <dgm:pt modelId="{1CAF780D-5290-47EB-BA9D-83A3FE847DA7}" type="pres">
      <dgm:prSet presAssocID="{57907C86-8D79-440A-A19C-2EE7AC7F90B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F90CE07-565B-4737-9D22-3BF23BB57132}" srcId="{10F05F78-9F3A-409A-8944-A7E6127B7101}" destId="{32E10DDD-1E22-4FDF-A13A-B92CCFFEC874}" srcOrd="0" destOrd="0" parTransId="{377BF9B5-EB6D-4E5D-875A-EC79811D6680}" sibTransId="{A29DB0F5-D194-4922-9D1D-4B6FD703A8BB}"/>
    <dgm:cxn modelId="{766F7514-717E-446B-BC5A-88916C330668}" srcId="{10F05F78-9F3A-409A-8944-A7E6127B7101}" destId="{57907C86-8D79-440A-A19C-2EE7AC7F90B7}" srcOrd="1" destOrd="0" parTransId="{82E9BED4-1959-4B13-9DF2-888A9E17B22E}" sibTransId="{25E82E38-EC36-458C-924B-01A33AD383F0}"/>
    <dgm:cxn modelId="{E6610091-3D4B-4F3B-B579-ECF01D471651}" type="presOf" srcId="{57907C86-8D79-440A-A19C-2EE7AC7F90B7}" destId="{1CAF780D-5290-47EB-BA9D-83A3FE847DA7}" srcOrd="0" destOrd="0" presId="urn:microsoft.com/office/officeart/2018/2/layout/IconVerticalSolidList"/>
    <dgm:cxn modelId="{58ED1FC5-B5BD-4338-B91F-1763027CEEE7}" type="presOf" srcId="{32E10DDD-1E22-4FDF-A13A-B92CCFFEC874}" destId="{65527F1F-F2C7-4FC7-BE61-BE40634C13B0}" srcOrd="0" destOrd="0" presId="urn:microsoft.com/office/officeart/2018/2/layout/IconVerticalSolidList"/>
    <dgm:cxn modelId="{61D849D1-7BF8-4AEB-8AEF-72CCB7C4F60E}" type="presOf" srcId="{10F05F78-9F3A-409A-8944-A7E6127B7101}" destId="{81146CFA-1353-45AD-9289-1BC3D1302C2C}" srcOrd="0" destOrd="0" presId="urn:microsoft.com/office/officeart/2018/2/layout/IconVerticalSolidList"/>
    <dgm:cxn modelId="{37B81D86-124D-41EA-92B2-1FE9A9899507}" type="presParOf" srcId="{81146CFA-1353-45AD-9289-1BC3D1302C2C}" destId="{6F9EADB6-5AC7-40D2-85B6-45E2EE372C7A}" srcOrd="0" destOrd="0" presId="urn:microsoft.com/office/officeart/2018/2/layout/IconVerticalSolidList"/>
    <dgm:cxn modelId="{39F5C5DB-6ECD-4945-8884-7CC810C42EAC}" type="presParOf" srcId="{6F9EADB6-5AC7-40D2-85B6-45E2EE372C7A}" destId="{71F73059-6013-4667-B50F-CBEDE8C64CEA}" srcOrd="0" destOrd="0" presId="urn:microsoft.com/office/officeart/2018/2/layout/IconVerticalSolidList"/>
    <dgm:cxn modelId="{8BCCF5CA-E592-401B-8744-29A3102012F5}" type="presParOf" srcId="{6F9EADB6-5AC7-40D2-85B6-45E2EE372C7A}" destId="{0C6FC2BC-6328-4067-8787-DC4A325096FD}" srcOrd="1" destOrd="0" presId="urn:microsoft.com/office/officeart/2018/2/layout/IconVerticalSolidList"/>
    <dgm:cxn modelId="{2EBEED06-06D3-4B3F-872F-3CC8F3867C64}" type="presParOf" srcId="{6F9EADB6-5AC7-40D2-85B6-45E2EE372C7A}" destId="{1078A213-8455-44CD-8740-DB1EBBA27B95}" srcOrd="2" destOrd="0" presId="urn:microsoft.com/office/officeart/2018/2/layout/IconVerticalSolidList"/>
    <dgm:cxn modelId="{25182255-8BDE-495A-94C6-EB4A591E1137}" type="presParOf" srcId="{6F9EADB6-5AC7-40D2-85B6-45E2EE372C7A}" destId="{65527F1F-F2C7-4FC7-BE61-BE40634C13B0}" srcOrd="3" destOrd="0" presId="urn:microsoft.com/office/officeart/2018/2/layout/IconVerticalSolidList"/>
    <dgm:cxn modelId="{CB89A74E-965C-41EE-88BC-7DA0806D2746}" type="presParOf" srcId="{81146CFA-1353-45AD-9289-1BC3D1302C2C}" destId="{552E3E83-6B13-4862-B0C7-9EFAA435D5FC}" srcOrd="1" destOrd="0" presId="urn:microsoft.com/office/officeart/2018/2/layout/IconVerticalSolidList"/>
    <dgm:cxn modelId="{8275EEA8-F6EA-4A67-B55D-9D25A889C641}" type="presParOf" srcId="{81146CFA-1353-45AD-9289-1BC3D1302C2C}" destId="{A4FE9699-0A3E-4828-81EF-7B363E4D1BA2}" srcOrd="2" destOrd="0" presId="urn:microsoft.com/office/officeart/2018/2/layout/IconVerticalSolidList"/>
    <dgm:cxn modelId="{3B02FEB7-123D-43AF-A07E-7F4455CC2749}" type="presParOf" srcId="{A4FE9699-0A3E-4828-81EF-7B363E4D1BA2}" destId="{391E88A2-7DC4-4A51-8459-483427D66D38}" srcOrd="0" destOrd="0" presId="urn:microsoft.com/office/officeart/2018/2/layout/IconVerticalSolidList"/>
    <dgm:cxn modelId="{C8D376AA-2C28-4E75-AFC2-550D8D94CDBC}" type="presParOf" srcId="{A4FE9699-0A3E-4828-81EF-7B363E4D1BA2}" destId="{B0C96214-227C-4207-9408-3AA36CE01A06}" srcOrd="1" destOrd="0" presId="urn:microsoft.com/office/officeart/2018/2/layout/IconVerticalSolidList"/>
    <dgm:cxn modelId="{89140842-1676-4D44-A7EB-BED03F257B90}" type="presParOf" srcId="{A4FE9699-0A3E-4828-81EF-7B363E4D1BA2}" destId="{2525D757-6BE3-4085-A449-B881503E4E73}" srcOrd="2" destOrd="0" presId="urn:microsoft.com/office/officeart/2018/2/layout/IconVerticalSolidList"/>
    <dgm:cxn modelId="{F006A820-BA66-45CA-A1F1-380987D3A994}" type="presParOf" srcId="{A4FE9699-0A3E-4828-81EF-7B363E4D1BA2}" destId="{1CAF780D-5290-47EB-BA9D-83A3FE847DA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A471BE-C1D6-420E-B423-CC88323632A9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5AE1ACB-3544-4A68-A1B6-711F39CFBC3E}">
      <dgm:prSet/>
      <dgm:spPr/>
      <dgm:t>
        <a:bodyPr/>
        <a:lstStyle/>
        <a:p>
          <a:r>
            <a:rPr lang="en-GB" dirty="0"/>
            <a:t>1) Does antler length differ between male and female reindeer? </a:t>
          </a:r>
        </a:p>
      </dgm:t>
    </dgm:pt>
    <dgm:pt modelId="{70DB1267-5146-48B4-BB1A-6890893FA796}" type="parTrans" cxnId="{7DA025B1-178A-4F08-8491-D331C27A0D9C}">
      <dgm:prSet/>
      <dgm:spPr/>
      <dgm:t>
        <a:bodyPr/>
        <a:lstStyle/>
        <a:p>
          <a:endParaRPr lang="en-GB" sz="2800"/>
        </a:p>
      </dgm:t>
    </dgm:pt>
    <dgm:pt modelId="{A9E9AC89-51E4-4AF3-AB80-D512EEE33BA4}" type="sibTrans" cxnId="{7DA025B1-178A-4F08-8491-D331C27A0D9C}">
      <dgm:prSet/>
      <dgm:spPr/>
      <dgm:t>
        <a:bodyPr/>
        <a:lstStyle/>
        <a:p>
          <a:endParaRPr lang="en-GB"/>
        </a:p>
      </dgm:t>
    </dgm:pt>
    <dgm:pt modelId="{8674959D-C8B7-4675-8C3B-9C7123F69EFF}">
      <dgm:prSet/>
      <dgm:spPr/>
      <dgm:t>
        <a:bodyPr/>
        <a:lstStyle/>
        <a:p>
          <a:r>
            <a:rPr lang="en-GB" dirty="0"/>
            <a:t>2) </a:t>
          </a:r>
          <a:r>
            <a:rPr lang="en-GB" b="0" dirty="0"/>
            <a:t>Is there a significant effect of month of capture on antler length of reindeer?</a:t>
          </a:r>
        </a:p>
      </dgm:t>
    </dgm:pt>
    <dgm:pt modelId="{CDB81716-61AA-4D05-BF4C-A62275E1F17A}" type="parTrans" cxnId="{CE921BC5-492F-4F12-92C3-AA7E4FB009D5}">
      <dgm:prSet/>
      <dgm:spPr/>
      <dgm:t>
        <a:bodyPr/>
        <a:lstStyle/>
        <a:p>
          <a:endParaRPr lang="en-GB" sz="2800"/>
        </a:p>
      </dgm:t>
    </dgm:pt>
    <dgm:pt modelId="{CC6630F9-87DC-4205-B542-D111C4B05236}" type="sibTrans" cxnId="{CE921BC5-492F-4F12-92C3-AA7E4FB009D5}">
      <dgm:prSet/>
      <dgm:spPr/>
      <dgm:t>
        <a:bodyPr/>
        <a:lstStyle/>
        <a:p>
          <a:endParaRPr lang="en-GB"/>
        </a:p>
      </dgm:t>
    </dgm:pt>
    <dgm:pt modelId="{7CC136FF-79F3-4E78-AFD3-E09C059A044A}">
      <dgm:prSet/>
      <dgm:spPr/>
      <dgm:t>
        <a:bodyPr/>
        <a:lstStyle/>
        <a:p>
          <a:r>
            <a:rPr lang="en-GB" dirty="0"/>
            <a:t>3) Is there a significant relationship between reindeer weight and antler length</a:t>
          </a:r>
          <a:r>
            <a:rPr lang="en-GB"/>
            <a:t>? </a:t>
          </a:r>
          <a:endParaRPr lang="en-GB" dirty="0"/>
        </a:p>
      </dgm:t>
    </dgm:pt>
    <dgm:pt modelId="{3497E980-1D29-4514-BFCB-E2C043F97F63}" type="parTrans" cxnId="{18D585A2-FE6E-4B8E-933F-4E6522857155}">
      <dgm:prSet/>
      <dgm:spPr/>
      <dgm:t>
        <a:bodyPr/>
        <a:lstStyle/>
        <a:p>
          <a:endParaRPr lang="en-GB" sz="2800"/>
        </a:p>
      </dgm:t>
    </dgm:pt>
    <dgm:pt modelId="{F35C9870-4BFB-4B41-B1A3-03713AF745AF}" type="sibTrans" cxnId="{18D585A2-FE6E-4B8E-933F-4E6522857155}">
      <dgm:prSet/>
      <dgm:spPr/>
      <dgm:t>
        <a:bodyPr/>
        <a:lstStyle/>
        <a:p>
          <a:endParaRPr lang="en-GB"/>
        </a:p>
      </dgm:t>
    </dgm:pt>
    <dgm:pt modelId="{1D734F25-9621-4006-97FD-C26DC101D6E8}" type="pres">
      <dgm:prSet presAssocID="{52A471BE-C1D6-420E-B423-CC88323632A9}" presName="vert0" presStyleCnt="0">
        <dgm:presLayoutVars>
          <dgm:dir/>
          <dgm:animOne val="branch"/>
          <dgm:animLvl val="lvl"/>
        </dgm:presLayoutVars>
      </dgm:prSet>
      <dgm:spPr/>
    </dgm:pt>
    <dgm:pt modelId="{190EEF56-9AA9-4744-AD1E-BA3F6EBD32EC}" type="pres">
      <dgm:prSet presAssocID="{C5AE1ACB-3544-4A68-A1B6-711F39CFBC3E}" presName="thickLine" presStyleLbl="alignNode1" presStyleIdx="0" presStyleCnt="3"/>
      <dgm:spPr/>
    </dgm:pt>
    <dgm:pt modelId="{297F9F32-3E37-40D7-A299-99ECE57BC6D0}" type="pres">
      <dgm:prSet presAssocID="{C5AE1ACB-3544-4A68-A1B6-711F39CFBC3E}" presName="horz1" presStyleCnt="0"/>
      <dgm:spPr/>
    </dgm:pt>
    <dgm:pt modelId="{57A77AE5-D7A8-441A-85CE-D9113F8170E5}" type="pres">
      <dgm:prSet presAssocID="{C5AE1ACB-3544-4A68-A1B6-711F39CFBC3E}" presName="tx1" presStyleLbl="revTx" presStyleIdx="0" presStyleCnt="3"/>
      <dgm:spPr/>
    </dgm:pt>
    <dgm:pt modelId="{04F15E59-DF31-47EC-83E5-0996730EE3EE}" type="pres">
      <dgm:prSet presAssocID="{C5AE1ACB-3544-4A68-A1B6-711F39CFBC3E}" presName="vert1" presStyleCnt="0"/>
      <dgm:spPr/>
    </dgm:pt>
    <dgm:pt modelId="{D3B21E45-216F-428B-B10A-5BCC136CF903}" type="pres">
      <dgm:prSet presAssocID="{8674959D-C8B7-4675-8C3B-9C7123F69EFF}" presName="thickLine" presStyleLbl="alignNode1" presStyleIdx="1" presStyleCnt="3"/>
      <dgm:spPr/>
    </dgm:pt>
    <dgm:pt modelId="{0A086859-9775-4CC6-8004-05C19A419B5C}" type="pres">
      <dgm:prSet presAssocID="{8674959D-C8B7-4675-8C3B-9C7123F69EFF}" presName="horz1" presStyleCnt="0"/>
      <dgm:spPr/>
    </dgm:pt>
    <dgm:pt modelId="{E1C88326-0CED-4B46-BE06-E228FC52088B}" type="pres">
      <dgm:prSet presAssocID="{8674959D-C8B7-4675-8C3B-9C7123F69EFF}" presName="tx1" presStyleLbl="revTx" presStyleIdx="1" presStyleCnt="3"/>
      <dgm:spPr/>
    </dgm:pt>
    <dgm:pt modelId="{47BA549B-CB04-4198-B93D-C7045B6621D4}" type="pres">
      <dgm:prSet presAssocID="{8674959D-C8B7-4675-8C3B-9C7123F69EFF}" presName="vert1" presStyleCnt="0"/>
      <dgm:spPr/>
    </dgm:pt>
    <dgm:pt modelId="{FFB56487-B1CF-4460-80EE-7EE8695498CD}" type="pres">
      <dgm:prSet presAssocID="{7CC136FF-79F3-4E78-AFD3-E09C059A044A}" presName="thickLine" presStyleLbl="alignNode1" presStyleIdx="2" presStyleCnt="3"/>
      <dgm:spPr/>
    </dgm:pt>
    <dgm:pt modelId="{CF7C08DD-A4FA-4972-ADE4-6F80D54C05B9}" type="pres">
      <dgm:prSet presAssocID="{7CC136FF-79F3-4E78-AFD3-E09C059A044A}" presName="horz1" presStyleCnt="0"/>
      <dgm:spPr/>
    </dgm:pt>
    <dgm:pt modelId="{7F5CB1F3-F03D-4CCB-95D2-2FF71F0EB256}" type="pres">
      <dgm:prSet presAssocID="{7CC136FF-79F3-4E78-AFD3-E09C059A044A}" presName="tx1" presStyleLbl="revTx" presStyleIdx="2" presStyleCnt="3"/>
      <dgm:spPr/>
    </dgm:pt>
    <dgm:pt modelId="{006B887D-B92C-424A-81D1-201F768FA85F}" type="pres">
      <dgm:prSet presAssocID="{7CC136FF-79F3-4E78-AFD3-E09C059A044A}" presName="vert1" presStyleCnt="0"/>
      <dgm:spPr/>
    </dgm:pt>
  </dgm:ptLst>
  <dgm:cxnLst>
    <dgm:cxn modelId="{CF775B29-BC53-443E-9A7A-F5D52AAE8DEB}" type="presOf" srcId="{7CC136FF-79F3-4E78-AFD3-E09C059A044A}" destId="{7F5CB1F3-F03D-4CCB-95D2-2FF71F0EB256}" srcOrd="0" destOrd="0" presId="urn:microsoft.com/office/officeart/2008/layout/LinedList"/>
    <dgm:cxn modelId="{11C47C33-D101-4D3E-8020-E3B4C1910FF8}" type="presOf" srcId="{C5AE1ACB-3544-4A68-A1B6-711F39CFBC3E}" destId="{57A77AE5-D7A8-441A-85CE-D9113F8170E5}" srcOrd="0" destOrd="0" presId="urn:microsoft.com/office/officeart/2008/layout/LinedList"/>
    <dgm:cxn modelId="{0FD29D9C-ADE7-4123-B6C9-1C4E241FBAD2}" type="presOf" srcId="{8674959D-C8B7-4675-8C3B-9C7123F69EFF}" destId="{E1C88326-0CED-4B46-BE06-E228FC52088B}" srcOrd="0" destOrd="0" presId="urn:microsoft.com/office/officeart/2008/layout/LinedList"/>
    <dgm:cxn modelId="{18D585A2-FE6E-4B8E-933F-4E6522857155}" srcId="{52A471BE-C1D6-420E-B423-CC88323632A9}" destId="{7CC136FF-79F3-4E78-AFD3-E09C059A044A}" srcOrd="2" destOrd="0" parTransId="{3497E980-1D29-4514-BFCB-E2C043F97F63}" sibTransId="{F35C9870-4BFB-4B41-B1A3-03713AF745AF}"/>
    <dgm:cxn modelId="{7DA025B1-178A-4F08-8491-D331C27A0D9C}" srcId="{52A471BE-C1D6-420E-B423-CC88323632A9}" destId="{C5AE1ACB-3544-4A68-A1B6-711F39CFBC3E}" srcOrd="0" destOrd="0" parTransId="{70DB1267-5146-48B4-BB1A-6890893FA796}" sibTransId="{A9E9AC89-51E4-4AF3-AB80-D512EEE33BA4}"/>
    <dgm:cxn modelId="{CE921BC5-492F-4F12-92C3-AA7E4FB009D5}" srcId="{52A471BE-C1D6-420E-B423-CC88323632A9}" destId="{8674959D-C8B7-4675-8C3B-9C7123F69EFF}" srcOrd="1" destOrd="0" parTransId="{CDB81716-61AA-4D05-BF4C-A62275E1F17A}" sibTransId="{CC6630F9-87DC-4205-B542-D111C4B05236}"/>
    <dgm:cxn modelId="{E0549BDB-1D76-4DEF-B822-A0C89E0C3586}" type="presOf" srcId="{52A471BE-C1D6-420E-B423-CC88323632A9}" destId="{1D734F25-9621-4006-97FD-C26DC101D6E8}" srcOrd="0" destOrd="0" presId="urn:microsoft.com/office/officeart/2008/layout/LinedList"/>
    <dgm:cxn modelId="{D5EE6F16-91D7-4E78-8F63-3C22BA780036}" type="presParOf" srcId="{1D734F25-9621-4006-97FD-C26DC101D6E8}" destId="{190EEF56-9AA9-4744-AD1E-BA3F6EBD32EC}" srcOrd="0" destOrd="0" presId="urn:microsoft.com/office/officeart/2008/layout/LinedList"/>
    <dgm:cxn modelId="{DACFCD1E-D7D2-4140-851D-B391FA78C79D}" type="presParOf" srcId="{1D734F25-9621-4006-97FD-C26DC101D6E8}" destId="{297F9F32-3E37-40D7-A299-99ECE57BC6D0}" srcOrd="1" destOrd="0" presId="urn:microsoft.com/office/officeart/2008/layout/LinedList"/>
    <dgm:cxn modelId="{8EC691F6-8D52-4095-A654-3C2E5116238E}" type="presParOf" srcId="{297F9F32-3E37-40D7-A299-99ECE57BC6D0}" destId="{57A77AE5-D7A8-441A-85CE-D9113F8170E5}" srcOrd="0" destOrd="0" presId="urn:microsoft.com/office/officeart/2008/layout/LinedList"/>
    <dgm:cxn modelId="{C04CC9AD-E9AB-443D-BDAA-0693E0AC6E03}" type="presParOf" srcId="{297F9F32-3E37-40D7-A299-99ECE57BC6D0}" destId="{04F15E59-DF31-47EC-83E5-0996730EE3EE}" srcOrd="1" destOrd="0" presId="urn:microsoft.com/office/officeart/2008/layout/LinedList"/>
    <dgm:cxn modelId="{E37FB3FB-D258-4FDC-BD62-4F2DD7E92125}" type="presParOf" srcId="{1D734F25-9621-4006-97FD-C26DC101D6E8}" destId="{D3B21E45-216F-428B-B10A-5BCC136CF903}" srcOrd="2" destOrd="0" presId="urn:microsoft.com/office/officeart/2008/layout/LinedList"/>
    <dgm:cxn modelId="{292A7ABB-BB71-4C2C-B337-B5A529E4BCCF}" type="presParOf" srcId="{1D734F25-9621-4006-97FD-C26DC101D6E8}" destId="{0A086859-9775-4CC6-8004-05C19A419B5C}" srcOrd="3" destOrd="0" presId="urn:microsoft.com/office/officeart/2008/layout/LinedList"/>
    <dgm:cxn modelId="{7EF924D0-E230-48F1-9414-74D10F67B322}" type="presParOf" srcId="{0A086859-9775-4CC6-8004-05C19A419B5C}" destId="{E1C88326-0CED-4B46-BE06-E228FC52088B}" srcOrd="0" destOrd="0" presId="urn:microsoft.com/office/officeart/2008/layout/LinedList"/>
    <dgm:cxn modelId="{A5F1EC0B-3901-4B1A-B2A1-E5712FAFD079}" type="presParOf" srcId="{0A086859-9775-4CC6-8004-05C19A419B5C}" destId="{47BA549B-CB04-4198-B93D-C7045B6621D4}" srcOrd="1" destOrd="0" presId="urn:microsoft.com/office/officeart/2008/layout/LinedList"/>
    <dgm:cxn modelId="{5FC5A081-D2ED-4A81-90F8-264B69724DC6}" type="presParOf" srcId="{1D734F25-9621-4006-97FD-C26DC101D6E8}" destId="{FFB56487-B1CF-4460-80EE-7EE8695498CD}" srcOrd="4" destOrd="0" presId="urn:microsoft.com/office/officeart/2008/layout/LinedList"/>
    <dgm:cxn modelId="{053C7421-81AA-407F-96C4-15DBD10E817D}" type="presParOf" srcId="{1D734F25-9621-4006-97FD-C26DC101D6E8}" destId="{CF7C08DD-A4FA-4972-ADE4-6F80D54C05B9}" srcOrd="5" destOrd="0" presId="urn:microsoft.com/office/officeart/2008/layout/LinedList"/>
    <dgm:cxn modelId="{F1D8D102-ED67-44E5-8E99-0F6B838913A4}" type="presParOf" srcId="{CF7C08DD-A4FA-4972-ADE4-6F80D54C05B9}" destId="{7F5CB1F3-F03D-4CCB-95D2-2FF71F0EB256}" srcOrd="0" destOrd="0" presId="urn:microsoft.com/office/officeart/2008/layout/LinedList"/>
    <dgm:cxn modelId="{C8A4444F-69C9-40ED-B2F1-B4CEA7319096}" type="presParOf" srcId="{CF7C08DD-A4FA-4972-ADE4-6F80D54C05B9}" destId="{006B887D-B92C-424A-81D1-201F768FA85F}" srcOrd="1" destOrd="0" presId="urn:microsoft.com/office/officeart/2008/layout/Lin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73059-6013-4667-B50F-CBEDE8C64CEA}">
      <dsp:nvSpPr>
        <dsp:cNvPr id="0" name=""/>
        <dsp:cNvSpPr/>
      </dsp:nvSpPr>
      <dsp:spPr>
        <a:xfrm>
          <a:off x="0" y="630625"/>
          <a:ext cx="8596668" cy="11642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FC2BC-6328-4067-8787-DC4A325096FD}">
      <dsp:nvSpPr>
        <dsp:cNvPr id="0" name=""/>
        <dsp:cNvSpPr/>
      </dsp:nvSpPr>
      <dsp:spPr>
        <a:xfrm>
          <a:off x="352180" y="892577"/>
          <a:ext cx="640327" cy="6403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27F1F-F2C7-4FC7-BE61-BE40634C13B0}">
      <dsp:nvSpPr>
        <dsp:cNvPr id="0" name=""/>
        <dsp:cNvSpPr/>
      </dsp:nvSpPr>
      <dsp:spPr>
        <a:xfrm>
          <a:off x="1344687" y="630625"/>
          <a:ext cx="7251980" cy="1164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15" tIns="123215" rIns="123215" bIns="12321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USB drive including RStudio files with script to run statistical tests</a:t>
          </a:r>
          <a:endParaRPr lang="en-US" sz="2500" kern="1200"/>
        </a:p>
      </dsp:txBody>
      <dsp:txXfrm>
        <a:off x="1344687" y="630625"/>
        <a:ext cx="7251980" cy="1164231"/>
      </dsp:txXfrm>
    </dsp:sp>
    <dsp:sp modelId="{391E88A2-7DC4-4A51-8459-483427D66D38}">
      <dsp:nvSpPr>
        <dsp:cNvPr id="0" name=""/>
        <dsp:cNvSpPr/>
      </dsp:nvSpPr>
      <dsp:spPr>
        <a:xfrm>
          <a:off x="0" y="2085915"/>
          <a:ext cx="8596668" cy="11642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96214-227C-4207-9408-3AA36CE01A06}">
      <dsp:nvSpPr>
        <dsp:cNvPr id="0" name=""/>
        <dsp:cNvSpPr/>
      </dsp:nvSpPr>
      <dsp:spPr>
        <a:xfrm>
          <a:off x="352180" y="2347867"/>
          <a:ext cx="640327" cy="6403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F780D-5290-47EB-BA9D-83A3FE847DA7}">
      <dsp:nvSpPr>
        <dsp:cNvPr id="0" name=""/>
        <dsp:cNvSpPr/>
      </dsp:nvSpPr>
      <dsp:spPr>
        <a:xfrm>
          <a:off x="1344687" y="2085915"/>
          <a:ext cx="7251980" cy="1164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15" tIns="123215" rIns="123215" bIns="12321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 flow diagram/schematic on how to choose a stats test</a:t>
          </a:r>
          <a:endParaRPr lang="en-US" sz="2500" kern="1200"/>
        </a:p>
      </dsp:txBody>
      <dsp:txXfrm>
        <a:off x="1344687" y="2085915"/>
        <a:ext cx="7251980" cy="1164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EEF56-9AA9-4744-AD1E-BA3F6EBD32EC}">
      <dsp:nvSpPr>
        <dsp:cNvPr id="0" name=""/>
        <dsp:cNvSpPr/>
      </dsp:nvSpPr>
      <dsp:spPr>
        <a:xfrm>
          <a:off x="0" y="2212"/>
          <a:ext cx="684188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A77AE5-D7A8-441A-85CE-D9113F8170E5}">
      <dsp:nvSpPr>
        <dsp:cNvPr id="0" name=""/>
        <dsp:cNvSpPr/>
      </dsp:nvSpPr>
      <dsp:spPr>
        <a:xfrm>
          <a:off x="0" y="2212"/>
          <a:ext cx="6841886" cy="150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1) Does antler length differ between male and female reindeer? </a:t>
          </a:r>
        </a:p>
      </dsp:txBody>
      <dsp:txXfrm>
        <a:off x="0" y="2212"/>
        <a:ext cx="6841886" cy="1509150"/>
      </dsp:txXfrm>
    </dsp:sp>
    <dsp:sp modelId="{D3B21E45-216F-428B-B10A-5BCC136CF903}">
      <dsp:nvSpPr>
        <dsp:cNvPr id="0" name=""/>
        <dsp:cNvSpPr/>
      </dsp:nvSpPr>
      <dsp:spPr>
        <a:xfrm>
          <a:off x="0" y="1511363"/>
          <a:ext cx="684188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C88326-0CED-4B46-BE06-E228FC52088B}">
      <dsp:nvSpPr>
        <dsp:cNvPr id="0" name=""/>
        <dsp:cNvSpPr/>
      </dsp:nvSpPr>
      <dsp:spPr>
        <a:xfrm>
          <a:off x="0" y="1511363"/>
          <a:ext cx="6841886" cy="150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2) </a:t>
          </a:r>
          <a:r>
            <a:rPr lang="en-GB" sz="3100" b="0" kern="1200" dirty="0"/>
            <a:t>Is there a significant effect of month of capture on antler length of reindeer?</a:t>
          </a:r>
        </a:p>
      </dsp:txBody>
      <dsp:txXfrm>
        <a:off x="0" y="1511363"/>
        <a:ext cx="6841886" cy="1509150"/>
      </dsp:txXfrm>
    </dsp:sp>
    <dsp:sp modelId="{FFB56487-B1CF-4460-80EE-7EE8695498CD}">
      <dsp:nvSpPr>
        <dsp:cNvPr id="0" name=""/>
        <dsp:cNvSpPr/>
      </dsp:nvSpPr>
      <dsp:spPr>
        <a:xfrm>
          <a:off x="0" y="3020514"/>
          <a:ext cx="684188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5CB1F3-F03D-4CCB-95D2-2FF71F0EB256}">
      <dsp:nvSpPr>
        <dsp:cNvPr id="0" name=""/>
        <dsp:cNvSpPr/>
      </dsp:nvSpPr>
      <dsp:spPr>
        <a:xfrm>
          <a:off x="0" y="3020514"/>
          <a:ext cx="6841886" cy="150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3) Is there a significant relationship between reindeer weight and antler length</a:t>
          </a:r>
          <a:r>
            <a:rPr lang="en-GB" sz="3100" kern="1200"/>
            <a:t>? </a:t>
          </a:r>
          <a:endParaRPr lang="en-GB" sz="3100" kern="1200" dirty="0"/>
        </a:p>
      </dsp:txBody>
      <dsp:txXfrm>
        <a:off x="0" y="3020514"/>
        <a:ext cx="6841886" cy="1509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1B003-03DF-4012-B41E-6342954DAB98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7BF88-93C9-4871-ADBD-550B8ECE5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77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F525-49E7-458C-A957-C17D13893F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025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3F525-49E7-458C-A957-C17D13893FB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7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25F1-DEDA-40E1-93FC-188281A476F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BE8-7601-4E4E-BC2E-9245CDEC9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36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25F1-DEDA-40E1-93FC-188281A476F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BE8-7601-4E4E-BC2E-9245CDEC9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3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25F1-DEDA-40E1-93FC-188281A476F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BE8-7601-4E4E-BC2E-9245CDEC93DF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050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25F1-DEDA-40E1-93FC-188281A476F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BE8-7601-4E4E-BC2E-9245CDEC9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468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25F1-DEDA-40E1-93FC-188281A476F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BE8-7601-4E4E-BC2E-9245CDEC93D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3875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25F1-DEDA-40E1-93FC-188281A476F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BE8-7601-4E4E-BC2E-9245CDEC9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703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25F1-DEDA-40E1-93FC-188281A476F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BE8-7601-4E4E-BC2E-9245CDEC9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722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25F1-DEDA-40E1-93FC-188281A476F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BE8-7601-4E4E-BC2E-9245CDEC9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368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ADAA4-26EC-F58A-5213-CDD2241A6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A821D-6E4D-D1F5-89B6-15B973DC9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1C1E4-F368-5E5A-07F7-84A3CBDFA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E3B6-8996-45D5-834D-1C22997B7409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6F901-078C-A9FA-FDB1-5F202C51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653CE-76FF-1B57-BCD5-72D08590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E9AE-DFC8-4C72-9F91-0DC958209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461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98A50-C9C5-7F00-E79E-BC1DFA30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32FDB-E0BD-15CC-AB57-89EAE4477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63A78-EB9C-75EE-926A-50E0FDB17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E3B6-8996-45D5-834D-1C22997B7409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80C54-ACA8-E4D9-DDD0-A2D6229FB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283DD-9992-0AFA-7FBF-70150867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E9AE-DFC8-4C72-9F91-0DC958209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798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08BF-62BB-8956-759C-D447EBBE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46CE8-ED29-3C12-E1E6-B90001E9A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C41F0-8089-45B9-136E-F187DD1DF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E3B6-8996-45D5-834D-1C22997B7409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A6E80-E4AA-BECF-802D-08BC6ACDF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3E1BA-98E2-780C-48E8-63FC8769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E9AE-DFC8-4C72-9F91-0DC958209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63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25F1-DEDA-40E1-93FC-188281A476F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BE8-7601-4E4E-BC2E-9245CDEC9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699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FBEBE-A8C9-0779-5098-6F40DCFF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2344E-EB8F-4268-F1D5-A9B9458AD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D1D84-DE27-C741-C519-E4FEFFFBA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86C9B-14CF-54C9-4A0E-F1DE2814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E3B6-8996-45D5-834D-1C22997B7409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602FB-878E-28E5-423F-52D82B43A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69A01-FEAA-B011-5B17-8002D259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E9AE-DFC8-4C72-9F91-0DC958209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421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38658-EE8F-DA40-656B-1540898D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B6179-7DA9-E021-96FB-C555293E4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6EBF5-4BC0-D463-01F7-9CB0DB270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CEC00-7DCE-356D-ADFB-AD067C8A1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B32F70-CD3D-2830-45D5-6305BED22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C29E35-E921-B87E-8FDA-2C193D38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E3B6-8996-45D5-834D-1C22997B7409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BFBA48-EDFC-F4C2-0219-FA990B819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D87289-1274-7724-81EA-013BD8BD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E9AE-DFC8-4C72-9F91-0DC958209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06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C0D6D-7243-A7A8-E786-07B6D106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F9A25A-CE21-1928-CF6F-4A2975F5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E3B6-8996-45D5-834D-1C22997B7409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FAC4C-1254-33A3-0E38-E42EAF9C9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74E6A-75B0-4B45-9A60-E68A24BA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E9AE-DFC8-4C72-9F91-0DC958209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348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B44CF-FD29-FD78-FC8B-08BCB8FB5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E3B6-8996-45D5-834D-1C22997B7409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6AC7F-0FE7-9BF7-04B5-D6BE3FF61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46104-6529-D906-C966-49C1AFB6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E9AE-DFC8-4C72-9F91-0DC958209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598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BCFB-7093-2671-A441-5119350F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32ACD-114C-3802-983B-08D3D59FD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911F1-14E2-8352-DF5E-3517A428C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44D63-251F-FEB9-F0BD-CC8E608E3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E3B6-8996-45D5-834D-1C22997B7409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148F5-DA38-2A77-7C18-3AB35AFED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BBBBA-61FF-B408-44CE-54A7D460E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E9AE-DFC8-4C72-9F91-0DC958209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244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B3264-69BF-467A-226F-2DD44260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E51FB-067B-213D-B75F-7B12A4045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B29C1-2845-CA94-FBEC-E769AB012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5F680-C87E-EDF5-7BD5-16F3C3013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E3B6-8996-45D5-834D-1C22997B7409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BE5CB-9EAC-2067-90B7-5937B481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571C6-C9FF-79AA-57BE-63022CDD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E9AE-DFC8-4C72-9F91-0DC958209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331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43414-F716-E610-E9CA-0F8FEB7BA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39855-0C09-997E-2C3C-A3F7C27D8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2F3BF-3941-D410-32FA-75524D3B3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E3B6-8996-45D5-834D-1C22997B7409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1EA6C-A111-8D20-A3A6-589446BE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2F378-F400-3C29-028A-BF7AE00C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E9AE-DFC8-4C72-9F91-0DC958209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435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0CCFC4-D203-56C9-95BC-1B4D49E31B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018B70-C2D4-8273-E7D3-5F7DFA6AE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E75A5-71DC-02D9-8011-A3B4AD10A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E3B6-8996-45D5-834D-1C22997B7409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AF9EB-E797-77EB-92D4-DD208220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0E30C-A6FA-1E43-B9F8-F1C7A068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E9AE-DFC8-4C72-9F91-0DC958209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308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925-0E35-4807-9288-C1FF8BE412F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C00B-40F3-47A5-AAEF-6A8ECBC67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32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925-0E35-4807-9288-C1FF8BE412F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C00B-40F3-47A5-AAEF-6A8ECBC67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21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25F1-DEDA-40E1-93FC-188281A476F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BE8-7601-4E4E-BC2E-9245CDEC9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38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925-0E35-4807-9288-C1FF8BE412F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C00B-40F3-47A5-AAEF-6A8ECBC67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672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925-0E35-4807-9288-C1FF8BE412F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C00B-40F3-47A5-AAEF-6A8ECBC67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774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925-0E35-4807-9288-C1FF8BE412F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C00B-40F3-47A5-AAEF-6A8ECBC67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76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925-0E35-4807-9288-C1FF8BE412F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C00B-40F3-47A5-AAEF-6A8ECBC67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348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925-0E35-4807-9288-C1FF8BE412F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C00B-40F3-47A5-AAEF-6A8ECBC67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89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925-0E35-4807-9288-C1FF8BE412F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C00B-40F3-47A5-AAEF-6A8ECBC67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121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925-0E35-4807-9288-C1FF8BE412F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C00B-40F3-47A5-AAEF-6A8ECBC67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239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925-0E35-4807-9288-C1FF8BE412F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C00B-40F3-47A5-AAEF-6A8ECBC67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893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925-0E35-4807-9288-C1FF8BE412F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C00B-40F3-47A5-AAEF-6A8ECBC67EF2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85670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925-0E35-4807-9288-C1FF8BE412F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C00B-40F3-47A5-AAEF-6A8ECBC67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83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25F1-DEDA-40E1-93FC-188281A476F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BE8-7601-4E4E-BC2E-9245CDEC9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097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925-0E35-4807-9288-C1FF8BE412F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C00B-40F3-47A5-AAEF-6A8ECBC67EF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86374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925-0E35-4807-9288-C1FF8BE412F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C00B-40F3-47A5-AAEF-6A8ECBC67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54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925-0E35-4807-9288-C1FF8BE412F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C00B-40F3-47A5-AAEF-6A8ECBC67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9259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925-0E35-4807-9288-C1FF8BE412F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C00B-40F3-47A5-AAEF-6A8ECBC67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8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25F1-DEDA-40E1-93FC-188281A476F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BE8-7601-4E4E-BC2E-9245CDEC9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54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25F1-DEDA-40E1-93FC-188281A476F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BE8-7601-4E4E-BC2E-9245CDEC9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43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25F1-DEDA-40E1-93FC-188281A476F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BE8-7601-4E4E-BC2E-9245CDEC9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8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25F1-DEDA-40E1-93FC-188281A476F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BE8-7601-4E4E-BC2E-9245CDEC9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85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25F1-DEDA-40E1-93FC-188281A476F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BE8-7601-4E4E-BC2E-9245CDEC9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23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825F1-DEDA-40E1-93FC-188281A476F4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5E2BE8-7601-4E4E-BC2E-9245CDEC9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69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3F9B8C-CF37-1008-FFEA-1948B60F2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43A67-F272-CB61-A537-3112B27B0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45194-FA83-EDFB-E3B3-641F19010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9CE3B6-8996-45D5-834D-1C22997B7409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1756B-8CC1-C677-4B18-E56C73E5E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98EB9-4454-8C78-2501-6790BD773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9AE9AE-DFC8-4C72-9F91-0DC9582093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76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46925-0E35-4807-9288-C1FF8BE412F2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74C00B-40F3-47A5-AAEF-6A8ECBC67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36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uble fastened to fir tree">
            <a:extLst>
              <a:ext uri="{FF2B5EF4-FFF2-40B4-BE49-F238E27FC236}">
                <a16:creationId xmlns:a16="http://schemas.microsoft.com/office/drawing/2014/main" id="{013C5E83-62EE-B3AD-A344-426D91D44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6279" b="6534"/>
          <a:stretch>
            <a:fillRect/>
          </a:stretch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167F201-EA3A-41F3-8305-5985A44A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4" name="Parallelogram 33">
            <a:extLst>
              <a:ext uri="{FF2B5EF4-FFF2-40B4-BE49-F238E27FC236}">
                <a16:creationId xmlns:a16="http://schemas.microsoft.com/office/drawing/2014/main" id="{FFD44D11-B1C5-420A-9591-370DC8BAA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FF46BC6-C78D-47E7-87CF-A1DD38B02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E3C958F-F320-49F4-9AB7-FD2F51A77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23">
            <a:extLst>
              <a:ext uri="{FF2B5EF4-FFF2-40B4-BE49-F238E27FC236}">
                <a16:creationId xmlns:a16="http://schemas.microsoft.com/office/drawing/2014/main" id="{1C4DC544-6AEA-484E-A978-32384E2F9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8" name="Rectangle 25">
            <a:extLst>
              <a:ext uri="{FF2B5EF4-FFF2-40B4-BE49-F238E27FC236}">
                <a16:creationId xmlns:a16="http://schemas.microsoft.com/office/drawing/2014/main" id="{A1F1470C-B594-449D-A8CD-EB7BC15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B809F8B1-FE88-427F-98C6-1B8CFED8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E9A56-55A0-2797-BDC2-CD01372F3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200" y="1678665"/>
            <a:ext cx="4569803" cy="2369131"/>
          </a:xfrm>
        </p:spPr>
        <p:txBody>
          <a:bodyPr>
            <a:normAutofit fontScale="90000"/>
          </a:bodyPr>
          <a:lstStyle/>
          <a:p>
            <a:r>
              <a:rPr lang="en-GB" dirty="0"/>
              <a:t>End of term revision session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DF4A9-D282-964D-8C38-40D51A35B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0964" y="4050832"/>
            <a:ext cx="4573037" cy="1096899"/>
          </a:xfrm>
        </p:spPr>
        <p:txBody>
          <a:bodyPr>
            <a:normAutofit/>
          </a:bodyPr>
          <a:lstStyle/>
          <a:p>
            <a:r>
              <a:rPr lang="en-GB" dirty="0"/>
              <a:t>17</a:t>
            </a:r>
            <a:r>
              <a:rPr lang="en-GB" baseline="30000" dirty="0"/>
              <a:t>th</a:t>
            </a:r>
            <a:r>
              <a:rPr lang="en-GB" dirty="0"/>
              <a:t> Dec. 2025</a:t>
            </a:r>
          </a:p>
        </p:txBody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id="{2050D290-680D-48D7-9488-498F59E54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E8C81616-E276-41D8-92C5-1C891FE9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2" name="Rectangle 29">
            <a:extLst>
              <a:ext uri="{FF2B5EF4-FFF2-40B4-BE49-F238E27FC236}">
                <a16:creationId xmlns:a16="http://schemas.microsoft.com/office/drawing/2014/main" id="{86BBDB21-2BF1-4C2F-A790-19FBC789C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E78FF87C-9F4A-4F75-998D-3ECB6543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414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21A76-4F1B-BBE1-2386-183DA221C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78" y="0"/>
            <a:ext cx="601787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815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8" name="Picture 7" descr="Hand with pencil and protractor">
            <a:extLst>
              <a:ext uri="{FF2B5EF4-FFF2-40B4-BE49-F238E27FC236}">
                <a16:creationId xmlns:a16="http://schemas.microsoft.com/office/drawing/2014/main" id="{76B4BFE2-94E1-4E29-D75D-8B66A8832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52264"/>
          <a:stretch>
            <a:fillRect/>
          </a:stretch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F669039-38D7-1C00-B079-25E8220DA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Writing up findings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AF7DD-2054-FE0D-821C-0658D719F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-56560"/>
            <a:ext cx="5391785" cy="691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12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C27C-6175-B8E7-B1FB-A82A497D0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GB" dirty="0"/>
              <a:t>Scenario</a:t>
            </a:r>
          </a:p>
        </p:txBody>
      </p:sp>
      <p:pic>
        <p:nvPicPr>
          <p:cNvPr id="5" name="Content Placeholder 4" descr="Reindeer in snow">
            <a:extLst>
              <a:ext uri="{FF2B5EF4-FFF2-40B4-BE49-F238E27FC236}">
                <a16:creationId xmlns:a16="http://schemas.microsoft.com/office/drawing/2014/main" id="{1E0845E4-C616-9AD1-C5D8-116F11FE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8" r="25431" b="-2"/>
          <a:stretch>
            <a:fillRect/>
          </a:stretch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98F827-6C4A-C6EE-C135-AA5A9B795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124" y="1368735"/>
            <a:ext cx="8458199" cy="15784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As part of a long-term ecological monitoring project, researchers collected morphometric data from </a:t>
            </a:r>
            <a:r>
              <a:rPr lang="en-GB" sz="2400" b="1" dirty="0">
                <a:solidFill>
                  <a:srgbClr val="FF0000"/>
                </a:solidFill>
              </a:rPr>
              <a:t>reindeer</a:t>
            </a:r>
            <a:r>
              <a:rPr lang="en-GB" sz="2400" b="1" dirty="0"/>
              <a:t> </a:t>
            </a:r>
            <a:r>
              <a:rPr lang="en-GB" sz="2000" dirty="0"/>
              <a:t>captured at a field site in </a:t>
            </a:r>
            <a:r>
              <a:rPr lang="en-GB" sz="2400" b="1" dirty="0">
                <a:solidFill>
                  <a:srgbClr val="FF0000"/>
                </a:solidFill>
              </a:rPr>
              <a:t>the North pole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over multiple months and years. </a:t>
            </a:r>
          </a:p>
          <a:p>
            <a:pPr marL="0" indent="0">
              <a:buNone/>
            </a:pPr>
            <a:r>
              <a:rPr lang="en-GB" sz="2000" dirty="0"/>
              <a:t>Information about each individual was recorded.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6D06C0-D340-A328-237F-880795900CCC}"/>
              </a:ext>
            </a:extLst>
          </p:cNvPr>
          <p:cNvSpPr txBox="1"/>
          <p:nvPr/>
        </p:nvSpPr>
        <p:spPr>
          <a:xfrm>
            <a:off x="2500239" y="3428999"/>
            <a:ext cx="7191522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/>
              <a:t>The dataset provided to you contains the following variables:</a:t>
            </a:r>
          </a:p>
          <a:p>
            <a:pPr lvl="0"/>
            <a:r>
              <a:rPr lang="en-GB" sz="2000" dirty="0"/>
              <a:t>sex – sex of the reindeer (male or female)</a:t>
            </a:r>
          </a:p>
          <a:p>
            <a:pPr lvl="0"/>
            <a:r>
              <a:rPr lang="en-GB" sz="2000" dirty="0"/>
              <a:t>antler – antler length measured in centimetres (cm)</a:t>
            </a:r>
          </a:p>
          <a:p>
            <a:pPr lvl="0"/>
            <a:r>
              <a:rPr lang="en-GB" sz="2000" dirty="0"/>
              <a:t>weight – body mass measured in kilograms (kg)</a:t>
            </a:r>
          </a:p>
          <a:p>
            <a:pPr lvl="0"/>
            <a:r>
              <a:rPr lang="en-GB" sz="2000" dirty="0"/>
              <a:t>month – month in which the reindeer was captured</a:t>
            </a:r>
          </a:p>
          <a:p>
            <a:pPr lvl="0"/>
            <a:r>
              <a:rPr lang="en-GB" sz="2000" dirty="0"/>
              <a:t>year – year in which the reindeer was captured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0BDD10-F5B2-47C6-FA3C-464534B99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487" y="3910838"/>
            <a:ext cx="3234493" cy="293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4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indeer Caribou">
            <a:extLst>
              <a:ext uri="{FF2B5EF4-FFF2-40B4-BE49-F238E27FC236}">
                <a16:creationId xmlns:a16="http://schemas.microsoft.com/office/drawing/2014/main" id="{2EB28846-7B81-989A-C489-A251E5176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6" t="-2" r="26943"/>
          <a:stretch>
            <a:fillRect/>
          </a:stretch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9D015A-0145-5321-3761-BBEA2497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317" y="290494"/>
            <a:ext cx="4424820" cy="191951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the ‘reindeer’ data on ledge to answer the following </a:t>
            </a:r>
          </a:p>
        </p:txBody>
      </p:sp>
      <p:sp>
        <p:nvSpPr>
          <p:cNvPr id="1031" name="Isosceles Triangle 103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EE5D9604-93E6-CC11-8B33-CB33C9764E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804405"/>
              </p:ext>
            </p:extLst>
          </p:nvPr>
        </p:nvGraphicFramePr>
        <p:xfrm>
          <a:off x="4686086" y="2035628"/>
          <a:ext cx="6841886" cy="4531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EA130B3-0130-92E1-1102-E8FF9AC19F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6807" y="3921723"/>
            <a:ext cx="3234493" cy="29362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CBE763-2181-72E7-B12C-7AC7E822894E}"/>
              </a:ext>
            </a:extLst>
          </p:cNvPr>
          <p:cNvSpPr txBox="1"/>
          <p:nvPr/>
        </p:nvSpPr>
        <p:spPr>
          <a:xfrm>
            <a:off x="205856" y="262821"/>
            <a:ext cx="2709168" cy="14773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For each question, explain your choice of test, write out your results and present them in a graph.</a:t>
            </a:r>
          </a:p>
        </p:txBody>
      </p:sp>
    </p:spTree>
    <p:extLst>
      <p:ext uri="{BB962C8B-B14F-4D97-AF65-F5344CB8AC3E}">
        <p14:creationId xmlns:p14="http://schemas.microsoft.com/office/powerpoint/2010/main" val="188425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391BA57D-B90B-5C54-237B-77FE6FB50D3A}"/>
              </a:ext>
            </a:extLst>
          </p:cNvPr>
          <p:cNvGraphicFramePr>
            <a:graphicFrameLocks/>
          </p:cNvGraphicFramePr>
          <p:nvPr/>
        </p:nvGraphicFramePr>
        <p:xfrm>
          <a:off x="191602" y="462642"/>
          <a:ext cx="11808796" cy="617220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672827">
                  <a:extLst>
                    <a:ext uri="{9D8B030D-6E8A-4147-A177-3AD203B41FA5}">
                      <a16:colId xmlns:a16="http://schemas.microsoft.com/office/drawing/2014/main" val="3878647008"/>
                    </a:ext>
                  </a:extLst>
                </a:gridCol>
                <a:gridCol w="2035628">
                  <a:extLst>
                    <a:ext uri="{9D8B030D-6E8A-4147-A177-3AD203B41FA5}">
                      <a16:colId xmlns:a16="http://schemas.microsoft.com/office/drawing/2014/main" val="242991095"/>
                    </a:ext>
                  </a:extLst>
                </a:gridCol>
                <a:gridCol w="2253343">
                  <a:extLst>
                    <a:ext uri="{9D8B030D-6E8A-4147-A177-3AD203B41FA5}">
                      <a16:colId xmlns:a16="http://schemas.microsoft.com/office/drawing/2014/main" val="1263806318"/>
                    </a:ext>
                  </a:extLst>
                </a:gridCol>
                <a:gridCol w="3846998">
                  <a:extLst>
                    <a:ext uri="{9D8B030D-6E8A-4147-A177-3AD203B41FA5}">
                      <a16:colId xmlns:a16="http://schemas.microsoft.com/office/drawing/2014/main" val="767244934"/>
                    </a:ext>
                  </a:extLst>
                </a:gridCol>
              </a:tblGrid>
              <a:tr h="28017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latin typeface="+mj-lt"/>
                        </a:rPr>
                        <a:t>Testing for…?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latin typeface="+mj-lt"/>
                        </a:rPr>
                        <a:t>Study design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latin typeface="+mj-lt"/>
                        </a:rPr>
                        <a:t>How many levels in PV?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latin typeface="+mj-lt"/>
                        </a:rPr>
                        <a:t>Inferential Test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10334062"/>
                  </a:ext>
                </a:extLst>
              </a:tr>
              <a:tr h="554120">
                <a:tc row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Difference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predictor</a:t>
                      </a:r>
                      <a:r>
                        <a:rPr lang="en-GB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independent </a:t>
                      </a:r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variable is categorical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  <a:p>
                      <a:pPr algn="ctr" fontAlgn="ctr">
                        <a:buNone/>
                      </a:pP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 want to see if the ‘predictor’ influences the ‘outcome’ variable</a:t>
                      </a:r>
                    </a:p>
                  </a:txBody>
                  <a:tcPr marL="7620" marR="7620" marT="7620" marB="0" anchor="ctr">
                    <a:lnB w="12700" cmpd="sng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Independent groups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Two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T-test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 or </a:t>
                      </a:r>
                      <a:r>
                        <a:rPr lang="en-GB" sz="1600" b="1" u="none" strike="noStrike" dirty="0"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Mann-Whitney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969255"/>
                  </a:ext>
                </a:extLst>
              </a:tr>
              <a:tr h="4171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More than two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ANOVA</a:t>
                      </a:r>
                      <a:r>
                        <a:rPr lang="en-GB" sz="1600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 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or </a:t>
                      </a:r>
                      <a:r>
                        <a:rPr lang="en-GB" sz="1600" b="1" u="none" strike="noStrike" dirty="0"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Kruskal-Wallis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506692"/>
                  </a:ext>
                </a:extLst>
              </a:tr>
              <a:tr h="2801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Repeated Measures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B w="12700" cmpd="sng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+mj-lt"/>
                        </a:rPr>
                        <a:t>Two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Paired T-test 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or </a:t>
                      </a:r>
                      <a:r>
                        <a:rPr lang="en-GB" sz="1600" b="1" u="none" strike="noStrike" dirty="0"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Wilcoxon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470986"/>
                  </a:ext>
                </a:extLst>
              </a:tr>
              <a:tr h="691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More than two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B w="12700" cmpd="sng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Repeated measures ANOVA</a:t>
                      </a:r>
                      <a:r>
                        <a:rPr lang="en-GB" sz="1600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 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or </a:t>
                      </a:r>
                      <a:r>
                        <a:rPr lang="en-GB" sz="1600" b="1" u="none" strike="noStrike" dirty="0"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Friedman’s Test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+mj-lt"/>
                      </a:endParaRPr>
                    </a:p>
                  </a:txBody>
                  <a:tcPr marL="7620" marR="7620" marT="7620" marB="0" anchor="ctr">
                    <a:lnB w="12700" cmpd="sng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20614"/>
                  </a:ext>
                </a:extLst>
              </a:tr>
              <a:tr h="116177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998830"/>
                  </a:ext>
                </a:extLst>
              </a:tr>
              <a:tr h="12059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GB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786726"/>
                  </a:ext>
                </a:extLst>
              </a:tr>
              <a:tr h="15818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GB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75238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7AF3A82-6A09-CECC-5168-5E37F78B343F}"/>
              </a:ext>
            </a:extLst>
          </p:cNvPr>
          <p:cNvSpPr txBox="1"/>
          <p:nvPr/>
        </p:nvSpPr>
        <p:spPr>
          <a:xfrm>
            <a:off x="8299254" y="84657"/>
            <a:ext cx="370114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Yellow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= Parametric test  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Pink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= Non-parametric test</a:t>
            </a:r>
          </a:p>
        </p:txBody>
      </p:sp>
    </p:spTree>
    <p:extLst>
      <p:ext uri="{BB962C8B-B14F-4D97-AF65-F5344CB8AC3E}">
        <p14:creationId xmlns:p14="http://schemas.microsoft.com/office/powerpoint/2010/main" val="4124489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D9456-43A4-2ACF-0CC0-37E5FB2F1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50541D09-084D-141F-3B68-E31E295B84D0}"/>
              </a:ext>
            </a:extLst>
          </p:cNvPr>
          <p:cNvGraphicFramePr>
            <a:graphicFrameLocks/>
          </p:cNvGraphicFramePr>
          <p:nvPr/>
        </p:nvGraphicFramePr>
        <p:xfrm>
          <a:off x="191602" y="462642"/>
          <a:ext cx="11808796" cy="617220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672827">
                  <a:extLst>
                    <a:ext uri="{9D8B030D-6E8A-4147-A177-3AD203B41FA5}">
                      <a16:colId xmlns:a16="http://schemas.microsoft.com/office/drawing/2014/main" val="3878647008"/>
                    </a:ext>
                  </a:extLst>
                </a:gridCol>
                <a:gridCol w="2035628">
                  <a:extLst>
                    <a:ext uri="{9D8B030D-6E8A-4147-A177-3AD203B41FA5}">
                      <a16:colId xmlns:a16="http://schemas.microsoft.com/office/drawing/2014/main" val="242991095"/>
                    </a:ext>
                  </a:extLst>
                </a:gridCol>
                <a:gridCol w="2253343">
                  <a:extLst>
                    <a:ext uri="{9D8B030D-6E8A-4147-A177-3AD203B41FA5}">
                      <a16:colId xmlns:a16="http://schemas.microsoft.com/office/drawing/2014/main" val="1263806318"/>
                    </a:ext>
                  </a:extLst>
                </a:gridCol>
                <a:gridCol w="3846998">
                  <a:extLst>
                    <a:ext uri="{9D8B030D-6E8A-4147-A177-3AD203B41FA5}">
                      <a16:colId xmlns:a16="http://schemas.microsoft.com/office/drawing/2014/main" val="767244934"/>
                    </a:ext>
                  </a:extLst>
                </a:gridCol>
              </a:tblGrid>
              <a:tr h="28017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latin typeface="+mj-lt"/>
                        </a:rPr>
                        <a:t>Testing for…?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latin typeface="+mj-lt"/>
                        </a:rPr>
                        <a:t>Study design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latin typeface="+mj-lt"/>
                        </a:rPr>
                        <a:t>How many levels in PV?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latin typeface="+mj-lt"/>
                        </a:rPr>
                        <a:t>Inferential Test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10334062"/>
                  </a:ext>
                </a:extLst>
              </a:tr>
              <a:tr h="554120">
                <a:tc row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Difference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predictor/ independent variable is categorical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  <a:p>
                      <a:pPr algn="ctr" fontAlgn="ctr">
                        <a:buNone/>
                      </a:pP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 want to see if the ‘predictor’ influences the ‘outcome’ variable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Independent groups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Two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T-test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 or </a:t>
                      </a:r>
                      <a:r>
                        <a:rPr lang="en-GB" sz="1600" b="1" u="none" strike="noStrike" dirty="0"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Mann-Whitney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969255"/>
                  </a:ext>
                </a:extLst>
              </a:tr>
              <a:tr h="4171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More than two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ANOVA</a:t>
                      </a:r>
                      <a:r>
                        <a:rPr lang="en-GB" sz="1600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 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or </a:t>
                      </a:r>
                      <a:r>
                        <a:rPr lang="en-GB" sz="1600" b="1" u="none" strike="noStrike" dirty="0"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Kruskal-Wallis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506692"/>
                  </a:ext>
                </a:extLst>
              </a:tr>
              <a:tr h="2801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Repeated Measures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+mj-lt"/>
                        </a:rPr>
                        <a:t>Two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Paired T-test 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or </a:t>
                      </a:r>
                      <a:r>
                        <a:rPr lang="en-GB" sz="1600" b="1" u="none" strike="noStrike" dirty="0"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Wilcoxon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470986"/>
                  </a:ext>
                </a:extLst>
              </a:tr>
              <a:tr h="691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More than two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Repeated measures ANOVA</a:t>
                      </a:r>
                      <a:r>
                        <a:rPr lang="en-GB" sz="1600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 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or </a:t>
                      </a:r>
                      <a:r>
                        <a:rPr lang="en-GB" sz="1600" b="1" u="none" strike="noStrike" dirty="0"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Friedman’s Test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20614"/>
                  </a:ext>
                </a:extLst>
              </a:tr>
              <a:tr h="116177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Correlation</a:t>
                      </a:r>
                    </a:p>
                    <a:p>
                      <a:pPr algn="ctr" fontAlgn="b">
                        <a:buNone/>
                      </a:pP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(neither variable is categorical, </a:t>
                      </a:r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two numerical 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variables) </a:t>
                      </a:r>
                    </a:p>
                    <a:p>
                      <a:pPr algn="ctr" fontAlgn="b">
                        <a:buNone/>
                      </a:pP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 want to examine the relationship between variables</a:t>
                      </a:r>
                    </a:p>
                  </a:txBody>
                  <a:tcPr marL="7620" marR="7620" marT="7620" marB="0" anchor="ctr">
                    <a:lnB w="12700" cmpd="sng"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 -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B w="12700" cmpd="sng"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 -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B w="12700" cmpd="sng"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Person's correlation 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or </a:t>
                      </a:r>
                      <a:r>
                        <a:rPr lang="en-GB" sz="1600" b="1" u="none" strike="noStrike" dirty="0"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Spearman's correlation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+mj-lt"/>
                      </a:endParaRPr>
                    </a:p>
                  </a:txBody>
                  <a:tcPr marL="7620" marR="7620" marT="7620" marB="0" anchor="ctr">
                    <a:lnB w="12700" cmpd="sng"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98830"/>
                  </a:ext>
                </a:extLst>
              </a:tr>
              <a:tr h="12059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GB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786726"/>
                  </a:ext>
                </a:extLst>
              </a:tr>
              <a:tr h="15818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GB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75238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BCF0BDE-6B83-E035-78E5-F0C2DF373E53}"/>
              </a:ext>
            </a:extLst>
          </p:cNvPr>
          <p:cNvSpPr txBox="1"/>
          <p:nvPr/>
        </p:nvSpPr>
        <p:spPr>
          <a:xfrm>
            <a:off x="8299254" y="84657"/>
            <a:ext cx="370114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Yellow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= Parametric test  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Pink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= Non-parametric test</a:t>
            </a:r>
          </a:p>
        </p:txBody>
      </p:sp>
    </p:spTree>
    <p:extLst>
      <p:ext uri="{BB962C8B-B14F-4D97-AF65-F5344CB8AC3E}">
        <p14:creationId xmlns:p14="http://schemas.microsoft.com/office/powerpoint/2010/main" val="2362157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2591E-2955-626F-9F09-F5C6F3E50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C308195A-55FA-6E7E-17A0-1E0CB070A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327316"/>
              </p:ext>
            </p:extLst>
          </p:nvPr>
        </p:nvGraphicFramePr>
        <p:xfrm>
          <a:off x="191602" y="685799"/>
          <a:ext cx="11808796" cy="617220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672827">
                  <a:extLst>
                    <a:ext uri="{9D8B030D-6E8A-4147-A177-3AD203B41FA5}">
                      <a16:colId xmlns:a16="http://schemas.microsoft.com/office/drawing/2014/main" val="3878647008"/>
                    </a:ext>
                  </a:extLst>
                </a:gridCol>
                <a:gridCol w="2035628">
                  <a:extLst>
                    <a:ext uri="{9D8B030D-6E8A-4147-A177-3AD203B41FA5}">
                      <a16:colId xmlns:a16="http://schemas.microsoft.com/office/drawing/2014/main" val="242991095"/>
                    </a:ext>
                  </a:extLst>
                </a:gridCol>
                <a:gridCol w="2253343">
                  <a:extLst>
                    <a:ext uri="{9D8B030D-6E8A-4147-A177-3AD203B41FA5}">
                      <a16:colId xmlns:a16="http://schemas.microsoft.com/office/drawing/2014/main" val="1263806318"/>
                    </a:ext>
                  </a:extLst>
                </a:gridCol>
                <a:gridCol w="3846998">
                  <a:extLst>
                    <a:ext uri="{9D8B030D-6E8A-4147-A177-3AD203B41FA5}">
                      <a16:colId xmlns:a16="http://schemas.microsoft.com/office/drawing/2014/main" val="767244934"/>
                    </a:ext>
                  </a:extLst>
                </a:gridCol>
              </a:tblGrid>
              <a:tr h="28017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latin typeface="+mj-lt"/>
                        </a:rPr>
                        <a:t>Testing for…?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latin typeface="+mj-lt"/>
                        </a:rPr>
                        <a:t>Study design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latin typeface="+mj-lt"/>
                        </a:rPr>
                        <a:t>How many levels in PV?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latin typeface="+mj-lt"/>
                        </a:rPr>
                        <a:t>Inferential Test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10334062"/>
                  </a:ext>
                </a:extLst>
              </a:tr>
              <a:tr h="554120">
                <a:tc row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Difference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predictor</a:t>
                      </a:r>
                      <a:r>
                        <a:rPr lang="en-GB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independent </a:t>
                      </a:r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variable is categorical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  <a:p>
                      <a:pPr algn="ctr" fontAlgn="ctr">
                        <a:buNone/>
                      </a:pP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 want to see if the ‘predictor’ influences the ‘outcome’ variable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Independent groups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Two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T-test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 or </a:t>
                      </a:r>
                      <a:r>
                        <a:rPr lang="en-GB" sz="1600" b="1" u="none" strike="noStrike" dirty="0"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Mann-Whitney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969255"/>
                  </a:ext>
                </a:extLst>
              </a:tr>
              <a:tr h="4171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More than two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ANOVA</a:t>
                      </a:r>
                      <a:r>
                        <a:rPr lang="en-GB" sz="1600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 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or </a:t>
                      </a:r>
                      <a:r>
                        <a:rPr lang="en-GB" sz="1600" b="1" u="none" strike="noStrike" dirty="0"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Kruskal-Wallis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506692"/>
                  </a:ext>
                </a:extLst>
              </a:tr>
              <a:tr h="2801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Repeated Measures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+mj-lt"/>
                        </a:rPr>
                        <a:t>Two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Paired T-test 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or </a:t>
                      </a:r>
                      <a:r>
                        <a:rPr lang="en-GB" sz="1600" b="1" u="none" strike="noStrike" dirty="0"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Wilcoxon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470986"/>
                  </a:ext>
                </a:extLst>
              </a:tr>
              <a:tr h="691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More than two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Repeated measures ANOVA</a:t>
                      </a:r>
                      <a:r>
                        <a:rPr lang="en-GB" sz="1600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 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or </a:t>
                      </a:r>
                      <a:r>
                        <a:rPr lang="en-GB" sz="1600" b="1" u="none" strike="noStrike" dirty="0"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Friedman’s Test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20614"/>
                  </a:ext>
                </a:extLst>
              </a:tr>
              <a:tr h="116177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Correlation</a:t>
                      </a:r>
                    </a:p>
                    <a:p>
                      <a:pPr algn="ctr" fontAlgn="b">
                        <a:buNone/>
                      </a:pP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(neither variable is categorical, </a:t>
                      </a:r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two numerical 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variables) </a:t>
                      </a:r>
                    </a:p>
                    <a:p>
                      <a:pPr algn="ctr" fontAlgn="b">
                        <a:buNone/>
                      </a:pP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 want to examine the relationship between variables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 -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 -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Person's correlation 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or </a:t>
                      </a:r>
                      <a:r>
                        <a:rPr lang="en-GB" sz="1600" b="1" u="none" strike="noStrike" dirty="0"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Spearman's correlation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+mj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98830"/>
                  </a:ext>
                </a:extLst>
              </a:tr>
              <a:tr h="12059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Chi-squared</a:t>
                      </a:r>
                    </a:p>
                    <a:p>
                      <a:pPr algn="ctr" fontAlgn="b">
                        <a:buNone/>
                      </a:pPr>
                      <a:r>
                        <a:rPr lang="en-GB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(Working with only </a:t>
                      </a:r>
                      <a:r>
                        <a:rPr lang="en-GB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nominal data - words</a:t>
                      </a:r>
                      <a:r>
                        <a:rPr lang="en-GB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 fontAlgn="b">
                        <a:buNone/>
                      </a:pPr>
                      <a:endParaRPr lang="en-GB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en-GB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want to examine the relationship between variables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Chi-squared (</a:t>
                      </a:r>
                      <a:r>
                        <a:rPr lang="en-GB" sz="1600" b="1" dirty="0"/>
                        <a:t>Test of Independence)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786726"/>
                  </a:ext>
                </a:extLst>
              </a:tr>
              <a:tr h="15818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GB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75238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47BD4CF-3FC5-6748-F629-973039D94FDA}"/>
              </a:ext>
            </a:extLst>
          </p:cNvPr>
          <p:cNvSpPr txBox="1"/>
          <p:nvPr/>
        </p:nvSpPr>
        <p:spPr>
          <a:xfrm>
            <a:off x="8244825" y="335029"/>
            <a:ext cx="370114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Yellow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= Parametric test  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Pink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= Non-parametric test</a:t>
            </a:r>
          </a:p>
        </p:txBody>
      </p:sp>
    </p:spTree>
    <p:extLst>
      <p:ext uri="{BB962C8B-B14F-4D97-AF65-F5344CB8AC3E}">
        <p14:creationId xmlns:p14="http://schemas.microsoft.com/office/powerpoint/2010/main" val="546313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7CE2D-28E6-A9AE-B1C4-7F1DE811F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D1C6740B-6B4E-AC62-B1C6-B8E0A5129D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672221"/>
              </p:ext>
            </p:extLst>
          </p:nvPr>
        </p:nvGraphicFramePr>
        <p:xfrm>
          <a:off x="191602" y="462642"/>
          <a:ext cx="11808796" cy="617220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672827">
                  <a:extLst>
                    <a:ext uri="{9D8B030D-6E8A-4147-A177-3AD203B41FA5}">
                      <a16:colId xmlns:a16="http://schemas.microsoft.com/office/drawing/2014/main" val="3878647008"/>
                    </a:ext>
                  </a:extLst>
                </a:gridCol>
                <a:gridCol w="2035628">
                  <a:extLst>
                    <a:ext uri="{9D8B030D-6E8A-4147-A177-3AD203B41FA5}">
                      <a16:colId xmlns:a16="http://schemas.microsoft.com/office/drawing/2014/main" val="242991095"/>
                    </a:ext>
                  </a:extLst>
                </a:gridCol>
                <a:gridCol w="2253343">
                  <a:extLst>
                    <a:ext uri="{9D8B030D-6E8A-4147-A177-3AD203B41FA5}">
                      <a16:colId xmlns:a16="http://schemas.microsoft.com/office/drawing/2014/main" val="1263806318"/>
                    </a:ext>
                  </a:extLst>
                </a:gridCol>
                <a:gridCol w="3846998">
                  <a:extLst>
                    <a:ext uri="{9D8B030D-6E8A-4147-A177-3AD203B41FA5}">
                      <a16:colId xmlns:a16="http://schemas.microsoft.com/office/drawing/2014/main" val="767244934"/>
                    </a:ext>
                  </a:extLst>
                </a:gridCol>
              </a:tblGrid>
              <a:tr h="28017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latin typeface="+mj-lt"/>
                        </a:rPr>
                        <a:t>Testing for…?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latin typeface="+mj-lt"/>
                        </a:rPr>
                        <a:t>Study design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latin typeface="+mj-lt"/>
                        </a:rPr>
                        <a:t>How many levels in PV?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latin typeface="+mj-lt"/>
                        </a:rPr>
                        <a:t>Inferential Test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10334062"/>
                  </a:ext>
                </a:extLst>
              </a:tr>
              <a:tr h="554120">
                <a:tc row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Difference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predictor variable is categorical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  <a:p>
                      <a:pPr algn="ctr" fontAlgn="ctr">
                        <a:buNone/>
                      </a:pP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 want to see if the ‘predictor’ influences the ‘outcome’ variable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Independent groups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Two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T-test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 or </a:t>
                      </a:r>
                      <a:r>
                        <a:rPr lang="en-GB" sz="1600" b="1" u="none" strike="noStrike" dirty="0"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Mann-Whitney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969255"/>
                  </a:ext>
                </a:extLst>
              </a:tr>
              <a:tr h="4171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More than two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ANOVA</a:t>
                      </a:r>
                      <a:r>
                        <a:rPr lang="en-GB" sz="1600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 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or </a:t>
                      </a:r>
                      <a:r>
                        <a:rPr lang="en-GB" sz="1600" b="1" u="none" strike="noStrike" dirty="0"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Kruskal-Wallis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506692"/>
                  </a:ext>
                </a:extLst>
              </a:tr>
              <a:tr h="2801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Repeated Measures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>
                          <a:effectLst/>
                          <a:latin typeface="+mj-lt"/>
                        </a:rPr>
                        <a:t>Two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Paired T-test 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or </a:t>
                      </a:r>
                      <a:r>
                        <a:rPr lang="en-GB" sz="1600" b="1" u="none" strike="noStrike" dirty="0"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Wilcoxon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470986"/>
                  </a:ext>
                </a:extLst>
              </a:tr>
              <a:tr h="691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More than two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Repeated measures ANOVA</a:t>
                      </a:r>
                      <a:r>
                        <a:rPr lang="en-GB" sz="1600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 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or </a:t>
                      </a:r>
                      <a:r>
                        <a:rPr lang="en-GB" sz="1600" b="1" u="none" strike="noStrike" dirty="0"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Friedman’s Test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20614"/>
                  </a:ext>
                </a:extLst>
              </a:tr>
              <a:tr h="116177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Correlation</a:t>
                      </a:r>
                    </a:p>
                    <a:p>
                      <a:pPr algn="ctr" fontAlgn="b">
                        <a:buNone/>
                      </a:pP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(neither variable is categorical, </a:t>
                      </a:r>
                      <a:r>
                        <a:rPr lang="en-GB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two numerical </a:t>
                      </a: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variables) </a:t>
                      </a:r>
                    </a:p>
                    <a:p>
                      <a:pPr algn="ctr" fontAlgn="b">
                        <a:buNone/>
                      </a:pPr>
                      <a:endParaRPr lang="en-GB" sz="12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en-GB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 want to examine the relationship between variables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 -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 -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u="none" strike="noStrike" dirty="0"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Person's correlation </a:t>
                      </a:r>
                      <a:r>
                        <a:rPr lang="en-GB" sz="1600" u="none" strike="noStrike" dirty="0">
                          <a:effectLst/>
                          <a:latin typeface="+mj-lt"/>
                        </a:rPr>
                        <a:t>or </a:t>
                      </a:r>
                      <a:r>
                        <a:rPr lang="en-GB" sz="1600" b="1" u="none" strike="noStrike" dirty="0"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Spearman's correlation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98830"/>
                  </a:ext>
                </a:extLst>
              </a:tr>
              <a:tr h="12059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Chi-squared</a:t>
                      </a:r>
                    </a:p>
                    <a:p>
                      <a:pPr algn="ctr" fontAlgn="b">
                        <a:buNone/>
                      </a:pPr>
                      <a:r>
                        <a:rPr lang="en-GB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(Working with only </a:t>
                      </a:r>
                      <a:r>
                        <a:rPr lang="en-GB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nominal data - words</a:t>
                      </a:r>
                      <a:r>
                        <a:rPr lang="en-GB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 fontAlgn="b">
                        <a:buNone/>
                      </a:pPr>
                      <a:endParaRPr lang="en-GB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en-GB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want to examine the relationship between variables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Chi-squared analysis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786726"/>
                  </a:ext>
                </a:extLst>
              </a:tr>
              <a:tr h="15818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Regression</a:t>
                      </a:r>
                    </a:p>
                    <a:p>
                      <a:pPr algn="ctr" fontAlgn="b">
                        <a:buNone/>
                      </a:pPr>
                      <a:r>
                        <a:rPr lang="en-GB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(Working with </a:t>
                      </a:r>
                      <a:r>
                        <a:rPr lang="en-GB" sz="12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numerical and/or nominal data variables</a:t>
                      </a:r>
                      <a:r>
                        <a:rPr lang="en-GB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 fontAlgn="b">
                        <a:buNone/>
                      </a:pPr>
                      <a:endParaRPr lang="en-GB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We want to see if we can use one (or more) variable/s to predict an outcome variable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Linear Regression </a:t>
                      </a:r>
                      <a:r>
                        <a:rPr lang="en-GB" sz="14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(if using ONE variable to predict another – assuming linear relationship)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Multiple Regression </a:t>
                      </a:r>
                      <a:r>
                        <a:rPr lang="en-GB" sz="14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(if using MORE THAN ONE variable to predict another) 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75238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AFE9ED7-6E8C-54DD-A10A-6B4F46905E4D}"/>
              </a:ext>
            </a:extLst>
          </p:cNvPr>
          <p:cNvSpPr txBox="1"/>
          <p:nvPr/>
        </p:nvSpPr>
        <p:spPr>
          <a:xfrm>
            <a:off x="8299254" y="84657"/>
            <a:ext cx="370114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Yellow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= Parametric test  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Pink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= Non-parametric test</a:t>
            </a:r>
          </a:p>
        </p:txBody>
      </p:sp>
    </p:spTree>
    <p:extLst>
      <p:ext uri="{BB962C8B-B14F-4D97-AF65-F5344CB8AC3E}">
        <p14:creationId xmlns:p14="http://schemas.microsoft.com/office/powerpoint/2010/main" val="2053640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7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9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0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1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BCCBF35-50F4-C13B-8222-70E6AFAFF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34" y="430245"/>
            <a:ext cx="11000532" cy="5005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34B939-D3AD-81D3-F1FC-BC4252366FA0}"/>
              </a:ext>
            </a:extLst>
          </p:cNvPr>
          <p:cNvSpPr txBox="1"/>
          <p:nvPr/>
        </p:nvSpPr>
        <p:spPr>
          <a:xfrm>
            <a:off x="3647340" y="5343267"/>
            <a:ext cx="201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Words (no order)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AD3C51-E45E-7D75-0FFB-6F9C759AE1EA}"/>
              </a:ext>
            </a:extLst>
          </p:cNvPr>
          <p:cNvSpPr txBox="1"/>
          <p:nvPr/>
        </p:nvSpPr>
        <p:spPr>
          <a:xfrm>
            <a:off x="4118943" y="2748256"/>
            <a:ext cx="129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Words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EBD29-B437-5278-CDE6-8DAB1B30E38A}"/>
              </a:ext>
            </a:extLst>
          </p:cNvPr>
          <p:cNvSpPr txBox="1"/>
          <p:nvPr/>
        </p:nvSpPr>
        <p:spPr>
          <a:xfrm>
            <a:off x="9895765" y="2795839"/>
            <a:ext cx="129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Numbers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9743B1-72AD-ABF6-2152-17DDF4FE5BFA}"/>
              </a:ext>
            </a:extLst>
          </p:cNvPr>
          <p:cNvSpPr txBox="1"/>
          <p:nvPr/>
        </p:nvSpPr>
        <p:spPr>
          <a:xfrm>
            <a:off x="925745" y="5270166"/>
            <a:ext cx="1643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Words (can be put in order)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BC043-5C68-CF28-AF34-A8F8C05ED1F7}"/>
              </a:ext>
            </a:extLst>
          </p:cNvPr>
          <p:cNvSpPr txBox="1"/>
          <p:nvPr/>
        </p:nvSpPr>
        <p:spPr>
          <a:xfrm>
            <a:off x="6414930" y="5250934"/>
            <a:ext cx="192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Whole numbers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A6D157-32C9-46E8-DB01-11AE280A7217}"/>
              </a:ext>
            </a:extLst>
          </p:cNvPr>
          <p:cNvSpPr txBox="1"/>
          <p:nvPr/>
        </p:nvSpPr>
        <p:spPr>
          <a:xfrm>
            <a:off x="9074006" y="5223813"/>
            <a:ext cx="2328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Numbers that can be further broken down into smaller units</a:t>
            </a:r>
          </a:p>
        </p:txBody>
      </p:sp>
    </p:spTree>
    <p:extLst>
      <p:ext uri="{BB962C8B-B14F-4D97-AF65-F5344CB8AC3E}">
        <p14:creationId xmlns:p14="http://schemas.microsoft.com/office/powerpoint/2010/main" val="407869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9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5" name="Content Placeholder 4" descr="Person working with laptop and notepad">
            <a:extLst>
              <a:ext uri="{FF2B5EF4-FFF2-40B4-BE49-F238E27FC236}">
                <a16:creationId xmlns:a16="http://schemas.microsoft.com/office/drawing/2014/main" id="{FCB4CEFE-CD6B-A108-7577-C1CA605DF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6362" b="17030"/>
          <a:stretch>
            <a:fillRect/>
          </a:stretch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3167F201-EA3A-41F3-8305-5985A44A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FFD44D11-B1C5-420A-9591-370DC8BAA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FF46BC6-C78D-47E7-87CF-A1DD38B02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E3C958F-F320-49F4-9AB7-FD2F51A77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23">
            <a:extLst>
              <a:ext uri="{FF2B5EF4-FFF2-40B4-BE49-F238E27FC236}">
                <a16:creationId xmlns:a16="http://schemas.microsoft.com/office/drawing/2014/main" id="{1C4DC544-6AEA-484E-A978-32384E2F9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7" name="Rectangle 25">
            <a:extLst>
              <a:ext uri="{FF2B5EF4-FFF2-40B4-BE49-F238E27FC236}">
                <a16:creationId xmlns:a16="http://schemas.microsoft.com/office/drawing/2014/main" id="{A1F1470C-B594-449D-A8CD-EB7BC15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B809F8B1-FE88-427F-98C6-1B8CFED8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F2715-E798-5B27-F867-A59E7E7C0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000"/>
              <a:t>‘What will I need to know for the exam’? </a:t>
            </a:r>
          </a:p>
        </p:txBody>
      </p:sp>
      <p:sp>
        <p:nvSpPr>
          <p:cNvPr id="51" name="Rectangle 27">
            <a:extLst>
              <a:ext uri="{FF2B5EF4-FFF2-40B4-BE49-F238E27FC236}">
                <a16:creationId xmlns:a16="http://schemas.microsoft.com/office/drawing/2014/main" id="{2050D290-680D-48D7-9488-498F59E54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3" name="Rectangle 28">
            <a:extLst>
              <a:ext uri="{FF2B5EF4-FFF2-40B4-BE49-F238E27FC236}">
                <a16:creationId xmlns:a16="http://schemas.microsoft.com/office/drawing/2014/main" id="{E8C81616-E276-41D8-92C5-1C891FE9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5" name="Rectangle 29">
            <a:extLst>
              <a:ext uri="{FF2B5EF4-FFF2-40B4-BE49-F238E27FC236}">
                <a16:creationId xmlns:a16="http://schemas.microsoft.com/office/drawing/2014/main" id="{86BBDB21-2BF1-4C2F-A790-19FBC789C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E78FF87C-9F4A-4F75-998D-3ECB6543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6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B2729-4FC6-C696-C0BE-198DDB5D1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011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To prepare for exam – </a:t>
            </a:r>
            <a:br>
              <a:rPr lang="en-GB" dirty="0"/>
            </a:br>
            <a:r>
              <a:rPr lang="en-GB" sz="3100" dirty="0">
                <a:solidFill>
                  <a:schemeClr val="accent2"/>
                </a:solidFill>
              </a:rPr>
              <a:t>When you are given data, ensure you are able to:</a:t>
            </a:r>
            <a:br>
              <a:rPr lang="en-GB" sz="3100" dirty="0">
                <a:solidFill>
                  <a:schemeClr val="accent2"/>
                </a:solidFill>
              </a:rPr>
            </a:b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C6231-790A-FE31-86F5-831EBF270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05" y="1469720"/>
            <a:ext cx="8727297" cy="5148943"/>
          </a:xfrm>
        </p:spPr>
        <p:txBody>
          <a:bodyPr>
            <a:noAutofit/>
          </a:bodyPr>
          <a:lstStyle/>
          <a:p>
            <a:r>
              <a:rPr lang="en-GB" sz="1600" b="1" dirty="0"/>
              <a:t>Outline the characteristics of your data</a:t>
            </a:r>
          </a:p>
          <a:p>
            <a:pPr lvl="1"/>
            <a:r>
              <a:rPr lang="en-GB" dirty="0"/>
              <a:t>Data types of variables?</a:t>
            </a:r>
          </a:p>
          <a:p>
            <a:pPr lvl="1"/>
            <a:r>
              <a:rPr lang="en-GB" dirty="0"/>
              <a:t>what is the outcome variable?</a:t>
            </a:r>
          </a:p>
          <a:p>
            <a:pPr lvl="1"/>
            <a:r>
              <a:rPr lang="en-GB" dirty="0"/>
              <a:t>What is the predictor variable(s)? </a:t>
            </a:r>
          </a:p>
          <a:p>
            <a:pPr lvl="1"/>
            <a:r>
              <a:rPr lang="en-GB" dirty="0"/>
              <a:t>If categorical, how many levels are the within the predictor variable? </a:t>
            </a:r>
          </a:p>
          <a:p>
            <a:pPr lvl="1"/>
            <a:endParaRPr lang="en-GB" dirty="0"/>
          </a:p>
          <a:p>
            <a:r>
              <a:rPr lang="en-GB" sz="1600" b="1" dirty="0"/>
              <a:t>Present descriptive statistics for numerical variables:</a:t>
            </a:r>
          </a:p>
          <a:p>
            <a:pPr lvl="1"/>
            <a:r>
              <a:rPr lang="en-GB" dirty="0"/>
              <a:t>Calculate Mean, Median, etc.</a:t>
            </a:r>
          </a:p>
          <a:p>
            <a:pPr lvl="1"/>
            <a:r>
              <a:rPr lang="en-GB" dirty="0"/>
              <a:t>Comment on normality </a:t>
            </a:r>
          </a:p>
          <a:p>
            <a:pPr lvl="1"/>
            <a:r>
              <a:rPr lang="en-GB" dirty="0"/>
              <a:t>Comment on variance between groups</a:t>
            </a:r>
          </a:p>
          <a:p>
            <a:endParaRPr lang="en-GB" sz="1600" b="1" dirty="0"/>
          </a:p>
          <a:p>
            <a:r>
              <a:rPr lang="en-GB" sz="1600" b="1" dirty="0"/>
              <a:t>Choose and run an appropriate inferential statistical test on your data</a:t>
            </a:r>
          </a:p>
          <a:p>
            <a:r>
              <a:rPr lang="en-GB" sz="1600" b="1" dirty="0"/>
              <a:t>Present the results of the test in the appropriate format for a journal article – including written format and graph(s).</a:t>
            </a:r>
          </a:p>
        </p:txBody>
      </p:sp>
    </p:spTree>
    <p:extLst>
      <p:ext uri="{BB962C8B-B14F-4D97-AF65-F5344CB8AC3E}">
        <p14:creationId xmlns:p14="http://schemas.microsoft.com/office/powerpoint/2010/main" val="1522574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92279-1F70-71B5-0F13-DB046A21B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you allowed to bring into the exam?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FA0616-172E-E3AA-1BEF-13FD0FBDCB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08615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PURPLE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8784C7"/>
      </a:accent1>
      <a:accent2>
        <a:srgbClr val="514DAA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Facet">
  <a:themeElements>
    <a:clrScheme name="PURPLE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8784C7"/>
      </a:accent1>
      <a:accent2>
        <a:srgbClr val="514DAA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858</Words>
  <Application>Microsoft Office PowerPoint</Application>
  <PresentationFormat>Widescreen</PresentationFormat>
  <Paragraphs>164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Trebuchet MS</vt:lpstr>
      <vt:lpstr>Wingdings 3</vt:lpstr>
      <vt:lpstr>Facet</vt:lpstr>
      <vt:lpstr>Office Theme</vt:lpstr>
      <vt:lpstr>1_Facet</vt:lpstr>
      <vt:lpstr>End of term revision session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‘What will I need to know for the exam’? </vt:lpstr>
      <vt:lpstr>To prepare for exam –  When you are given data, ensure you are able to: </vt:lpstr>
      <vt:lpstr>What are you allowed to bring into the exam? </vt:lpstr>
      <vt:lpstr>PowerPoint Presentation</vt:lpstr>
      <vt:lpstr>Writing up findings</vt:lpstr>
      <vt:lpstr>Scenario</vt:lpstr>
      <vt:lpstr>Use the ‘reindeer’ data on ledge to answer the following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Ella Bartlett</dc:creator>
  <cp:lastModifiedBy>Ella Bartlett</cp:lastModifiedBy>
  <cp:revision>1</cp:revision>
  <dcterms:created xsi:type="dcterms:W3CDTF">2025-12-16T23:56:26Z</dcterms:created>
  <dcterms:modified xsi:type="dcterms:W3CDTF">2025-12-17T02:30:08Z</dcterms:modified>
</cp:coreProperties>
</file>