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3" r:id="rId4"/>
    <p:sldId id="264" r:id="rId5"/>
    <p:sldId id="304" r:id="rId6"/>
    <p:sldId id="300" r:id="rId7"/>
    <p:sldId id="307" r:id="rId8"/>
    <p:sldId id="306" r:id="rId9"/>
    <p:sldId id="309" r:id="rId10"/>
    <p:sldId id="258" r:id="rId11"/>
    <p:sldId id="262" r:id="rId12"/>
    <p:sldId id="259" r:id="rId13"/>
    <p:sldId id="310" r:id="rId14"/>
    <p:sldId id="313" r:id="rId15"/>
    <p:sldId id="312" r:id="rId16"/>
    <p:sldId id="314" r:id="rId17"/>
    <p:sldId id="318" r:id="rId18"/>
    <p:sldId id="316" r:id="rId19"/>
    <p:sldId id="317" r:id="rId20"/>
    <p:sldId id="319" r:id="rId21"/>
    <p:sldId id="320" r:id="rId22"/>
    <p:sldId id="299" r:id="rId23"/>
    <p:sldId id="303" r:id="rId24"/>
    <p:sldId id="321" r:id="rId25"/>
    <p:sldId id="322" r:id="rId26"/>
    <p:sldId id="323" r:id="rId27"/>
    <p:sldId id="260" r:id="rId28"/>
    <p:sldId id="2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AC606-048A-4E54-95D7-699E51D55B83}" v="9" dt="2025-12-09T15:24:17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13" autoAdjust="0"/>
  </p:normalViewPr>
  <p:slideViewPr>
    <p:cSldViewPr snapToGrid="0">
      <p:cViewPr varScale="1">
        <p:scale>
          <a:sx n="63" d="100"/>
          <a:sy n="63" d="100"/>
        </p:scale>
        <p:origin x="145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Bartlett" userId="239dcd2cff2091b1" providerId="LiveId" clId="{0C6543A5-1374-46F3-8103-72E6D4EAB551}"/>
    <pc:docChg chg="undo custSel modSld">
      <pc:chgData name="Ella Bartlett" userId="239dcd2cff2091b1" providerId="LiveId" clId="{0C6543A5-1374-46F3-8103-72E6D4EAB551}" dt="2025-12-09T15:24:17.671" v="26"/>
      <pc:docMkLst>
        <pc:docMk/>
      </pc:docMkLst>
      <pc:sldChg chg="addSp delSp modSp mod addAnim delAnim modAnim">
        <pc:chgData name="Ella Bartlett" userId="239dcd2cff2091b1" providerId="LiveId" clId="{0C6543A5-1374-46F3-8103-72E6D4EAB551}" dt="2025-12-09T15:24:17.671" v="26"/>
        <pc:sldMkLst>
          <pc:docMk/>
          <pc:sldMk cId="346710464" sldId="262"/>
        </pc:sldMkLst>
        <pc:spChg chg="add del mod">
          <ac:chgData name="Ella Bartlett" userId="239dcd2cff2091b1" providerId="LiveId" clId="{0C6543A5-1374-46F3-8103-72E6D4EAB551}" dt="2025-12-09T15:23:55.643" v="15" actId="14100"/>
          <ac:spMkLst>
            <pc:docMk/>
            <pc:sldMk cId="346710464" sldId="262"/>
            <ac:spMk id="6" creationId="{12DE0ED4-DF0E-F2C4-571B-3BC0B0193B8D}"/>
          </ac:spMkLst>
        </pc:spChg>
        <pc:spChg chg="del">
          <ac:chgData name="Ella Bartlett" userId="239dcd2cff2091b1" providerId="LiveId" clId="{0C6543A5-1374-46F3-8103-72E6D4EAB551}" dt="2025-12-09T15:22:49.867" v="2" actId="478"/>
          <ac:spMkLst>
            <pc:docMk/>
            <pc:sldMk cId="346710464" sldId="262"/>
            <ac:spMk id="8" creationId="{81EB41E9-E89C-6B44-D481-4FA4E42E6CC4}"/>
          </ac:spMkLst>
        </pc:spChg>
        <pc:spChg chg="add del mod">
          <ac:chgData name="Ella Bartlett" userId="239dcd2cff2091b1" providerId="LiveId" clId="{0C6543A5-1374-46F3-8103-72E6D4EAB551}" dt="2025-12-09T15:23:58.141" v="16" actId="14100"/>
          <ac:spMkLst>
            <pc:docMk/>
            <pc:sldMk cId="346710464" sldId="262"/>
            <ac:spMk id="9" creationId="{8B01E940-5A5B-5F3A-6D4D-EEE2654F18FD}"/>
          </ac:spMkLst>
        </pc:spChg>
        <pc:spChg chg="add mod">
          <ac:chgData name="Ella Bartlett" userId="239dcd2cff2091b1" providerId="LiveId" clId="{0C6543A5-1374-46F3-8103-72E6D4EAB551}" dt="2025-12-09T15:22:47.613" v="1" actId="1076"/>
          <ac:spMkLst>
            <pc:docMk/>
            <pc:sldMk cId="346710464" sldId="262"/>
            <ac:spMk id="10" creationId="{B6405CBE-1C4A-D277-2EDE-27AC62937499}"/>
          </ac:spMkLst>
        </pc:spChg>
        <pc:spChg chg="add mod">
          <ac:chgData name="Ella Bartlett" userId="239dcd2cff2091b1" providerId="LiveId" clId="{0C6543A5-1374-46F3-8103-72E6D4EAB551}" dt="2025-12-09T15:24:00.725" v="17" actId="14100"/>
          <ac:spMkLst>
            <pc:docMk/>
            <pc:sldMk cId="346710464" sldId="262"/>
            <ac:spMk id="11" creationId="{A2D7C568-2870-CD6D-E84C-9574B2654858}"/>
          </ac:spMkLst>
        </pc:spChg>
        <pc:spChg chg="add mod">
          <ac:chgData name="Ella Bartlett" userId="239dcd2cff2091b1" providerId="LiveId" clId="{0C6543A5-1374-46F3-8103-72E6D4EAB551}" dt="2025-12-09T15:24:07.450" v="19" actId="208"/>
          <ac:spMkLst>
            <pc:docMk/>
            <pc:sldMk cId="346710464" sldId="262"/>
            <ac:spMk id="12" creationId="{5458D1FC-B501-11E9-BAB1-B9ECC5235DE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E-4F8B-879B-D756DE4606ED}"/>
              </c:ext>
            </c:extLst>
          </c:dPt>
          <c:dPt>
            <c:idx val="1"/>
            <c:invertIfNegative val="0"/>
            <c:bubble3D val="0"/>
            <c:spPr>
              <a:solidFill>
                <a:srgbClr val="E8D1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7E-4F8B-879B-D756DE4606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E-4F8B-879B-D756DE4606ED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Sheet1!$G$2:$G$4</c:f>
                <c:numCache>
                  <c:formatCode>General</c:formatCode>
                  <c:ptCount val="3"/>
                  <c:pt idx="0">
                    <c:v>1.9464468544357587</c:v>
                  </c:pt>
                  <c:pt idx="1">
                    <c:v>1.4928155325711585</c:v>
                  </c:pt>
                  <c:pt idx="2">
                    <c:v>1.1020079076719165</c:v>
                  </c:pt>
                </c:numCache>
              </c:numRef>
            </c:plus>
            <c:minus>
              <c:numRef>
                <c:f>Sheet1!$G$2:$G$4</c:f>
                <c:numCache>
                  <c:formatCode>General</c:formatCode>
                  <c:ptCount val="3"/>
                  <c:pt idx="0">
                    <c:v>1.9464468544357587</c:v>
                  </c:pt>
                  <c:pt idx="1">
                    <c:v>1.4928155325711585</c:v>
                  </c:pt>
                  <c:pt idx="2">
                    <c:v>1.1020079076719165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Sheet1!$E$2:$E$4</c:f>
              <c:strCache>
                <c:ptCount val="3"/>
                <c:pt idx="0">
                  <c:v>Flies</c:v>
                </c:pt>
                <c:pt idx="1">
                  <c:v>Crickets</c:v>
                </c:pt>
                <c:pt idx="2">
                  <c:v>Mealworms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3.7337500000000001</c:v>
                </c:pt>
                <c:pt idx="1">
                  <c:v>5.3612500000000001</c:v>
                </c:pt>
                <c:pt idx="2">
                  <c:v>6.8774999999999995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E-4F8B-879B-D756DE46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405136"/>
        <c:axId val="1092835200"/>
      </c:barChart>
      <c:catAx>
        <c:axId val="11594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835200"/>
        <c:crosses val="autoZero"/>
        <c:auto val="1"/>
        <c:lblAlgn val="ctr"/>
        <c:lblOffset val="100"/>
        <c:noMultiLvlLbl val="0"/>
      </c:catAx>
      <c:valAx>
        <c:axId val="1092835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Weight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40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E-4F8B-879B-D756DE4606ED}"/>
              </c:ext>
            </c:extLst>
          </c:dPt>
          <c:dPt>
            <c:idx val="1"/>
            <c:invertIfNegative val="0"/>
            <c:bubble3D val="0"/>
            <c:spPr>
              <a:solidFill>
                <a:srgbClr val="E8D1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7E-4F8B-879B-D756DE4606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E-4F8B-879B-D756DE4606ED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Sheet1!$G$2:$G$4</c:f>
                <c:numCache>
                  <c:formatCode>General</c:formatCode>
                  <c:ptCount val="3"/>
                  <c:pt idx="0">
                    <c:v>1.9464468544357587</c:v>
                  </c:pt>
                  <c:pt idx="1">
                    <c:v>1.4928155325711585</c:v>
                  </c:pt>
                  <c:pt idx="2">
                    <c:v>1.1020079076719165</c:v>
                  </c:pt>
                </c:numCache>
              </c:numRef>
            </c:plus>
            <c:minus>
              <c:numRef>
                <c:f>Sheet1!$G$2:$G$4</c:f>
                <c:numCache>
                  <c:formatCode>General</c:formatCode>
                  <c:ptCount val="3"/>
                  <c:pt idx="0">
                    <c:v>1.9464468544357587</c:v>
                  </c:pt>
                  <c:pt idx="1">
                    <c:v>1.4928155325711585</c:v>
                  </c:pt>
                  <c:pt idx="2">
                    <c:v>1.1020079076719165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Sheet1!$E$2:$E$4</c:f>
              <c:strCache>
                <c:ptCount val="3"/>
                <c:pt idx="0">
                  <c:v>Flies</c:v>
                </c:pt>
                <c:pt idx="1">
                  <c:v>Crickets</c:v>
                </c:pt>
                <c:pt idx="2">
                  <c:v>Mealworms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3.7337500000000001</c:v>
                </c:pt>
                <c:pt idx="1">
                  <c:v>5.3612500000000001</c:v>
                </c:pt>
                <c:pt idx="2">
                  <c:v>6.8774999999999995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E-4F8B-879B-D756DE46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405136"/>
        <c:axId val="1092835200"/>
      </c:barChart>
      <c:catAx>
        <c:axId val="11594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835200"/>
        <c:crosses val="autoZero"/>
        <c:auto val="1"/>
        <c:lblAlgn val="ctr"/>
        <c:lblOffset val="100"/>
        <c:noMultiLvlLbl val="0"/>
      </c:catAx>
      <c:valAx>
        <c:axId val="1092835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Weight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40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4-4A44-AB44-C32E095E52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4-4A44-AB44-C32E095E526D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Sheet1!$I$4:$I$6</c:f>
                <c:numCache>
                  <c:formatCode>General</c:formatCode>
                  <c:ptCount val="3"/>
                  <c:pt idx="0">
                    <c:v>0.44489913249548846</c:v>
                  </c:pt>
                  <c:pt idx="1">
                    <c:v>1.0749018471248342</c:v>
                  </c:pt>
                  <c:pt idx="2">
                    <c:v>1.4987718781913226</c:v>
                  </c:pt>
                </c:numCache>
              </c:numRef>
            </c:plus>
            <c:minus>
              <c:numRef>
                <c:f>Sheet1!$I$4:$I$6</c:f>
                <c:numCache>
                  <c:formatCode>General</c:formatCode>
                  <c:ptCount val="3"/>
                  <c:pt idx="0">
                    <c:v>0.44489913249548846</c:v>
                  </c:pt>
                  <c:pt idx="1">
                    <c:v>1.0749018471248342</c:v>
                  </c:pt>
                  <c:pt idx="2">
                    <c:v>1.4987718781913226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Sheet1!$G$4:$G$6</c:f>
              <c:strCache>
                <c:ptCount val="3"/>
                <c:pt idx="0">
                  <c:v>drugA</c:v>
                </c:pt>
                <c:pt idx="1">
                  <c:v>drugB</c:v>
                </c:pt>
                <c:pt idx="2">
                  <c:v>none</c:v>
                </c:pt>
              </c:strCache>
            </c:strRef>
          </c:cat>
          <c:val>
            <c:numRef>
              <c:f>Sheet1!$H$4:$H$6</c:f>
              <c:numCache>
                <c:formatCode>General</c:formatCode>
                <c:ptCount val="3"/>
                <c:pt idx="0">
                  <c:v>0.58933333333333338</c:v>
                </c:pt>
                <c:pt idx="1">
                  <c:v>1.3701333333333336</c:v>
                </c:pt>
                <c:pt idx="2">
                  <c:v>3.0219999999999998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4-4A44-AB44-C32E095E5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839136"/>
        <c:axId val="1107843456"/>
      </c:barChart>
      <c:catAx>
        <c:axId val="11078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843456"/>
        <c:crosses val="autoZero"/>
        <c:auto val="1"/>
        <c:lblAlgn val="ctr"/>
        <c:lblOffset val="100"/>
        <c:noMultiLvlLbl val="0"/>
      </c:catAx>
      <c:valAx>
        <c:axId val="11078434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83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EAD7B-C940-48FC-B67C-23253771DAF1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CCBD3-8A56-4523-AAA3-79D61298E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3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CCBD3-8A56-4523-AAA3-79D61298E77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2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9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2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70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2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38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7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4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2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6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0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6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D3634-7DCC-435E-A0EA-997702F97642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B21189-312A-4E14-B5E4-69EE79795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2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179A-2958-E29F-F322-E23404634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E18B0-4927-153A-BCC9-8735A0405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8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BE8B4-17BC-611C-8ACB-B88D5913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1" y="615558"/>
            <a:ext cx="11935149" cy="55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5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3830E-5DE8-219B-D036-131DEF723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FFD5C-43DC-BC74-7259-5869F537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2" y="1203387"/>
            <a:ext cx="10235796" cy="47728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7EA805-EA98-90B7-F466-C59F86009067}"/>
              </a:ext>
            </a:extLst>
          </p:cNvPr>
          <p:cNvSpPr/>
          <p:nvPr/>
        </p:nvSpPr>
        <p:spPr>
          <a:xfrm>
            <a:off x="10199914" y="1203387"/>
            <a:ext cx="1796143" cy="26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If significant…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248B1-19CE-F1BB-37D8-FF108C938874}"/>
              </a:ext>
            </a:extLst>
          </p:cNvPr>
          <p:cNvSpPr/>
          <p:nvPr/>
        </p:nvSpPr>
        <p:spPr>
          <a:xfrm>
            <a:off x="10199914" y="1889187"/>
            <a:ext cx="1796143" cy="26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Post-hoc Tukey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64BDA4-85BC-2978-F51F-63DB38FB339C}"/>
              </a:ext>
            </a:extLst>
          </p:cNvPr>
          <p:cNvSpPr/>
          <p:nvPr/>
        </p:nvSpPr>
        <p:spPr>
          <a:xfrm>
            <a:off x="10199914" y="2662073"/>
            <a:ext cx="1796143" cy="26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Post-hoc Tukey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45935-F031-3D14-8AF1-2C6A75933301}"/>
              </a:ext>
            </a:extLst>
          </p:cNvPr>
          <p:cNvSpPr/>
          <p:nvPr/>
        </p:nvSpPr>
        <p:spPr>
          <a:xfrm>
            <a:off x="9834206" y="3929744"/>
            <a:ext cx="2253342" cy="26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Post-hoc Wilcoxon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E0ED4-DF0E-F2C4-571B-3BC0B0193B8D}"/>
              </a:ext>
            </a:extLst>
          </p:cNvPr>
          <p:cNvSpPr/>
          <p:nvPr/>
        </p:nvSpPr>
        <p:spPr>
          <a:xfrm>
            <a:off x="7961376" y="1845643"/>
            <a:ext cx="1117310" cy="36363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01E940-5A5B-5F3A-6D4D-EEE2654F18FD}"/>
              </a:ext>
            </a:extLst>
          </p:cNvPr>
          <p:cNvSpPr/>
          <p:nvPr/>
        </p:nvSpPr>
        <p:spPr>
          <a:xfrm>
            <a:off x="7961375" y="2564616"/>
            <a:ext cx="2064367" cy="4711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05CBE-1C4A-D277-2EDE-27AC62937499}"/>
              </a:ext>
            </a:extLst>
          </p:cNvPr>
          <p:cNvSpPr/>
          <p:nvPr/>
        </p:nvSpPr>
        <p:spPr>
          <a:xfrm>
            <a:off x="9834206" y="4686817"/>
            <a:ext cx="2253342" cy="26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Post-hoc Wilcoxon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D7C568-2870-CD6D-E84C-9574B2654858}"/>
              </a:ext>
            </a:extLst>
          </p:cNvPr>
          <p:cNvSpPr/>
          <p:nvPr/>
        </p:nvSpPr>
        <p:spPr>
          <a:xfrm>
            <a:off x="7961375" y="3860809"/>
            <a:ext cx="1117312" cy="33511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58D1FC-B501-11E9-BAB1-B9ECC5235DEF}"/>
              </a:ext>
            </a:extLst>
          </p:cNvPr>
          <p:cNvSpPr/>
          <p:nvPr/>
        </p:nvSpPr>
        <p:spPr>
          <a:xfrm>
            <a:off x="7961375" y="4579782"/>
            <a:ext cx="2064368" cy="4711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FB5E-5C85-5737-85C9-9B02A0C6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Kruskal-Wallis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A538-E028-BFBB-095A-EA737190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7703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Open bat data</a:t>
            </a:r>
          </a:p>
          <a:p>
            <a:r>
              <a:rPr lang="en-GB" sz="2400" dirty="0"/>
              <a:t>Test for a difference in bat activity by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3A695-82F3-6EED-748E-E914CDA4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2" y="2503529"/>
            <a:ext cx="11058494" cy="419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c 6" descr="Bats with solid fill">
            <a:extLst>
              <a:ext uri="{FF2B5EF4-FFF2-40B4-BE49-F238E27FC236}">
                <a16:creationId xmlns:a16="http://schemas.microsoft.com/office/drawing/2014/main" id="{7A1EC7B0-5B09-B7F9-2B18-3C2A99CD8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00" y="294318"/>
            <a:ext cx="1951364" cy="19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F2CA-A9AB-5BD3-C823-8302EC4F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30251-2A45-BDD1-CD11-8A5F710B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67"/>
          <a:stretch>
            <a:fillRect/>
          </a:stretch>
        </p:blipFill>
        <p:spPr>
          <a:xfrm>
            <a:off x="389342" y="97971"/>
            <a:ext cx="9255402" cy="4552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D4755-C900-87C1-6B0E-1A454D919A40}"/>
              </a:ext>
            </a:extLst>
          </p:cNvPr>
          <p:cNvSpPr txBox="1"/>
          <p:nvPr/>
        </p:nvSpPr>
        <p:spPr>
          <a:xfrm>
            <a:off x="544285" y="4844143"/>
            <a:ext cx="8596668" cy="181588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Need to run a Wilcoxon to compare:</a:t>
            </a:r>
          </a:p>
          <a:p>
            <a:r>
              <a:rPr lang="en-GB" sz="2800" dirty="0"/>
              <a:t>A vs B</a:t>
            </a:r>
          </a:p>
          <a:p>
            <a:r>
              <a:rPr lang="en-GB" sz="2800" dirty="0"/>
              <a:t>A vs C</a:t>
            </a:r>
          </a:p>
          <a:p>
            <a:r>
              <a:rPr lang="en-GB" sz="2800" dirty="0"/>
              <a:t>B vs C</a:t>
            </a:r>
          </a:p>
        </p:txBody>
      </p:sp>
    </p:spTree>
    <p:extLst>
      <p:ext uri="{BB962C8B-B14F-4D97-AF65-F5344CB8AC3E}">
        <p14:creationId xmlns:p14="http://schemas.microsoft.com/office/powerpoint/2010/main" val="91038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15A00-90A7-4285-F3CB-0A942B05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D97-64E0-92CB-D5AE-7263E9B4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B5F3E-6BA9-7662-9605-84319D3A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67"/>
          <a:stretch>
            <a:fillRect/>
          </a:stretch>
        </p:blipFill>
        <p:spPr>
          <a:xfrm>
            <a:off x="389342" y="97972"/>
            <a:ext cx="7633429" cy="3754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305220-17C5-88E8-7F7C-76C67139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1" y="4033687"/>
            <a:ext cx="9471993" cy="252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A29803-1992-6308-D186-E53253C1C71D}"/>
              </a:ext>
            </a:extLst>
          </p:cNvPr>
          <p:cNvSpPr txBox="1"/>
          <p:nvPr/>
        </p:nvSpPr>
        <p:spPr>
          <a:xfrm>
            <a:off x="8730341" y="5017236"/>
            <a:ext cx="2873829" cy="138499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A vs B (P=0.13)</a:t>
            </a:r>
          </a:p>
          <a:p>
            <a:r>
              <a:rPr lang="en-GB" sz="2800" dirty="0"/>
              <a:t>A vs C (P&lt;0.05)*</a:t>
            </a:r>
          </a:p>
          <a:p>
            <a:r>
              <a:rPr lang="en-GB" sz="2800" dirty="0"/>
              <a:t>B vs C (P&lt;0.05)* </a:t>
            </a:r>
          </a:p>
        </p:txBody>
      </p:sp>
    </p:spTree>
    <p:extLst>
      <p:ext uri="{BB962C8B-B14F-4D97-AF65-F5344CB8AC3E}">
        <p14:creationId xmlns:p14="http://schemas.microsoft.com/office/powerpoint/2010/main" val="2321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C9877B-02A2-6FC4-426D-9B795A25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070" y="1315962"/>
            <a:ext cx="3893439" cy="16463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3200" dirty="0"/>
              <a:t>Do drugs have an effect on dog stress score during fireworks? </a:t>
            </a:r>
          </a:p>
        </p:txBody>
      </p:sp>
      <p:pic>
        <p:nvPicPr>
          <p:cNvPr id="7" name="Picture 6" descr="Head and neck of dog wearing collar, sitting upright and looking up">
            <a:extLst>
              <a:ext uri="{FF2B5EF4-FFF2-40B4-BE49-F238E27FC236}">
                <a16:creationId xmlns:a16="http://schemas.microsoft.com/office/drawing/2014/main" id="{2D17F3AB-D59A-97A6-3A9D-0C91F3BF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r="-1" b="-1"/>
          <a:stretch>
            <a:fillRect/>
          </a:stretch>
        </p:blipFill>
        <p:spPr>
          <a:xfrm>
            <a:off x="332680" y="-1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5" name="Picture 4" descr="Fireworks exploding in the night sky">
            <a:extLst>
              <a:ext uri="{FF2B5EF4-FFF2-40B4-BE49-F238E27FC236}">
                <a16:creationId xmlns:a16="http://schemas.microsoft.com/office/drawing/2014/main" id="{BF3EC466-E958-D44D-03F7-1DA6029C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3" b="3"/>
          <a:stretch>
            <a:fillRect/>
          </a:stretch>
        </p:blipFill>
        <p:spPr>
          <a:xfrm>
            <a:off x="20" y="3428999"/>
            <a:ext cx="4882076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7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B48DE9-E530-7E5D-10BF-F2BB6ECB5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56884"/>
              </p:ext>
            </p:extLst>
          </p:nvPr>
        </p:nvGraphicFramePr>
        <p:xfrm>
          <a:off x="447212" y="435432"/>
          <a:ext cx="4528456" cy="5987136"/>
        </p:xfrm>
        <a:graphic>
          <a:graphicData uri="http://schemas.openxmlformats.org/drawingml/2006/table">
            <a:tbl>
              <a:tblPr/>
              <a:tblGrid>
                <a:gridCol w="1132114">
                  <a:extLst>
                    <a:ext uri="{9D8B030D-6E8A-4147-A177-3AD203B41FA5}">
                      <a16:colId xmlns:a16="http://schemas.microsoft.com/office/drawing/2014/main" val="1742074858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412687975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825954287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376082041"/>
                    </a:ext>
                  </a:extLst>
                </a:gridCol>
              </a:tblGrid>
              <a:tr h="3741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423047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131820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167129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262435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13390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774129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986971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410622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916516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65123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588910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376201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439437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30130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647498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2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61FA73-7B33-3E33-68D4-7F13CE26F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86969"/>
              </p:ext>
            </p:extLst>
          </p:nvPr>
        </p:nvGraphicFramePr>
        <p:xfrm>
          <a:off x="7216334" y="76200"/>
          <a:ext cx="3147961" cy="19667630"/>
        </p:xfrm>
        <a:graphic>
          <a:graphicData uri="http://schemas.openxmlformats.org/drawingml/2006/table">
            <a:tbl>
              <a:tblPr/>
              <a:tblGrid>
                <a:gridCol w="577124">
                  <a:extLst>
                    <a:ext uri="{9D8B030D-6E8A-4147-A177-3AD203B41FA5}">
                      <a16:colId xmlns:a16="http://schemas.microsoft.com/office/drawing/2014/main" val="590631844"/>
                    </a:ext>
                  </a:extLst>
                </a:gridCol>
                <a:gridCol w="1311651">
                  <a:extLst>
                    <a:ext uri="{9D8B030D-6E8A-4147-A177-3AD203B41FA5}">
                      <a16:colId xmlns:a16="http://schemas.microsoft.com/office/drawing/2014/main" val="1070065470"/>
                    </a:ext>
                  </a:extLst>
                </a:gridCol>
                <a:gridCol w="1259186">
                  <a:extLst>
                    <a:ext uri="{9D8B030D-6E8A-4147-A177-3AD203B41FA5}">
                      <a16:colId xmlns:a16="http://schemas.microsoft.com/office/drawing/2014/main" val="306105805"/>
                    </a:ext>
                  </a:extLst>
                </a:gridCol>
              </a:tblGrid>
              <a:tr h="8336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dog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treatment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score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581141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279514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10564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392030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999297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504581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73880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61888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637144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1.088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461944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20278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438897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0.646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93443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19093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93693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4.284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79853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10660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571186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75552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186200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55679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07139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7300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291545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460770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65066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175126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11963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6426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21184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47013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574786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679618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956081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0.67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154002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17138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1.19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561212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871317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10262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1.76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626467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45222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711378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0.73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660088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644728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drugA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976800"/>
                  </a:ext>
                </a:extLst>
              </a:tr>
              <a:tr h="418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drugB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0.88</a:t>
                      </a:r>
                    </a:p>
                  </a:txBody>
                  <a:tcPr marL="3516" marR="3516" marT="3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084461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DF475F4E-4516-E5B0-3DBE-140345E08BDA}"/>
              </a:ext>
            </a:extLst>
          </p:cNvPr>
          <p:cNvSpPr/>
          <p:nvPr/>
        </p:nvSpPr>
        <p:spPr>
          <a:xfrm>
            <a:off x="5355771" y="2590800"/>
            <a:ext cx="1240972" cy="838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6FF17-9A50-E16D-5DD7-F36F0E24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850738-4089-115E-B4CD-8573B1B2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2" y="1203387"/>
            <a:ext cx="10235796" cy="47728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BE5BE0-0262-A334-61DF-3CA94FCC980B}"/>
              </a:ext>
            </a:extLst>
          </p:cNvPr>
          <p:cNvSpPr/>
          <p:nvPr/>
        </p:nvSpPr>
        <p:spPr>
          <a:xfrm>
            <a:off x="10199914" y="1203387"/>
            <a:ext cx="1796143" cy="26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If significant…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86A54-E1B5-E4EE-590D-9A5E160F01E2}"/>
              </a:ext>
            </a:extLst>
          </p:cNvPr>
          <p:cNvSpPr/>
          <p:nvPr/>
        </p:nvSpPr>
        <p:spPr>
          <a:xfrm>
            <a:off x="10199914" y="2662073"/>
            <a:ext cx="1796143" cy="26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Post-hoc Tukey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FEEA7-5AA5-D99B-5E5C-AD959AE77BDC}"/>
              </a:ext>
            </a:extLst>
          </p:cNvPr>
          <p:cNvSpPr/>
          <p:nvPr/>
        </p:nvSpPr>
        <p:spPr>
          <a:xfrm>
            <a:off x="7946571" y="2564616"/>
            <a:ext cx="2079172" cy="36363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532A4-7374-13E6-0554-6927AC6C8B91}"/>
              </a:ext>
            </a:extLst>
          </p:cNvPr>
          <p:cNvSpPr txBox="1"/>
          <p:nvPr/>
        </p:nvSpPr>
        <p:spPr>
          <a:xfrm>
            <a:off x="522514" y="435428"/>
            <a:ext cx="648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today, let’s assume data are parametric</a:t>
            </a:r>
          </a:p>
        </p:txBody>
      </p:sp>
    </p:spTree>
    <p:extLst>
      <p:ext uri="{BB962C8B-B14F-4D97-AF65-F5344CB8AC3E}">
        <p14:creationId xmlns:p14="http://schemas.microsoft.com/office/powerpoint/2010/main" val="3696419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FB22-3D50-6ED2-CD03-53C22DC5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repeated measures ANOVA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A78B5-16D2-4305-6E3D-09A41430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4" y="1785257"/>
            <a:ext cx="10066065" cy="217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56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947B-4A04-4FF7-7095-9C3A3FE4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post-hoc Tukey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EC020-D163-E882-0EA8-4B6EA9D9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7"/>
          <a:stretch>
            <a:fillRect/>
          </a:stretch>
        </p:blipFill>
        <p:spPr>
          <a:xfrm>
            <a:off x="364547" y="1500451"/>
            <a:ext cx="9291082" cy="409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80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4448-21CA-5464-C25A-E7BCFDE5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7252-7E16-1B56-D46B-2ECE6B09C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0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9AF1C81D-45D1-6D07-D35C-B2D9E4392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07620"/>
              </p:ext>
            </p:extLst>
          </p:nvPr>
        </p:nvGraphicFramePr>
        <p:xfrm>
          <a:off x="1058113" y="1139144"/>
          <a:ext cx="10469637" cy="574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64F0B2B-9066-AE53-23AF-ED7ECA2594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7" t="61310"/>
          <a:stretch>
            <a:fillRect/>
          </a:stretch>
        </p:blipFill>
        <p:spPr>
          <a:xfrm>
            <a:off x="1310743" y="1259114"/>
            <a:ext cx="7475588" cy="127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83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8CB7-5EC6-D305-DC47-EA8B7EC2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77" y="2768600"/>
            <a:ext cx="8596668" cy="1320800"/>
          </a:xfrm>
        </p:spPr>
        <p:txBody>
          <a:bodyPr/>
          <a:lstStyle/>
          <a:p>
            <a:r>
              <a:rPr lang="en-GB" dirty="0"/>
              <a:t>ANOVA with multiple predictor variables</a:t>
            </a:r>
          </a:p>
        </p:txBody>
      </p:sp>
    </p:spTree>
    <p:extLst>
      <p:ext uri="{BB962C8B-B14F-4D97-AF65-F5344CB8AC3E}">
        <p14:creationId xmlns:p14="http://schemas.microsoft.com/office/powerpoint/2010/main" val="266733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B0301-098F-EEDD-95FC-6A6934A3D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1165-CFF5-64AC-0B30-72669898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2678-B13E-5C8F-2E64-F021F256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0700"/>
            <a:ext cx="8596668" cy="680265"/>
          </a:xfrm>
        </p:spPr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Roboto" panose="020F0502020204030204" pitchFamily="2" charset="0"/>
              </a:rPr>
              <a:t>An analysis of variance (ANOVA) tests whether statistically significant differences exist between more than two samples.</a:t>
            </a:r>
            <a:endParaRPr lang="en-GB" dirty="0"/>
          </a:p>
        </p:txBody>
      </p:sp>
      <p:pic>
        <p:nvPicPr>
          <p:cNvPr id="5122" name="Picture 2" descr="ANOVA">
            <a:extLst>
              <a:ext uri="{FF2B5EF4-FFF2-40B4-BE49-F238E27FC236}">
                <a16:creationId xmlns:a16="http://schemas.microsoft.com/office/drawing/2014/main" id="{04C5D81F-622C-A919-3AC0-5664DB8FB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43" y="2385596"/>
            <a:ext cx="6493003" cy="41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2D02DD-726E-C7C3-5B39-B10C81897BD0}"/>
              </a:ext>
            </a:extLst>
          </p:cNvPr>
          <p:cNvSpPr txBox="1"/>
          <p:nvPr/>
        </p:nvSpPr>
        <p:spPr>
          <a:xfrm>
            <a:off x="1227082" y="3429000"/>
            <a:ext cx="1516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58988"/>
                </a:solidFill>
              </a:rPr>
              <a:t>(One study 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D11BF-2793-2C57-4FD6-DE720AC4F04B}"/>
              </a:ext>
            </a:extLst>
          </p:cNvPr>
          <p:cNvSpPr txBox="1"/>
          <p:nvPr/>
        </p:nvSpPr>
        <p:spPr>
          <a:xfrm>
            <a:off x="1128946" y="5526735"/>
            <a:ext cx="15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58988"/>
                </a:solidFill>
              </a:rPr>
              <a:t>(Two study IVs)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91ADE-817C-A49F-9872-E054EBB3F913}"/>
              </a:ext>
            </a:extLst>
          </p:cNvPr>
          <p:cNvSpPr txBox="1"/>
          <p:nvPr/>
        </p:nvSpPr>
        <p:spPr>
          <a:xfrm>
            <a:off x="2860297" y="2345031"/>
            <a:ext cx="2439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58988"/>
                </a:solidFill>
              </a:rPr>
              <a:t>Independent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A186B-050D-440C-9D1D-E990D02876A0}"/>
              </a:ext>
            </a:extLst>
          </p:cNvPr>
          <p:cNvSpPr txBox="1"/>
          <p:nvPr/>
        </p:nvSpPr>
        <p:spPr>
          <a:xfrm>
            <a:off x="5814975" y="2272946"/>
            <a:ext cx="27411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58988"/>
                </a:solidFill>
              </a:rPr>
              <a:t>Repeated measures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71C5C-3E39-BE43-91DA-0271021FFF5E}"/>
              </a:ext>
            </a:extLst>
          </p:cNvPr>
          <p:cNvSpPr txBox="1"/>
          <p:nvPr/>
        </p:nvSpPr>
        <p:spPr>
          <a:xfrm>
            <a:off x="9543494" y="5791533"/>
            <a:ext cx="24502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‘Factor’ = IV (thing that’s being changed)</a:t>
            </a:r>
          </a:p>
        </p:txBody>
      </p:sp>
    </p:spTree>
    <p:extLst>
      <p:ext uri="{BB962C8B-B14F-4D97-AF65-F5344CB8AC3E}">
        <p14:creationId xmlns:p14="http://schemas.microsoft.com/office/powerpoint/2010/main" val="142215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502A24-8E12-C48D-12BB-73EDC4BF8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462743"/>
              </p:ext>
            </p:extLst>
          </p:nvPr>
        </p:nvGraphicFramePr>
        <p:xfrm>
          <a:off x="7030163" y="420406"/>
          <a:ext cx="4595469" cy="6190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823">
                  <a:extLst>
                    <a:ext uri="{9D8B030D-6E8A-4147-A177-3AD203B41FA5}">
                      <a16:colId xmlns:a16="http://schemas.microsoft.com/office/drawing/2014/main" val="17437993"/>
                    </a:ext>
                  </a:extLst>
                </a:gridCol>
                <a:gridCol w="1531823">
                  <a:extLst>
                    <a:ext uri="{9D8B030D-6E8A-4147-A177-3AD203B41FA5}">
                      <a16:colId xmlns:a16="http://schemas.microsoft.com/office/drawing/2014/main" val="196678421"/>
                    </a:ext>
                  </a:extLst>
                </a:gridCol>
                <a:gridCol w="1531823">
                  <a:extLst>
                    <a:ext uri="{9D8B030D-6E8A-4147-A177-3AD203B41FA5}">
                      <a16:colId xmlns:a16="http://schemas.microsoft.com/office/drawing/2014/main" val="1247563631"/>
                    </a:ext>
                  </a:extLst>
                </a:gridCol>
              </a:tblGrid>
              <a:tr h="4535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Treatment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Gender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Blood Pressure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99985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57672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48148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62493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786837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56784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91965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04362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77777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97468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55509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49162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8086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15837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31390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82950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77478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66216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531195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85844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289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86CAB7-7649-9A13-0579-39CB494525E3}"/>
              </a:ext>
            </a:extLst>
          </p:cNvPr>
          <p:cNvSpPr txBox="1"/>
          <p:nvPr/>
        </p:nvSpPr>
        <p:spPr>
          <a:xfrm>
            <a:off x="729654" y="870012"/>
            <a:ext cx="51579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 this example, 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two levels of the "Treatment" factor (A and 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two levels of the "Gender" factor (Male and Female). </a:t>
            </a:r>
          </a:p>
          <a:p>
            <a:endParaRPr lang="en-GB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r>
              <a:rPr lang="en-GB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"Blood Pressure" measurements are recorded for each participant based on their treatment and gender.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07A47-5A16-283E-168A-5962A04DAB62}"/>
              </a:ext>
            </a:extLst>
          </p:cNvPr>
          <p:cNvSpPr txBox="1"/>
          <p:nvPr/>
        </p:nvSpPr>
        <p:spPr>
          <a:xfrm>
            <a:off x="415251" y="3515553"/>
            <a:ext cx="6098958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Using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an ANOVA you can answer the questions: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Does ‘Treatment’ have an effect on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blood pressure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Does Gender have an effect on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blood pressure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Is there an interaction effect between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t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reatment and gender on blood pressure?</a:t>
            </a:r>
          </a:p>
        </p:txBody>
      </p:sp>
    </p:spTree>
    <p:extLst>
      <p:ext uri="{BB962C8B-B14F-4D97-AF65-F5344CB8AC3E}">
        <p14:creationId xmlns:p14="http://schemas.microsoft.com/office/powerpoint/2010/main" val="259624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3DAF-F41A-80A6-C14B-8B6FC56E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911F21-A0FB-A931-47F8-C804E7533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95922"/>
              </p:ext>
            </p:extLst>
          </p:nvPr>
        </p:nvGraphicFramePr>
        <p:xfrm>
          <a:off x="7400277" y="420406"/>
          <a:ext cx="4595469" cy="6190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823">
                  <a:extLst>
                    <a:ext uri="{9D8B030D-6E8A-4147-A177-3AD203B41FA5}">
                      <a16:colId xmlns:a16="http://schemas.microsoft.com/office/drawing/2014/main" val="17437993"/>
                    </a:ext>
                  </a:extLst>
                </a:gridCol>
                <a:gridCol w="1531823">
                  <a:extLst>
                    <a:ext uri="{9D8B030D-6E8A-4147-A177-3AD203B41FA5}">
                      <a16:colId xmlns:a16="http://schemas.microsoft.com/office/drawing/2014/main" val="196678421"/>
                    </a:ext>
                  </a:extLst>
                </a:gridCol>
                <a:gridCol w="1531823">
                  <a:extLst>
                    <a:ext uri="{9D8B030D-6E8A-4147-A177-3AD203B41FA5}">
                      <a16:colId xmlns:a16="http://schemas.microsoft.com/office/drawing/2014/main" val="1247563631"/>
                    </a:ext>
                  </a:extLst>
                </a:gridCol>
              </a:tblGrid>
              <a:tr h="4535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Treatment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Gender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Blood Pressure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99985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57672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48148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62493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786837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56784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91965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04362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77777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97468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55509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49162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8086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15837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31390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82950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77478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66216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531195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85844"/>
                  </a:ext>
                </a:extLst>
              </a:tr>
              <a:tr h="2418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Female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93" marR="7393" marT="73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289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1E3AD8-345F-737C-130F-9775966BE2A4}"/>
              </a:ext>
            </a:extLst>
          </p:cNvPr>
          <p:cNvSpPr txBox="1"/>
          <p:nvPr/>
        </p:nvSpPr>
        <p:spPr>
          <a:xfrm>
            <a:off x="566368" y="420406"/>
            <a:ext cx="6098958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Using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an ANOVA you can answer the questions: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Does ‘Treatment’ have an effect on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blood pressure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Does Gender have an effect on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blood pressure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Is there an interaction effect between </a:t>
            </a:r>
            <a:r>
              <a:rPr lang="en-GB" sz="2400" dirty="0">
                <a:solidFill>
                  <a:srgbClr val="212529"/>
                </a:solidFill>
                <a:latin typeface="Roboto" panose="02000000000000000000" pitchFamily="2" charset="0"/>
              </a:rPr>
              <a:t>t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reatment and gender on blood pressure?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96FD3-6ED9-9606-1A83-633E03DC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" y="3886201"/>
            <a:ext cx="7870373" cy="24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3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67A9B6-6093-6CF2-D9A2-CA613EBE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16" y="1620063"/>
            <a:ext cx="7777299" cy="4346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F2A0E-F6D3-07CB-8521-4E7507C3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effect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0DE90-CEAF-94D1-CFA5-91CC59DB4CF0}"/>
              </a:ext>
            </a:extLst>
          </p:cNvPr>
          <p:cNvSpPr txBox="1"/>
          <p:nvPr/>
        </p:nvSpPr>
        <p:spPr>
          <a:xfrm>
            <a:off x="911617" y="5966201"/>
            <a:ext cx="9359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 general, if the two lines on the interaction plot are parallel then there is no interaction effect. However, if the lines intersect then there is likely an interaction effect.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E0BE8-CA1F-9FC4-016C-13DE72E81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44" y="264972"/>
            <a:ext cx="5412712" cy="18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1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0F82-DF1A-9DE4-C3F9-C801B08C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99C28-7186-F9AD-5E28-50C38231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31889-AEBA-B0D5-88A3-B23CC5F6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0"/>
            <a:ext cx="8333328" cy="5524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224247-0188-56FC-A3D0-885EE3DE74DA}"/>
              </a:ext>
            </a:extLst>
          </p:cNvPr>
          <p:cNvSpPr txBox="1"/>
          <p:nvPr/>
        </p:nvSpPr>
        <p:spPr>
          <a:xfrm>
            <a:off x="243841" y="5413059"/>
            <a:ext cx="1170431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The graph shows that enjoyment levels are higher for chocolate sauce when the food is ice cream. Conversely, satisfaction levels are higher for mustard when the food is a hot dog. </a:t>
            </a:r>
          </a:p>
        </p:txBody>
      </p:sp>
    </p:spTree>
    <p:extLst>
      <p:ext uri="{BB962C8B-B14F-4D97-AF65-F5344CB8AC3E}">
        <p14:creationId xmlns:p14="http://schemas.microsoft.com/office/powerpoint/2010/main" val="3075072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Baby chicks at farm">
            <a:extLst>
              <a:ext uri="{FF2B5EF4-FFF2-40B4-BE49-F238E27FC236}">
                <a16:creationId xmlns:a16="http://schemas.microsoft.com/office/drawing/2014/main" id="{1FD04DB6-4C3B-2C41-30FD-E6DF9EA12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9091" r="15456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B05FB-32DF-B81C-A76B-41DFB07A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17" y="1160485"/>
            <a:ext cx="4388239" cy="3176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Open </a:t>
            </a:r>
            <a:r>
              <a:rPr lang="en-US" dirty="0" err="1"/>
              <a:t>Dunsin’s</a:t>
            </a:r>
            <a:r>
              <a:rPr lang="en-US" dirty="0"/>
              <a:t> ‘week 8’ R code. </a:t>
            </a:r>
            <a:br>
              <a:rPr lang="en-US" dirty="0"/>
            </a:br>
            <a:r>
              <a:rPr lang="en-US" dirty="0"/>
              <a:t>Have a go at following and running this code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AAC400-F2C8-94E2-E71F-61305CFB8183}"/>
              </a:ext>
            </a:extLst>
          </p:cNvPr>
          <p:cNvSpPr txBox="1">
            <a:spLocks/>
          </p:cNvSpPr>
          <p:nvPr/>
        </p:nvSpPr>
        <p:spPr>
          <a:xfrm>
            <a:off x="606084" y="5360175"/>
            <a:ext cx="4079721" cy="10969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Task: as you go, begin creating an electronic r code resource for yourself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3D35-EAB4-2436-A883-DC5D82D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18FC-47F3-2404-500B-D4149E164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8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EC8D-AA91-DA52-2E52-C38E6E2D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2031F-0CA4-0BE2-FF8E-0AF0381E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0B3A-DA14-7BE7-7C58-9C36FAFB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week we covered…</a:t>
            </a:r>
          </a:p>
        </p:txBody>
      </p:sp>
    </p:spTree>
    <p:extLst>
      <p:ext uri="{BB962C8B-B14F-4D97-AF65-F5344CB8AC3E}">
        <p14:creationId xmlns:p14="http://schemas.microsoft.com/office/powerpoint/2010/main" val="363958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3D76-129A-E93E-729A-396CCA83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a one-way ANOVA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5D472-6BA3-6D52-E121-411425F2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6" y="2126021"/>
            <a:ext cx="8821183" cy="193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98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0062DB-C522-19E4-F292-7603F833E141}"/>
              </a:ext>
            </a:extLst>
          </p:cNvPr>
          <p:cNvGraphicFramePr>
            <a:graphicFrameLocks/>
          </p:cNvGraphicFramePr>
          <p:nvPr/>
        </p:nvGraphicFramePr>
        <p:xfrm>
          <a:off x="360100" y="296478"/>
          <a:ext cx="9145017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78E8FC-A6B5-057B-0D0F-0DF7CA99A50C}"/>
              </a:ext>
            </a:extLst>
          </p:cNvPr>
          <p:cNvSpPr txBox="1"/>
          <p:nvPr/>
        </p:nvSpPr>
        <p:spPr>
          <a:xfrm>
            <a:off x="576262" y="5172372"/>
            <a:ext cx="7615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Which of these three treatments are significantly different from each other?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D013D-31B7-6E31-C959-5E529338CDE4}"/>
              </a:ext>
            </a:extLst>
          </p:cNvPr>
          <p:cNvSpPr txBox="1"/>
          <p:nvPr/>
        </p:nvSpPr>
        <p:spPr>
          <a:xfrm>
            <a:off x="2413907" y="5736163"/>
            <a:ext cx="432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Flies vs crickets = ?</a:t>
            </a:r>
          </a:p>
          <a:p>
            <a:r>
              <a:rPr lang="en-GB" sz="2000" dirty="0"/>
              <a:t>Flies vs mealworms = ?</a:t>
            </a:r>
          </a:p>
          <a:p>
            <a:r>
              <a:rPr lang="en-GB" sz="2000" dirty="0"/>
              <a:t>Crickets vs mealworms = ? </a:t>
            </a:r>
          </a:p>
        </p:txBody>
      </p:sp>
    </p:spTree>
    <p:extLst>
      <p:ext uri="{BB962C8B-B14F-4D97-AF65-F5344CB8AC3E}">
        <p14:creationId xmlns:p14="http://schemas.microsoft.com/office/powerpoint/2010/main" val="25624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3FFE-E419-BA03-9A86-C837F13DA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3D880C-4650-EC2A-8305-40A355F54926}"/>
              </a:ext>
            </a:extLst>
          </p:cNvPr>
          <p:cNvGraphicFramePr>
            <a:graphicFrameLocks/>
          </p:cNvGraphicFramePr>
          <p:nvPr/>
        </p:nvGraphicFramePr>
        <p:xfrm>
          <a:off x="360100" y="296478"/>
          <a:ext cx="9145017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32AC82E-0DEC-6966-875F-869564A5D78A}"/>
              </a:ext>
            </a:extLst>
          </p:cNvPr>
          <p:cNvSpPr txBox="1"/>
          <p:nvPr/>
        </p:nvSpPr>
        <p:spPr>
          <a:xfrm>
            <a:off x="1012371" y="5366657"/>
            <a:ext cx="6651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need to run a post-hoc test to determine where the difference are!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CDA92-9AC8-D17F-0718-C1AFA7700867}"/>
              </a:ext>
            </a:extLst>
          </p:cNvPr>
          <p:cNvSpPr txBox="1"/>
          <p:nvPr/>
        </p:nvSpPr>
        <p:spPr>
          <a:xfrm>
            <a:off x="8305799" y="5430091"/>
            <a:ext cx="347254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Note – we will cover this more next week, this is just a preview of the next steps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64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E15E-0DDA-0320-2894-C89927DE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hoc test: Tukey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C0187-93A1-34CA-8626-7E7C14F5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4" y="2082799"/>
            <a:ext cx="9446569" cy="357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DCE6D-AF84-720D-4C24-D9704B1212C6}"/>
              </a:ext>
            </a:extLst>
          </p:cNvPr>
          <p:cNvSpPr txBox="1"/>
          <p:nvPr/>
        </p:nvSpPr>
        <p:spPr>
          <a:xfrm>
            <a:off x="9492344" y="5900057"/>
            <a:ext cx="24166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Sig. difference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D176B8E-0E65-0A33-9C01-6ABE489BE2B0}"/>
              </a:ext>
            </a:extLst>
          </p:cNvPr>
          <p:cNvSpPr/>
          <p:nvPr/>
        </p:nvSpPr>
        <p:spPr>
          <a:xfrm rot="13134133">
            <a:off x="9603325" y="5579212"/>
            <a:ext cx="652972" cy="2590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E88E50-774A-4355-1021-81578F9C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7" y="2220686"/>
            <a:ext cx="11415269" cy="219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1870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805</Words>
  <Application>Microsoft Office PowerPoint</Application>
  <PresentationFormat>Widescreen</PresentationFormat>
  <Paragraphs>389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Aptos Narrow</vt:lpstr>
      <vt:lpstr>Arial</vt:lpstr>
      <vt:lpstr>Helvetica</vt:lpstr>
      <vt:lpstr>Roboto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Last week we covered…</vt:lpstr>
      <vt:lpstr>Run a one-way ANOVA</vt:lpstr>
      <vt:lpstr>PowerPoint Presentation</vt:lpstr>
      <vt:lpstr>PowerPoint Presentation</vt:lpstr>
      <vt:lpstr>Post hoc test: Tukey test</vt:lpstr>
      <vt:lpstr>PowerPoint Presentation</vt:lpstr>
      <vt:lpstr>PowerPoint Presentation</vt:lpstr>
      <vt:lpstr>PowerPoint Presentation</vt:lpstr>
      <vt:lpstr>Kruskal-Wallis</vt:lpstr>
      <vt:lpstr>PowerPoint Presentation</vt:lpstr>
      <vt:lpstr>PowerPoint Presentation</vt:lpstr>
      <vt:lpstr>Do drugs have an effect on dog stress score during fireworks? </vt:lpstr>
      <vt:lpstr>PowerPoint Presentation</vt:lpstr>
      <vt:lpstr>PowerPoint Presentation</vt:lpstr>
      <vt:lpstr>Run repeated measures ANOVA</vt:lpstr>
      <vt:lpstr>Run post-hoc Tukey</vt:lpstr>
      <vt:lpstr>PowerPoint Presentation</vt:lpstr>
      <vt:lpstr>ANOVA with multiple predictor variables</vt:lpstr>
      <vt:lpstr>ANOVA</vt:lpstr>
      <vt:lpstr>PowerPoint Presentation</vt:lpstr>
      <vt:lpstr>PowerPoint Presentation</vt:lpstr>
      <vt:lpstr>Interaction effect</vt:lpstr>
      <vt:lpstr>PowerPoint Presentation</vt:lpstr>
      <vt:lpstr>Open Dunsin’s ‘week 8’ R code.  Have a go at following and running this code 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Bartlett</dc:creator>
  <cp:lastModifiedBy>Ella Bartlett</cp:lastModifiedBy>
  <cp:revision>1</cp:revision>
  <dcterms:created xsi:type="dcterms:W3CDTF">2025-11-12T07:18:19Z</dcterms:created>
  <dcterms:modified xsi:type="dcterms:W3CDTF">2025-12-09T15:24:26Z</dcterms:modified>
</cp:coreProperties>
</file>