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51"/>
  </p:notesMasterIdLst>
  <p:sldIdLst>
    <p:sldId id="440" r:id="rId5"/>
    <p:sldId id="257" r:id="rId6"/>
    <p:sldId id="258" r:id="rId7"/>
    <p:sldId id="337" r:id="rId8"/>
    <p:sldId id="368" r:id="rId9"/>
    <p:sldId id="371" r:id="rId10"/>
    <p:sldId id="409" r:id="rId11"/>
    <p:sldId id="375" r:id="rId12"/>
    <p:sldId id="410" r:id="rId13"/>
    <p:sldId id="411" r:id="rId14"/>
    <p:sldId id="404" r:id="rId15"/>
    <p:sldId id="284" r:id="rId16"/>
    <p:sldId id="412" r:id="rId17"/>
    <p:sldId id="376" r:id="rId18"/>
    <p:sldId id="387" r:id="rId19"/>
    <p:sldId id="413" r:id="rId20"/>
    <p:sldId id="414" r:id="rId21"/>
    <p:sldId id="417" r:id="rId22"/>
    <p:sldId id="419" r:id="rId23"/>
    <p:sldId id="420" r:id="rId24"/>
    <p:sldId id="421" r:id="rId25"/>
    <p:sldId id="422" r:id="rId26"/>
    <p:sldId id="270" r:id="rId27"/>
    <p:sldId id="288" r:id="rId28"/>
    <p:sldId id="290" r:id="rId29"/>
    <p:sldId id="289" r:id="rId30"/>
    <p:sldId id="297" r:id="rId31"/>
    <p:sldId id="424" r:id="rId32"/>
    <p:sldId id="299" r:id="rId33"/>
    <p:sldId id="301" r:id="rId34"/>
    <p:sldId id="302" r:id="rId35"/>
    <p:sldId id="303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2" r:id="rId44"/>
    <p:sldId id="433" r:id="rId45"/>
    <p:sldId id="437" r:id="rId46"/>
    <p:sldId id="436" r:id="rId47"/>
    <p:sldId id="360" r:id="rId48"/>
    <p:sldId id="438" r:id="rId49"/>
    <p:sldId id="43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D8DDB-7A58-4360-B9D8-A66F994CC0E9}" v="104" dt="2025-09-24T01:55:58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Mean grass growth (cm/week)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851-4DC1-A732-D0045C387C3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51-4DC1-A732-D0045C387C32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plus>
            <c:min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Sheet1!$C$2:$D$2</c:f>
              <c:strCache>
                <c:ptCount val="2"/>
                <c:pt idx="0">
                  <c:v>Fertiliser</c:v>
                </c:pt>
                <c:pt idx="1">
                  <c:v>No fertiliser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1.27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1-4DC1-A732-D0045C387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2099455"/>
        <c:axId val="1932102335"/>
      </c:barChart>
      <c:catAx>
        <c:axId val="193209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102335"/>
        <c:crosses val="autoZero"/>
        <c:auto val="1"/>
        <c:lblAlgn val="ctr"/>
        <c:lblOffset val="100"/>
        <c:noMultiLvlLbl val="0"/>
      </c:catAx>
      <c:valAx>
        <c:axId val="19321023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Mean Grass Growth (cm/week)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09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Mean grass growth (cm/week)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C4-4A32-904F-4BEE32BCB8B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C4-4A32-904F-4BEE32BCB8BF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plus>
            <c:minus>
              <c:numRef>
                <c:f>Sheet1!$C$4:$D$4</c:f>
                <c:numCache>
                  <c:formatCode>General</c:formatCode>
                  <c:ptCount val="2"/>
                  <c:pt idx="0">
                    <c:v>0.24</c:v>
                  </c:pt>
                  <c:pt idx="1">
                    <c:v>0.08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Sheet1!$C$2:$D$2</c:f>
              <c:strCache>
                <c:ptCount val="2"/>
                <c:pt idx="0">
                  <c:v>Fertiliser</c:v>
                </c:pt>
                <c:pt idx="1">
                  <c:v>No fertiliser</c:v>
                </c:pt>
              </c:strCache>
            </c:strRef>
          </c:cat>
          <c:val>
            <c:numRef>
              <c:f>Sheet1!$C$3:$D$3</c:f>
              <c:numCache>
                <c:formatCode>General</c:formatCode>
                <c:ptCount val="2"/>
                <c:pt idx="0">
                  <c:v>1.27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C4-4A32-904F-4BEE32BCB8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2099455"/>
        <c:axId val="1932102335"/>
      </c:barChart>
      <c:catAx>
        <c:axId val="193209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102335"/>
        <c:crosses val="autoZero"/>
        <c:auto val="1"/>
        <c:lblAlgn val="ctr"/>
        <c:lblOffset val="100"/>
        <c:noMultiLvlLbl val="0"/>
      </c:catAx>
      <c:valAx>
        <c:axId val="193210233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Mean Grass Growth (cm/week)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GB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209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05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 dirty="0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 custT="1"/>
      <dgm:spPr/>
      <dgm:t>
        <a:bodyPr/>
        <a:lstStyle/>
        <a:p>
          <a:r>
            <a:rPr lang="en-GB" sz="2000" dirty="0"/>
            <a:t>Am I testing for a </a:t>
          </a:r>
          <a:r>
            <a:rPr lang="en-GB" sz="2000" dirty="0">
              <a:highlight>
                <a:srgbClr val="800080"/>
              </a:highlight>
            </a:rPr>
            <a:t>‘difference’ </a:t>
          </a:r>
          <a:r>
            <a:rPr lang="en-GB" sz="2000" dirty="0"/>
            <a:t>(i.e. an effect of a categorical variable) or an </a:t>
          </a:r>
          <a:r>
            <a:rPr lang="en-GB" sz="2000" dirty="0">
              <a:highlight>
                <a:srgbClr val="800080"/>
              </a:highlight>
            </a:rPr>
            <a:t>‘association’ </a:t>
          </a:r>
          <a:r>
            <a:rPr lang="en-GB" sz="2000" dirty="0"/>
            <a:t>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 sz="2000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 sz="2000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36B1913-9111-4D08-A9F6-2A2E36258804}" type="presParOf" srcId="{E976713A-875D-44F1-B267-CA27E9EDA30A}" destId="{47ACF7F2-E777-433D-A022-E75F9958F7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34559AD-3536-4782-B2D8-80E620829744}">
      <dgm:prSet custT="1"/>
      <dgm:spPr/>
      <dgm:t>
        <a:bodyPr/>
        <a:lstStyle/>
        <a:p>
          <a:r>
            <a:rPr lang="en-GB" sz="2000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FCD5AA19-C2D3-458D-8F69-C18D5EE0A4CD}" type="pres">
      <dgm:prSet presAssocID="{434559AD-3536-4782-B2D8-80E62082974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B09516DD-A3CC-4250-AED1-F0B0E9202921}" srcId="{3F7E54C4-D7E2-4043-9DE6-8636359FCC79}" destId="{434559AD-3536-4782-B2D8-80E620829744}" srcOrd="0" destOrd="0" parTransId="{53CA0442-1C87-4BDB-8234-6602303D0967}" sibTransId="{85DEFD22-718A-4AA2-9ED2-B6F0C4C3D78E}"/>
    <dgm:cxn modelId="{63E00B72-D17E-44F4-A899-CBA1CF181888}" type="presParOf" srcId="{E976713A-875D-44F1-B267-CA27E9EDA30A}" destId="{FCD5AA19-C2D3-458D-8F69-C18D5EE0A4C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 dirty="0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627BBD3-3D54-4EA4-AEF1-55B3E071CD2B}">
      <dgm:prSet custT="1"/>
      <dgm:spPr/>
      <dgm:t>
        <a:bodyPr/>
        <a:lstStyle/>
        <a:p>
          <a:r>
            <a:rPr lang="en-GB" sz="2000" dirty="0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2579E6CA-0172-4394-A6CC-1219D1D9C0E5}" type="pres">
      <dgm:prSet presAssocID="{9627BBD3-3D54-4EA4-AEF1-55B3E071CD2B}" presName="parentText" presStyleLbl="node1" presStyleIdx="0" presStyleCnt="1" custLinFactY="-25391" custLinFactNeighborX="-1502" custLinFactNeighborY="-100000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D1FC2AFD-4718-4BF7-84AF-E892D1CFB6F0}" srcId="{3F7E54C4-D7E2-4043-9DE6-8636359FCC79}" destId="{9627BBD3-3D54-4EA4-AEF1-55B3E071CD2B}" srcOrd="0" destOrd="0" parTransId="{4139068F-625E-43C7-893A-3567DE1E3315}" sibTransId="{F231DD23-EACB-4F69-8868-7CD7204A72E1}"/>
    <dgm:cxn modelId="{493F3A89-914D-4FCD-BEF9-1178D0E2B70F}" type="presParOf" srcId="{E976713A-875D-44F1-B267-CA27E9EDA30A}" destId="{2579E6CA-0172-4394-A6CC-1219D1D9C0E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6BD80A-C786-4551-AC83-C422736EA4EB}">
      <dgm:prSet/>
      <dgm:spPr/>
      <dgm:t>
        <a:bodyPr/>
        <a:lstStyle/>
        <a:p>
          <a:r>
            <a:rPr lang="en-GB" dirty="0"/>
            <a:t>Am I testing for a ‘difference’ (i.e. an effect of a categorical variable) or an ‘association’ between variables?</a:t>
          </a:r>
        </a:p>
      </dgm:t>
    </dgm:pt>
    <dgm:pt modelId="{0A6AB5F1-B2C5-490A-8D55-DBA17D203180}" type="parTrans" cxnId="{E9FF6AA0-CF15-49B1-9EF5-F41B53A855A0}">
      <dgm:prSet/>
      <dgm:spPr/>
      <dgm:t>
        <a:bodyPr/>
        <a:lstStyle/>
        <a:p>
          <a:endParaRPr lang="en-GB"/>
        </a:p>
      </dgm:t>
    </dgm:pt>
    <dgm:pt modelId="{A0059DB1-12DD-4691-9AB4-7D8BC0C6AF87}" type="sibTrans" cxnId="{E9FF6AA0-CF15-49B1-9EF5-F41B53A855A0}">
      <dgm:prSet/>
      <dgm:spPr/>
      <dgm:t>
        <a:bodyPr/>
        <a:lstStyle/>
        <a:p>
          <a:endParaRPr lang="en-GB"/>
        </a:p>
      </dgm:t>
    </dgm:pt>
    <dgm:pt modelId="{434559AD-3536-4782-B2D8-80E620829744}">
      <dgm:prSet/>
      <dgm:spPr/>
      <dgm:t>
        <a:bodyPr/>
        <a:lstStyle/>
        <a:p>
          <a:r>
            <a:rPr lang="en-GB"/>
            <a:t>Was a ‘repeated measures’ or an ‘independent groups’ study design followed?</a:t>
          </a:r>
        </a:p>
      </dgm:t>
    </dgm:pt>
    <dgm:pt modelId="{53CA0442-1C87-4BDB-8234-6602303D0967}" type="parTrans" cxnId="{B09516DD-A3CC-4250-AED1-F0B0E9202921}">
      <dgm:prSet/>
      <dgm:spPr/>
      <dgm:t>
        <a:bodyPr/>
        <a:lstStyle/>
        <a:p>
          <a:endParaRPr lang="en-GB"/>
        </a:p>
      </dgm:t>
    </dgm:pt>
    <dgm:pt modelId="{85DEFD22-718A-4AA2-9ED2-B6F0C4C3D78E}" type="sibTrans" cxnId="{B09516DD-A3CC-4250-AED1-F0B0E9202921}">
      <dgm:prSet/>
      <dgm:spPr/>
      <dgm:t>
        <a:bodyPr/>
        <a:lstStyle/>
        <a:p>
          <a:endParaRPr lang="en-GB"/>
        </a:p>
      </dgm:t>
    </dgm:pt>
    <dgm:pt modelId="{9627BBD3-3D54-4EA4-AEF1-55B3E071CD2B}">
      <dgm:prSet/>
      <dgm:spPr/>
      <dgm:t>
        <a:bodyPr/>
        <a:lstStyle/>
        <a:p>
          <a:r>
            <a:rPr lang="en-GB" dirty="0"/>
            <a:t>How many ‘groups’ within my predictor variable?</a:t>
          </a:r>
        </a:p>
      </dgm:t>
    </dgm:pt>
    <dgm:pt modelId="{4139068F-625E-43C7-893A-3567DE1E3315}" type="parTrans" cxnId="{D1FC2AFD-4718-4BF7-84AF-E892D1CFB6F0}">
      <dgm:prSet/>
      <dgm:spPr/>
      <dgm:t>
        <a:bodyPr/>
        <a:lstStyle/>
        <a:p>
          <a:endParaRPr lang="en-GB"/>
        </a:p>
      </dgm:t>
    </dgm:pt>
    <dgm:pt modelId="{F231DD23-EACB-4F69-8868-7CD7204A72E1}" type="sibTrans" cxnId="{D1FC2AFD-4718-4BF7-84AF-E892D1CFB6F0}">
      <dgm:prSet/>
      <dgm:spPr/>
      <dgm:t>
        <a:bodyPr/>
        <a:lstStyle/>
        <a:p>
          <a:endParaRPr lang="en-GB"/>
        </a:p>
      </dgm:t>
    </dgm:pt>
    <dgm:pt modelId="{89124CCD-2FCF-40A8-9341-912A07896E3E}">
      <dgm:prSet/>
      <dgm:spPr/>
      <dgm:t>
        <a:bodyPr/>
        <a:lstStyle/>
        <a:p>
          <a:r>
            <a:rPr lang="en-GB" dirty="0"/>
            <a:t>Does the numerical data I’ve collected meet </a:t>
          </a:r>
          <a:r>
            <a:rPr lang="en-GB" u="sng" dirty="0"/>
            <a:t>all</a:t>
          </a:r>
          <a:r>
            <a:rPr lang="en-GB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47ACF7F2-E777-433D-A022-E75F9958F74C}" type="pres">
      <dgm:prSet presAssocID="{866BD80A-C786-4551-AC83-C422736EA4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DBF5109-B3D1-4392-ACC1-7A210A5866DA}" type="pres">
      <dgm:prSet presAssocID="{A0059DB1-12DD-4691-9AB4-7D8BC0C6AF87}" presName="spacer" presStyleCnt="0"/>
      <dgm:spPr/>
    </dgm:pt>
    <dgm:pt modelId="{FCD5AA19-C2D3-458D-8F69-C18D5EE0A4CD}" type="pres">
      <dgm:prSet presAssocID="{434559AD-3536-4782-B2D8-80E6208297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B82C2CF-5255-4A03-B8C3-AF93EB0D1636}" type="pres">
      <dgm:prSet presAssocID="{85DEFD22-718A-4AA2-9ED2-B6F0C4C3D78E}" presName="spacer" presStyleCnt="0"/>
      <dgm:spPr/>
    </dgm:pt>
    <dgm:pt modelId="{2579E6CA-0172-4394-A6CC-1219D1D9C0E5}" type="pres">
      <dgm:prSet presAssocID="{9627BBD3-3D54-4EA4-AEF1-55B3E071CD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5EAF783-5572-4F4A-B83B-888563114C31}" type="pres">
      <dgm:prSet presAssocID="{F231DD23-EACB-4F69-8868-7CD7204A72E1}" presName="spacer" presStyleCnt="0"/>
      <dgm:spPr/>
    </dgm:pt>
    <dgm:pt modelId="{0C9D0CFE-7144-4976-8B87-706AAA3FCBBB}" type="pres">
      <dgm:prSet presAssocID="{89124CCD-2FCF-40A8-9341-912A07896E3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CFF9BF19-AB0F-4825-86A7-9413F5E98D43}" type="presOf" srcId="{434559AD-3536-4782-B2D8-80E620829744}" destId="{FCD5AA19-C2D3-458D-8F69-C18D5EE0A4CD}" srcOrd="0" destOrd="0" presId="urn:microsoft.com/office/officeart/2005/8/layout/vList2"/>
    <dgm:cxn modelId="{FA6CBA2B-564A-4B81-98B6-44EB56A78F12}" type="presOf" srcId="{9627BBD3-3D54-4EA4-AEF1-55B3E071CD2B}" destId="{2579E6CA-0172-4394-A6CC-1219D1D9C0E5}" srcOrd="0" destOrd="0" presId="urn:microsoft.com/office/officeart/2005/8/layout/vList2"/>
    <dgm:cxn modelId="{E918E62D-01E0-4C61-936C-C57386BAC994}" type="presOf" srcId="{866BD80A-C786-4551-AC83-C422736EA4EB}" destId="{47ACF7F2-E777-433D-A022-E75F9958F74C}" srcOrd="0" destOrd="0" presId="urn:microsoft.com/office/officeart/2005/8/layout/vList2"/>
    <dgm:cxn modelId="{7294B535-EFB1-4805-8B9C-21495CAEA166}" srcId="{3F7E54C4-D7E2-4043-9DE6-8636359FCC79}" destId="{89124CCD-2FCF-40A8-9341-912A07896E3E}" srcOrd="3" destOrd="0" parTransId="{2B179799-5551-477D-84FC-4206D5893B51}" sibTransId="{3157BDA1-1861-420D-80A3-18C0CE3DBC9F}"/>
    <dgm:cxn modelId="{E9FF6AA0-CF15-49B1-9EF5-F41B53A855A0}" srcId="{3F7E54C4-D7E2-4043-9DE6-8636359FCC79}" destId="{866BD80A-C786-4551-AC83-C422736EA4EB}" srcOrd="0" destOrd="0" parTransId="{0A6AB5F1-B2C5-490A-8D55-DBA17D203180}" sibTransId="{A0059DB1-12DD-4691-9AB4-7D8BC0C6AF87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B09516DD-A3CC-4250-AED1-F0B0E9202921}" srcId="{3F7E54C4-D7E2-4043-9DE6-8636359FCC79}" destId="{434559AD-3536-4782-B2D8-80E620829744}" srcOrd="1" destOrd="0" parTransId="{53CA0442-1C87-4BDB-8234-6602303D0967}" sibTransId="{85DEFD22-718A-4AA2-9ED2-B6F0C4C3D78E}"/>
    <dgm:cxn modelId="{D1FC2AFD-4718-4BF7-84AF-E892D1CFB6F0}" srcId="{3F7E54C4-D7E2-4043-9DE6-8636359FCC79}" destId="{9627BBD3-3D54-4EA4-AEF1-55B3E071CD2B}" srcOrd="2" destOrd="0" parTransId="{4139068F-625E-43C7-893A-3567DE1E3315}" sibTransId="{F231DD23-EACB-4F69-8868-7CD7204A72E1}"/>
    <dgm:cxn modelId="{F36B1913-9111-4D08-A9F6-2A2E36258804}" type="presParOf" srcId="{E976713A-875D-44F1-B267-CA27E9EDA30A}" destId="{47ACF7F2-E777-433D-A022-E75F9958F74C}" srcOrd="0" destOrd="0" presId="urn:microsoft.com/office/officeart/2005/8/layout/vList2"/>
    <dgm:cxn modelId="{B65F5A43-6299-4282-951F-068D4CFBE9A8}" type="presParOf" srcId="{E976713A-875D-44F1-B267-CA27E9EDA30A}" destId="{ADBF5109-B3D1-4392-ACC1-7A210A5866DA}" srcOrd="1" destOrd="0" presId="urn:microsoft.com/office/officeart/2005/8/layout/vList2"/>
    <dgm:cxn modelId="{63E00B72-D17E-44F4-A899-CBA1CF181888}" type="presParOf" srcId="{E976713A-875D-44F1-B267-CA27E9EDA30A}" destId="{FCD5AA19-C2D3-458D-8F69-C18D5EE0A4CD}" srcOrd="2" destOrd="0" presId="urn:microsoft.com/office/officeart/2005/8/layout/vList2"/>
    <dgm:cxn modelId="{90DB4C4E-6368-4017-8EF4-57AF650BB18E}" type="presParOf" srcId="{E976713A-875D-44F1-B267-CA27E9EDA30A}" destId="{CB82C2CF-5255-4A03-B8C3-AF93EB0D1636}" srcOrd="3" destOrd="0" presId="urn:microsoft.com/office/officeart/2005/8/layout/vList2"/>
    <dgm:cxn modelId="{493F3A89-914D-4FCD-BEF9-1178D0E2B70F}" type="presParOf" srcId="{E976713A-875D-44F1-B267-CA27E9EDA30A}" destId="{2579E6CA-0172-4394-A6CC-1219D1D9C0E5}" srcOrd="4" destOrd="0" presId="urn:microsoft.com/office/officeart/2005/8/layout/vList2"/>
    <dgm:cxn modelId="{DCE14111-0A8A-4D9B-B237-7A4D7CEA1B61}" type="presParOf" srcId="{E976713A-875D-44F1-B267-CA27E9EDA30A}" destId="{A5EAF783-5572-4F4A-B83B-888563114C31}" srcOrd="5" destOrd="0" presId="urn:microsoft.com/office/officeart/2005/8/layout/vList2"/>
    <dgm:cxn modelId="{A45BACE3-0A0F-4765-A01A-77C1FFB05262}" type="presParOf" srcId="{E976713A-875D-44F1-B267-CA27E9EDA30A}" destId="{0C9D0CFE-7144-4976-8B87-706AAA3FCB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7E54C4-D7E2-4043-9DE6-8636359FCC7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9124CCD-2FCF-40A8-9341-912A07896E3E}">
      <dgm:prSet custT="1"/>
      <dgm:spPr/>
      <dgm:t>
        <a:bodyPr/>
        <a:lstStyle/>
        <a:p>
          <a:r>
            <a:rPr lang="en-GB" sz="2000" dirty="0"/>
            <a:t>Does the numerical data I’ve collected meet </a:t>
          </a:r>
          <a:r>
            <a:rPr lang="en-GB" sz="2000" u="sng" dirty="0"/>
            <a:t>all</a:t>
          </a:r>
          <a:r>
            <a:rPr lang="en-GB" sz="2000" dirty="0"/>
            <a:t> of the parametric assumptions?   </a:t>
          </a:r>
        </a:p>
      </dgm:t>
    </dgm:pt>
    <dgm:pt modelId="{2B179799-5551-477D-84FC-4206D5893B51}" type="parTrans" cxnId="{7294B535-EFB1-4805-8B9C-21495CAEA166}">
      <dgm:prSet/>
      <dgm:spPr/>
      <dgm:t>
        <a:bodyPr/>
        <a:lstStyle/>
        <a:p>
          <a:endParaRPr lang="en-GB"/>
        </a:p>
      </dgm:t>
    </dgm:pt>
    <dgm:pt modelId="{3157BDA1-1861-420D-80A3-18C0CE3DBC9F}" type="sibTrans" cxnId="{7294B535-EFB1-4805-8B9C-21495CAEA166}">
      <dgm:prSet/>
      <dgm:spPr/>
      <dgm:t>
        <a:bodyPr/>
        <a:lstStyle/>
        <a:p>
          <a:endParaRPr lang="en-GB"/>
        </a:p>
      </dgm:t>
    </dgm:pt>
    <dgm:pt modelId="{E976713A-875D-44F1-B267-CA27E9EDA30A}" type="pres">
      <dgm:prSet presAssocID="{3F7E54C4-D7E2-4043-9DE6-8636359FCC79}" presName="linear" presStyleCnt="0">
        <dgm:presLayoutVars>
          <dgm:animLvl val="lvl"/>
          <dgm:resizeHandles val="exact"/>
        </dgm:presLayoutVars>
      </dgm:prSet>
      <dgm:spPr/>
    </dgm:pt>
    <dgm:pt modelId="{0C9D0CFE-7144-4976-8B87-706AAA3FCBBB}" type="pres">
      <dgm:prSet presAssocID="{89124CCD-2FCF-40A8-9341-912A07896E3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8C61F06-8EA9-4576-A5A1-DAF1F170DFCE}" type="presOf" srcId="{3F7E54C4-D7E2-4043-9DE6-8636359FCC79}" destId="{E976713A-875D-44F1-B267-CA27E9EDA30A}" srcOrd="0" destOrd="0" presId="urn:microsoft.com/office/officeart/2005/8/layout/vList2"/>
    <dgm:cxn modelId="{7294B535-EFB1-4805-8B9C-21495CAEA166}" srcId="{3F7E54C4-D7E2-4043-9DE6-8636359FCC79}" destId="{89124CCD-2FCF-40A8-9341-912A07896E3E}" srcOrd="0" destOrd="0" parTransId="{2B179799-5551-477D-84FC-4206D5893B51}" sibTransId="{3157BDA1-1861-420D-80A3-18C0CE3DBC9F}"/>
    <dgm:cxn modelId="{FFB418D6-FCD8-46AA-A9F1-12B3562C615F}" type="presOf" srcId="{89124CCD-2FCF-40A8-9341-912A07896E3E}" destId="{0C9D0CFE-7144-4976-8B87-706AAA3FCBBB}" srcOrd="0" destOrd="0" presId="urn:microsoft.com/office/officeart/2005/8/layout/vList2"/>
    <dgm:cxn modelId="{A45BACE3-0A0F-4765-A01A-77C1FFB05262}" type="presParOf" srcId="{E976713A-875D-44F1-B267-CA27E9EDA30A}" destId="{0C9D0CFE-7144-4976-8B87-706AAA3FCBB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39EFC6-0BED-4FE0-92ED-E75954E2B41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GB"/>
        </a:p>
      </dgm:t>
    </dgm:pt>
    <dgm:pt modelId="{F79F0732-7EAC-4C09-99A6-69981915C38B}">
      <dgm:prSet/>
      <dgm:spPr/>
      <dgm:t>
        <a:bodyPr/>
        <a:lstStyle/>
        <a:p>
          <a:r>
            <a:rPr lang="en-GB" dirty="0"/>
            <a:t>Parametric tests are more statistically powerful, but they make specific assumptions about the data. </a:t>
          </a:r>
        </a:p>
      </dgm:t>
    </dgm:pt>
    <dgm:pt modelId="{B86F4332-D952-4354-A4CB-BF1415639566}" type="parTrans" cxnId="{2D5CB9EC-54F1-4140-9E77-A578A1746BFC}">
      <dgm:prSet/>
      <dgm:spPr/>
      <dgm:t>
        <a:bodyPr/>
        <a:lstStyle/>
        <a:p>
          <a:endParaRPr lang="en-GB"/>
        </a:p>
      </dgm:t>
    </dgm:pt>
    <dgm:pt modelId="{DEC1929B-95A5-4628-8422-C9090DE0169D}" type="sibTrans" cxnId="{2D5CB9EC-54F1-4140-9E77-A578A1746BFC}">
      <dgm:prSet/>
      <dgm:spPr/>
      <dgm:t>
        <a:bodyPr/>
        <a:lstStyle/>
        <a:p>
          <a:endParaRPr lang="en-GB"/>
        </a:p>
      </dgm:t>
    </dgm:pt>
    <dgm:pt modelId="{A720ECBB-D4AA-4AAE-9913-29723E9CE26B}">
      <dgm:prSet/>
      <dgm:spPr/>
      <dgm:t>
        <a:bodyPr/>
        <a:lstStyle/>
        <a:p>
          <a:r>
            <a:rPr lang="en-GB"/>
            <a:t>These assumptions need to be met for the test to work. </a:t>
          </a:r>
        </a:p>
      </dgm:t>
    </dgm:pt>
    <dgm:pt modelId="{31807490-6352-4BC0-8CFC-4041627A6E69}" type="parTrans" cxnId="{642832D1-BF60-4137-AECD-595E466FE2DB}">
      <dgm:prSet/>
      <dgm:spPr/>
      <dgm:t>
        <a:bodyPr/>
        <a:lstStyle/>
        <a:p>
          <a:endParaRPr lang="en-GB"/>
        </a:p>
      </dgm:t>
    </dgm:pt>
    <dgm:pt modelId="{71F5F89B-A65D-4ECA-8423-6EF66AEDC33C}" type="sibTrans" cxnId="{642832D1-BF60-4137-AECD-595E466FE2DB}">
      <dgm:prSet/>
      <dgm:spPr/>
      <dgm:t>
        <a:bodyPr/>
        <a:lstStyle/>
        <a:p>
          <a:endParaRPr lang="en-GB"/>
        </a:p>
      </dgm:t>
    </dgm:pt>
    <dgm:pt modelId="{9C51F8EF-6319-427A-8017-A1A745F2244E}">
      <dgm:prSet/>
      <dgm:spPr/>
      <dgm:t>
        <a:bodyPr/>
        <a:lstStyle/>
        <a:p>
          <a:r>
            <a:rPr lang="en-GB"/>
            <a:t>Parametric tests use population parameters like the </a:t>
          </a:r>
          <a:r>
            <a:rPr lang="en-GB" b="1"/>
            <a:t>mean</a:t>
          </a:r>
          <a:r>
            <a:rPr lang="en-GB"/>
            <a:t> and </a:t>
          </a:r>
          <a:r>
            <a:rPr lang="en-GB" b="1"/>
            <a:t>standard deviation </a:t>
          </a:r>
          <a:r>
            <a:rPr lang="en-GB"/>
            <a:t>in their calculations.</a:t>
          </a:r>
        </a:p>
      </dgm:t>
    </dgm:pt>
    <dgm:pt modelId="{B1E12998-D753-49E6-9D57-505FEC649971}" type="parTrans" cxnId="{2DBE70E7-8F25-4221-9FAE-5AFC49080470}">
      <dgm:prSet/>
      <dgm:spPr/>
      <dgm:t>
        <a:bodyPr/>
        <a:lstStyle/>
        <a:p>
          <a:endParaRPr lang="en-GB"/>
        </a:p>
      </dgm:t>
    </dgm:pt>
    <dgm:pt modelId="{E094FD08-9020-41FE-ADB1-B3311EE63BE9}" type="sibTrans" cxnId="{2DBE70E7-8F25-4221-9FAE-5AFC49080470}">
      <dgm:prSet/>
      <dgm:spPr/>
      <dgm:t>
        <a:bodyPr/>
        <a:lstStyle/>
        <a:p>
          <a:endParaRPr lang="en-GB"/>
        </a:p>
      </dgm:t>
    </dgm:pt>
    <dgm:pt modelId="{599642E1-2C85-473F-BC3B-DA747E7DE40E}">
      <dgm:prSet/>
      <dgm:spPr/>
      <dgm:t>
        <a:bodyPr/>
        <a:lstStyle/>
        <a:p>
          <a:r>
            <a:rPr lang="en-GB"/>
            <a:t>Non-parametric tests can be used when parametric assumptions are not met by the data you are testing. </a:t>
          </a:r>
        </a:p>
      </dgm:t>
    </dgm:pt>
    <dgm:pt modelId="{12B96598-C0EC-4C66-9E40-F847C08E34BD}" type="parTrans" cxnId="{EBF1C189-5AC4-46B4-B271-A8FBC8ECB8A7}">
      <dgm:prSet/>
      <dgm:spPr/>
      <dgm:t>
        <a:bodyPr/>
        <a:lstStyle/>
        <a:p>
          <a:endParaRPr lang="en-GB"/>
        </a:p>
      </dgm:t>
    </dgm:pt>
    <dgm:pt modelId="{30E32BD4-B2C1-40CC-813C-17E7534CA03A}" type="sibTrans" cxnId="{EBF1C189-5AC4-46B4-B271-A8FBC8ECB8A7}">
      <dgm:prSet/>
      <dgm:spPr/>
      <dgm:t>
        <a:bodyPr/>
        <a:lstStyle/>
        <a:p>
          <a:endParaRPr lang="en-GB"/>
        </a:p>
      </dgm:t>
    </dgm:pt>
    <dgm:pt modelId="{3B55105B-04C6-4273-B0AA-1D69FB5B0299}">
      <dgm:prSet/>
      <dgm:spPr/>
      <dgm:t>
        <a:bodyPr/>
        <a:lstStyle/>
        <a:p>
          <a:r>
            <a:rPr lang="en-GB"/>
            <a:t>These use compare </a:t>
          </a:r>
          <a:r>
            <a:rPr lang="en-GB" b="1"/>
            <a:t>medians</a:t>
          </a:r>
          <a:r>
            <a:rPr lang="en-GB"/>
            <a:t> (rather than means)</a:t>
          </a:r>
        </a:p>
      </dgm:t>
    </dgm:pt>
    <dgm:pt modelId="{F690132D-96EA-43D0-B9EF-093E8DF35693}" type="parTrans" cxnId="{075C1A8E-15CB-4D20-8FF2-ACAE63A7B3CD}">
      <dgm:prSet/>
      <dgm:spPr/>
      <dgm:t>
        <a:bodyPr/>
        <a:lstStyle/>
        <a:p>
          <a:endParaRPr lang="en-GB"/>
        </a:p>
      </dgm:t>
    </dgm:pt>
    <dgm:pt modelId="{CBD3610C-7330-4CC8-ABC8-DEB1A63B39ED}" type="sibTrans" cxnId="{075C1A8E-15CB-4D20-8FF2-ACAE63A7B3CD}">
      <dgm:prSet/>
      <dgm:spPr/>
      <dgm:t>
        <a:bodyPr/>
        <a:lstStyle/>
        <a:p>
          <a:endParaRPr lang="en-GB"/>
        </a:p>
      </dgm:t>
    </dgm:pt>
    <dgm:pt modelId="{4333676C-45B0-4E2D-9350-BCC56A8B538D}" type="pres">
      <dgm:prSet presAssocID="{4639EFC6-0BED-4FE0-92ED-E75954E2B41F}" presName="linear" presStyleCnt="0">
        <dgm:presLayoutVars>
          <dgm:animLvl val="lvl"/>
          <dgm:resizeHandles val="exact"/>
        </dgm:presLayoutVars>
      </dgm:prSet>
      <dgm:spPr/>
    </dgm:pt>
    <dgm:pt modelId="{AF16B435-E981-4EC5-BC4C-05CA4ED3E2DF}" type="pres">
      <dgm:prSet presAssocID="{F79F0732-7EAC-4C09-99A6-69981915C38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F34ED2-4095-4332-BD0D-7EECD9648D59}" type="pres">
      <dgm:prSet presAssocID="{DEC1929B-95A5-4628-8422-C9090DE0169D}" presName="spacer" presStyleCnt="0"/>
      <dgm:spPr/>
    </dgm:pt>
    <dgm:pt modelId="{DAD24F96-7BD8-4E39-9DBE-34A8A3856BA3}" type="pres">
      <dgm:prSet presAssocID="{A720ECBB-D4AA-4AAE-9913-29723E9CE2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518D7A0-44E6-49B5-A659-706A9623EA7F}" type="pres">
      <dgm:prSet presAssocID="{71F5F89B-A65D-4ECA-8423-6EF66AEDC33C}" presName="spacer" presStyleCnt="0"/>
      <dgm:spPr/>
    </dgm:pt>
    <dgm:pt modelId="{F32B7EE1-441C-4798-A2E6-D53A7A5A6FFF}" type="pres">
      <dgm:prSet presAssocID="{9C51F8EF-6319-427A-8017-A1A745F2244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EED8997-79EF-4AB2-AE64-0546AC90130B}" type="pres">
      <dgm:prSet presAssocID="{E094FD08-9020-41FE-ADB1-B3311EE63BE9}" presName="spacer" presStyleCnt="0"/>
      <dgm:spPr/>
    </dgm:pt>
    <dgm:pt modelId="{C2720DC4-B6D1-4DC0-A650-0FC34A359A0F}" type="pres">
      <dgm:prSet presAssocID="{599642E1-2C85-473F-BC3B-DA747E7DE40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37F589E-F679-416A-B800-BA398408BBD1}" type="pres">
      <dgm:prSet presAssocID="{30E32BD4-B2C1-40CC-813C-17E7534CA03A}" presName="spacer" presStyleCnt="0"/>
      <dgm:spPr/>
    </dgm:pt>
    <dgm:pt modelId="{379AE98A-1C14-4DCA-A459-45EADA7B4B0C}" type="pres">
      <dgm:prSet presAssocID="{3B55105B-04C6-4273-B0AA-1D69FB5B029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C2DCD0B-772D-4D2D-A33C-5B410A02B6F4}" type="presOf" srcId="{A720ECBB-D4AA-4AAE-9913-29723E9CE26B}" destId="{DAD24F96-7BD8-4E39-9DBE-34A8A3856BA3}" srcOrd="0" destOrd="0" presId="urn:microsoft.com/office/officeart/2005/8/layout/vList2"/>
    <dgm:cxn modelId="{098CC016-6405-4027-BDBE-56CD9525A6C3}" type="presOf" srcId="{599642E1-2C85-473F-BC3B-DA747E7DE40E}" destId="{C2720DC4-B6D1-4DC0-A650-0FC34A359A0F}" srcOrd="0" destOrd="0" presId="urn:microsoft.com/office/officeart/2005/8/layout/vList2"/>
    <dgm:cxn modelId="{9ED0F553-B1FB-456F-874B-B6044EAB08DF}" type="presOf" srcId="{9C51F8EF-6319-427A-8017-A1A745F2244E}" destId="{F32B7EE1-441C-4798-A2E6-D53A7A5A6FFF}" srcOrd="0" destOrd="0" presId="urn:microsoft.com/office/officeart/2005/8/layout/vList2"/>
    <dgm:cxn modelId="{65774E54-B2D1-4F0F-A53A-1EB89DDB3BBA}" type="presOf" srcId="{3B55105B-04C6-4273-B0AA-1D69FB5B0299}" destId="{379AE98A-1C14-4DCA-A459-45EADA7B4B0C}" srcOrd="0" destOrd="0" presId="urn:microsoft.com/office/officeart/2005/8/layout/vList2"/>
    <dgm:cxn modelId="{EBF1C189-5AC4-46B4-B271-A8FBC8ECB8A7}" srcId="{4639EFC6-0BED-4FE0-92ED-E75954E2B41F}" destId="{599642E1-2C85-473F-BC3B-DA747E7DE40E}" srcOrd="3" destOrd="0" parTransId="{12B96598-C0EC-4C66-9E40-F847C08E34BD}" sibTransId="{30E32BD4-B2C1-40CC-813C-17E7534CA03A}"/>
    <dgm:cxn modelId="{075C1A8E-15CB-4D20-8FF2-ACAE63A7B3CD}" srcId="{4639EFC6-0BED-4FE0-92ED-E75954E2B41F}" destId="{3B55105B-04C6-4273-B0AA-1D69FB5B0299}" srcOrd="4" destOrd="0" parTransId="{F690132D-96EA-43D0-B9EF-093E8DF35693}" sibTransId="{CBD3610C-7330-4CC8-ABC8-DEB1A63B39ED}"/>
    <dgm:cxn modelId="{33AF5DA5-7205-4E8B-AD9F-4E94169E25E0}" type="presOf" srcId="{F79F0732-7EAC-4C09-99A6-69981915C38B}" destId="{AF16B435-E981-4EC5-BC4C-05CA4ED3E2DF}" srcOrd="0" destOrd="0" presId="urn:microsoft.com/office/officeart/2005/8/layout/vList2"/>
    <dgm:cxn modelId="{8A7544B6-AFA4-4F5F-905C-09DAE691B9DD}" type="presOf" srcId="{4639EFC6-0BED-4FE0-92ED-E75954E2B41F}" destId="{4333676C-45B0-4E2D-9350-BCC56A8B538D}" srcOrd="0" destOrd="0" presId="urn:microsoft.com/office/officeart/2005/8/layout/vList2"/>
    <dgm:cxn modelId="{642832D1-BF60-4137-AECD-595E466FE2DB}" srcId="{4639EFC6-0BED-4FE0-92ED-E75954E2B41F}" destId="{A720ECBB-D4AA-4AAE-9913-29723E9CE26B}" srcOrd="1" destOrd="0" parTransId="{31807490-6352-4BC0-8CFC-4041627A6E69}" sibTransId="{71F5F89B-A65D-4ECA-8423-6EF66AEDC33C}"/>
    <dgm:cxn modelId="{2DBE70E7-8F25-4221-9FAE-5AFC49080470}" srcId="{4639EFC6-0BED-4FE0-92ED-E75954E2B41F}" destId="{9C51F8EF-6319-427A-8017-A1A745F2244E}" srcOrd="2" destOrd="0" parTransId="{B1E12998-D753-49E6-9D57-505FEC649971}" sibTransId="{E094FD08-9020-41FE-ADB1-B3311EE63BE9}"/>
    <dgm:cxn modelId="{2D5CB9EC-54F1-4140-9E77-A578A1746BFC}" srcId="{4639EFC6-0BED-4FE0-92ED-E75954E2B41F}" destId="{F79F0732-7EAC-4C09-99A6-69981915C38B}" srcOrd="0" destOrd="0" parTransId="{B86F4332-D952-4354-A4CB-BF1415639566}" sibTransId="{DEC1929B-95A5-4628-8422-C9090DE0169D}"/>
    <dgm:cxn modelId="{61FF9784-8054-48A0-8EAE-AD7B9E6E5CD8}" type="presParOf" srcId="{4333676C-45B0-4E2D-9350-BCC56A8B538D}" destId="{AF16B435-E981-4EC5-BC4C-05CA4ED3E2DF}" srcOrd="0" destOrd="0" presId="urn:microsoft.com/office/officeart/2005/8/layout/vList2"/>
    <dgm:cxn modelId="{EA9B8467-E2E2-48E8-BD90-AA3DBA77E060}" type="presParOf" srcId="{4333676C-45B0-4E2D-9350-BCC56A8B538D}" destId="{0EF34ED2-4095-4332-BD0D-7EECD9648D59}" srcOrd="1" destOrd="0" presId="urn:microsoft.com/office/officeart/2005/8/layout/vList2"/>
    <dgm:cxn modelId="{40CF97EF-DA22-4DA1-8A6C-DDBDCEF66035}" type="presParOf" srcId="{4333676C-45B0-4E2D-9350-BCC56A8B538D}" destId="{DAD24F96-7BD8-4E39-9DBE-34A8A3856BA3}" srcOrd="2" destOrd="0" presId="urn:microsoft.com/office/officeart/2005/8/layout/vList2"/>
    <dgm:cxn modelId="{D4411913-61DD-4D12-BBF4-DBDDE1D653CB}" type="presParOf" srcId="{4333676C-45B0-4E2D-9350-BCC56A8B538D}" destId="{2518D7A0-44E6-49B5-A659-706A9623EA7F}" srcOrd="3" destOrd="0" presId="urn:microsoft.com/office/officeart/2005/8/layout/vList2"/>
    <dgm:cxn modelId="{8CDC4D9F-3EC9-49B1-BB11-055DB71B5BD3}" type="presParOf" srcId="{4333676C-45B0-4E2D-9350-BCC56A8B538D}" destId="{F32B7EE1-441C-4798-A2E6-D53A7A5A6FFF}" srcOrd="4" destOrd="0" presId="urn:microsoft.com/office/officeart/2005/8/layout/vList2"/>
    <dgm:cxn modelId="{90EB2B28-CB49-46C3-879C-7BE9597E4A1A}" type="presParOf" srcId="{4333676C-45B0-4E2D-9350-BCC56A8B538D}" destId="{FEED8997-79EF-4AB2-AE64-0546AC90130B}" srcOrd="5" destOrd="0" presId="urn:microsoft.com/office/officeart/2005/8/layout/vList2"/>
    <dgm:cxn modelId="{D88DDEBE-AD84-47D8-AA08-C7A737FD75BA}" type="presParOf" srcId="{4333676C-45B0-4E2D-9350-BCC56A8B538D}" destId="{C2720DC4-B6D1-4DC0-A650-0FC34A359A0F}" srcOrd="6" destOrd="0" presId="urn:microsoft.com/office/officeart/2005/8/layout/vList2"/>
    <dgm:cxn modelId="{9B1ADAB4-1863-4788-8137-E19DAA3EF9A4}" type="presParOf" srcId="{4333676C-45B0-4E2D-9350-BCC56A8B538D}" destId="{537F589E-F679-416A-B800-BA398408BBD1}" srcOrd="7" destOrd="0" presId="urn:microsoft.com/office/officeart/2005/8/layout/vList2"/>
    <dgm:cxn modelId="{4F295E35-82AB-41FF-8937-2DCD83E93DFC}" type="presParOf" srcId="{4333676C-45B0-4E2D-9350-BCC56A8B538D}" destId="{379AE98A-1C14-4DCA-A459-45EADA7B4B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109460"/>
          <a:ext cx="715602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</a:t>
          </a:r>
          <a:r>
            <a:rPr lang="en-GB" sz="2000" kern="1200" dirty="0">
              <a:highlight>
                <a:srgbClr val="800080"/>
              </a:highlight>
            </a:rPr>
            <a:t>‘difference’ </a:t>
          </a:r>
          <a:r>
            <a:rPr lang="en-GB" sz="2000" kern="1200" dirty="0"/>
            <a:t>(i.e. an effect of a categorical variable) or an </a:t>
          </a:r>
          <a:r>
            <a:rPr lang="en-GB" sz="2000" kern="1200" dirty="0">
              <a:highlight>
                <a:srgbClr val="800080"/>
              </a:highlight>
            </a:rPr>
            <a:t>‘association’ </a:t>
          </a:r>
          <a:r>
            <a:rPr lang="en-GB" sz="2000" kern="1200" dirty="0"/>
            <a:t>between variables?</a:t>
          </a:r>
        </a:p>
      </dsp:txBody>
      <dsp:txXfrm>
        <a:off x="59399" y="168859"/>
        <a:ext cx="7037228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5AA19-C2D3-458D-8F69-C18D5EE0A4CD}">
      <dsp:nvSpPr>
        <dsp:cNvPr id="0" name=""/>
        <dsp:cNvSpPr/>
      </dsp:nvSpPr>
      <dsp:spPr>
        <a:xfrm>
          <a:off x="0" y="1360721"/>
          <a:ext cx="710522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59399" y="1420120"/>
        <a:ext cx="6986428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9E6CA-0172-4394-A6CC-1219D1D9C0E5}">
      <dsp:nvSpPr>
        <dsp:cNvPr id="0" name=""/>
        <dsp:cNvSpPr/>
      </dsp:nvSpPr>
      <dsp:spPr>
        <a:xfrm>
          <a:off x="0" y="0"/>
          <a:ext cx="6089225" cy="1085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How many ‘groups’ within my predictor variable?</a:t>
          </a:r>
        </a:p>
      </dsp:txBody>
      <dsp:txXfrm>
        <a:off x="53002" y="53002"/>
        <a:ext cx="5983221" cy="9797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F7F2-E777-433D-A022-E75F9958F74C}">
      <dsp:nvSpPr>
        <dsp:cNvPr id="0" name=""/>
        <dsp:cNvSpPr/>
      </dsp:nvSpPr>
      <dsp:spPr>
        <a:xfrm>
          <a:off x="0" y="338320"/>
          <a:ext cx="7105226" cy="772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Am I testing for a ‘difference’ (i.e. an effect of a categorical variable) or an ‘association’ between variables?</a:t>
          </a:r>
        </a:p>
      </dsp:txBody>
      <dsp:txXfrm>
        <a:off x="37696" y="376016"/>
        <a:ext cx="7029834" cy="696808"/>
      </dsp:txXfrm>
    </dsp:sp>
    <dsp:sp modelId="{FCD5AA19-C2D3-458D-8F69-C18D5EE0A4CD}">
      <dsp:nvSpPr>
        <dsp:cNvPr id="0" name=""/>
        <dsp:cNvSpPr/>
      </dsp:nvSpPr>
      <dsp:spPr>
        <a:xfrm>
          <a:off x="0" y="1168121"/>
          <a:ext cx="7105226" cy="772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Was a ‘repeated measures’ or an ‘independent groups’ study design followed?</a:t>
          </a:r>
        </a:p>
      </dsp:txBody>
      <dsp:txXfrm>
        <a:off x="37696" y="1205817"/>
        <a:ext cx="7029834" cy="696808"/>
      </dsp:txXfrm>
    </dsp:sp>
    <dsp:sp modelId="{2579E6CA-0172-4394-A6CC-1219D1D9C0E5}">
      <dsp:nvSpPr>
        <dsp:cNvPr id="0" name=""/>
        <dsp:cNvSpPr/>
      </dsp:nvSpPr>
      <dsp:spPr>
        <a:xfrm>
          <a:off x="0" y="1997921"/>
          <a:ext cx="7105226" cy="772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How many ‘groups’ within my predictor variable?</a:t>
          </a:r>
        </a:p>
      </dsp:txBody>
      <dsp:txXfrm>
        <a:off x="37696" y="2035617"/>
        <a:ext cx="7029834" cy="696808"/>
      </dsp:txXfrm>
    </dsp:sp>
    <dsp:sp modelId="{0C9D0CFE-7144-4976-8B87-706AAA3FCBBB}">
      <dsp:nvSpPr>
        <dsp:cNvPr id="0" name=""/>
        <dsp:cNvSpPr/>
      </dsp:nvSpPr>
      <dsp:spPr>
        <a:xfrm>
          <a:off x="0" y="2827721"/>
          <a:ext cx="7105226" cy="772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37696" y="2865417"/>
        <a:ext cx="7029834" cy="6968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D0CFE-7144-4976-8B87-706AAA3FCBBB}">
      <dsp:nvSpPr>
        <dsp:cNvPr id="0" name=""/>
        <dsp:cNvSpPr/>
      </dsp:nvSpPr>
      <dsp:spPr>
        <a:xfrm>
          <a:off x="0" y="1360721"/>
          <a:ext cx="7105226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Does the numerical data I’ve collected meet </a:t>
          </a:r>
          <a:r>
            <a:rPr lang="en-GB" sz="2000" u="sng" kern="1200" dirty="0"/>
            <a:t>all</a:t>
          </a:r>
          <a:r>
            <a:rPr lang="en-GB" sz="2000" kern="1200" dirty="0"/>
            <a:t> of the parametric assumptions?   </a:t>
          </a:r>
        </a:p>
      </dsp:txBody>
      <dsp:txXfrm>
        <a:off x="59399" y="1420120"/>
        <a:ext cx="6986428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6B435-E981-4EC5-BC4C-05CA4ED3E2DF}">
      <dsp:nvSpPr>
        <dsp:cNvPr id="0" name=""/>
        <dsp:cNvSpPr/>
      </dsp:nvSpPr>
      <dsp:spPr>
        <a:xfrm>
          <a:off x="0" y="66001"/>
          <a:ext cx="4861559" cy="10003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Parametric tests are more statistically powerful, but they make specific assumptions about the data. </a:t>
          </a:r>
        </a:p>
      </dsp:txBody>
      <dsp:txXfrm>
        <a:off x="48833" y="114834"/>
        <a:ext cx="4763893" cy="902684"/>
      </dsp:txXfrm>
    </dsp:sp>
    <dsp:sp modelId="{DAD24F96-7BD8-4E39-9DBE-34A8A3856BA3}">
      <dsp:nvSpPr>
        <dsp:cNvPr id="0" name=""/>
        <dsp:cNvSpPr/>
      </dsp:nvSpPr>
      <dsp:spPr>
        <a:xfrm>
          <a:off x="0" y="1121071"/>
          <a:ext cx="4861559" cy="10003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These assumptions need to be met for the test to work. </a:t>
          </a:r>
        </a:p>
      </dsp:txBody>
      <dsp:txXfrm>
        <a:off x="48833" y="1169904"/>
        <a:ext cx="4763893" cy="902684"/>
      </dsp:txXfrm>
    </dsp:sp>
    <dsp:sp modelId="{F32B7EE1-441C-4798-A2E6-D53A7A5A6FFF}">
      <dsp:nvSpPr>
        <dsp:cNvPr id="0" name=""/>
        <dsp:cNvSpPr/>
      </dsp:nvSpPr>
      <dsp:spPr>
        <a:xfrm>
          <a:off x="0" y="2176141"/>
          <a:ext cx="4861559" cy="10003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Parametric tests use population parameters like the </a:t>
          </a:r>
          <a:r>
            <a:rPr lang="en-GB" sz="1900" b="1" kern="1200"/>
            <a:t>mean</a:t>
          </a:r>
          <a:r>
            <a:rPr lang="en-GB" sz="1900" kern="1200"/>
            <a:t> and </a:t>
          </a:r>
          <a:r>
            <a:rPr lang="en-GB" sz="1900" b="1" kern="1200"/>
            <a:t>standard deviation </a:t>
          </a:r>
          <a:r>
            <a:rPr lang="en-GB" sz="1900" kern="1200"/>
            <a:t>in their calculations.</a:t>
          </a:r>
        </a:p>
      </dsp:txBody>
      <dsp:txXfrm>
        <a:off x="48833" y="2224974"/>
        <a:ext cx="4763893" cy="902684"/>
      </dsp:txXfrm>
    </dsp:sp>
    <dsp:sp modelId="{C2720DC4-B6D1-4DC0-A650-0FC34A359A0F}">
      <dsp:nvSpPr>
        <dsp:cNvPr id="0" name=""/>
        <dsp:cNvSpPr/>
      </dsp:nvSpPr>
      <dsp:spPr>
        <a:xfrm>
          <a:off x="0" y="3231211"/>
          <a:ext cx="4861559" cy="10003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Non-parametric tests can be used when parametric assumptions are not met by the data you are testing. </a:t>
          </a:r>
        </a:p>
      </dsp:txBody>
      <dsp:txXfrm>
        <a:off x="48833" y="3280044"/>
        <a:ext cx="4763893" cy="902684"/>
      </dsp:txXfrm>
    </dsp:sp>
    <dsp:sp modelId="{379AE98A-1C14-4DCA-A459-45EADA7B4B0C}">
      <dsp:nvSpPr>
        <dsp:cNvPr id="0" name=""/>
        <dsp:cNvSpPr/>
      </dsp:nvSpPr>
      <dsp:spPr>
        <a:xfrm>
          <a:off x="0" y="4286281"/>
          <a:ext cx="4861559" cy="10003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These use compare </a:t>
          </a:r>
          <a:r>
            <a:rPr lang="en-GB" sz="1900" b="1" kern="1200"/>
            <a:t>medians</a:t>
          </a:r>
          <a:r>
            <a:rPr lang="en-GB" sz="1900" kern="1200"/>
            <a:t> (rather than means)</a:t>
          </a:r>
        </a:p>
      </dsp:txBody>
      <dsp:txXfrm>
        <a:off x="48833" y="4335114"/>
        <a:ext cx="4763893" cy="90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42564-D124-4267-A9EB-CAE49B665DE6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C673C-7427-4F9A-B160-6466990B4D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13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4790-43B0-4D57-9AD3-6E81E630AE4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69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64F8B6-7B48-43C3-9880-9D37C5AB8D9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9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B66-DA85-4902-AB15-6FD1EA4907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40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EED8D-0086-FAF5-8B4C-55C770BEB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68C62-EE8B-D9A1-9FC8-2F86D4928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EE5889-9F10-C47D-743E-2FD932AC5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F9C6F-9444-04B0-6384-85AE73450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B66-DA85-4902-AB15-6FD1EA4907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190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0D8A3-2490-4F34-AF6F-DF993A6B4A0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759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0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2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202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12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1501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80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7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08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98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9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36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21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59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84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820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1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1240-5E8D-4D4D-8F57-E32353D6595F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1F110A-4B40-4898-AF83-8D0332BA9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5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chart" Target="../charts/char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n a computer screen&#10;&#10;AI-generated content may be incorrect.">
            <a:extLst>
              <a:ext uri="{FF2B5EF4-FFF2-40B4-BE49-F238E27FC236}">
                <a16:creationId xmlns:a16="http://schemas.microsoft.com/office/drawing/2014/main" id="{7D3662C8-EA12-4458-9942-96A4A4973A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3" b="9091"/>
          <a:stretch>
            <a:fillRect/>
          </a:stretch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09342-49F8-40B2-957A-217A22BC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4200" y="1678665"/>
            <a:ext cx="4569803" cy="2369131"/>
          </a:xfrm>
        </p:spPr>
        <p:txBody>
          <a:bodyPr>
            <a:normAutofit/>
          </a:bodyPr>
          <a:lstStyle/>
          <a:p>
            <a:r>
              <a:rPr lang="en-GB" dirty="0"/>
              <a:t>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1DB783-2A10-4A7C-AC1D-DDDB7B65F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964" y="4050832"/>
            <a:ext cx="4573037" cy="1096899"/>
          </a:xfrm>
        </p:spPr>
        <p:txBody>
          <a:bodyPr>
            <a:normAutofit/>
          </a:bodyPr>
          <a:lstStyle/>
          <a:p>
            <a:r>
              <a:rPr lang="en-GB" dirty="0"/>
              <a:t>Lesson 2</a:t>
            </a:r>
          </a:p>
          <a:p>
            <a:r>
              <a:rPr lang="en-GB" dirty="0"/>
              <a:t>(Equine &amp; Ag)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4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F3FF5-3AF5-48C4-731F-83C6BE1A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21295D-6739-DA35-E01D-0EE9AC3BFE84}"/>
              </a:ext>
            </a:extLst>
          </p:cNvPr>
          <p:cNvSpPr txBox="1"/>
          <p:nvPr/>
        </p:nvSpPr>
        <p:spPr>
          <a:xfrm>
            <a:off x="761314" y="690475"/>
            <a:ext cx="81699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FF0000"/>
                </a:solidFill>
              </a:rPr>
              <a:t>When you carry out research, you are trying to determine whether or not you can reject the </a:t>
            </a:r>
            <a:r>
              <a:rPr lang="en-GB" sz="3200" b="1" u="sng" dirty="0">
                <a:solidFill>
                  <a:srgbClr val="FF0000"/>
                </a:solidFill>
              </a:rPr>
              <a:t>null hypothesis</a:t>
            </a:r>
            <a:r>
              <a:rPr lang="en-GB" sz="32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B252F-E569-0713-CA91-BFEFE8FFD796}"/>
              </a:ext>
            </a:extLst>
          </p:cNvPr>
          <p:cNvSpPr/>
          <p:nvPr/>
        </p:nvSpPr>
        <p:spPr>
          <a:xfrm>
            <a:off x="2025166" y="3283244"/>
            <a:ext cx="54750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</a:rPr>
              <a:t>How do you figure this out?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18423-44C3-7525-E8EE-45CF7699BEA5}"/>
              </a:ext>
            </a:extLst>
          </p:cNvPr>
          <p:cNvSpPr txBox="1"/>
          <p:nvPr/>
        </p:nvSpPr>
        <p:spPr>
          <a:xfrm>
            <a:off x="501995" y="4286994"/>
            <a:ext cx="2634343" cy="1861006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Collect relevant data to test your hypotheses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64B489-3047-4D4B-3856-A97449D787B0}"/>
              </a:ext>
            </a:extLst>
          </p:cNvPr>
          <p:cNvSpPr txBox="1"/>
          <p:nvPr/>
        </p:nvSpPr>
        <p:spPr>
          <a:xfrm>
            <a:off x="3862049" y="4719786"/>
            <a:ext cx="3241790" cy="995422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000" dirty="0"/>
              <a:t>Run inferential stats tests.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DFFB7-9437-A590-8BBD-A0D09AD00BF2}"/>
              </a:ext>
            </a:extLst>
          </p:cNvPr>
          <p:cNvSpPr txBox="1"/>
          <p:nvPr/>
        </p:nvSpPr>
        <p:spPr>
          <a:xfrm>
            <a:off x="7829550" y="4178796"/>
            <a:ext cx="2838450" cy="207740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1800" dirty="0"/>
              <a:t>Use P-</a:t>
            </a:r>
            <a:r>
              <a:rPr lang="en-GB" dirty="0"/>
              <a:t>value t</a:t>
            </a:r>
            <a:r>
              <a:rPr lang="en-GB" sz="1800" dirty="0"/>
              <a:t>o determine whether you should accept of reject null</a:t>
            </a:r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80BF03A-E014-8438-3C4B-379F595BF2BB}"/>
              </a:ext>
            </a:extLst>
          </p:cNvPr>
          <p:cNvSpPr/>
          <p:nvPr/>
        </p:nvSpPr>
        <p:spPr>
          <a:xfrm>
            <a:off x="3352800" y="5061857"/>
            <a:ext cx="348343" cy="3374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ECB543E-6A64-197D-B14B-B1DDB209BD22}"/>
              </a:ext>
            </a:extLst>
          </p:cNvPr>
          <p:cNvSpPr/>
          <p:nvPr/>
        </p:nvSpPr>
        <p:spPr>
          <a:xfrm>
            <a:off x="7292523" y="5061857"/>
            <a:ext cx="348343" cy="33745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7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7D23-DF20-6AEA-60B8-B4928AD1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7" y="711086"/>
            <a:ext cx="8596668" cy="7620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Inferential stats. tests give us P-values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67298-D366-B0D8-C80B-05F194117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2226748"/>
            <a:ext cx="2480536" cy="84842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/>
              <a:t>P-value is less than 0.05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919347-2537-8212-6D23-86D4C710DACB}"/>
              </a:ext>
            </a:extLst>
          </p:cNvPr>
          <p:cNvSpPr txBox="1">
            <a:spLocks/>
          </p:cNvSpPr>
          <p:nvPr/>
        </p:nvSpPr>
        <p:spPr>
          <a:xfrm>
            <a:off x="3856075" y="2355724"/>
            <a:ext cx="2951912" cy="458155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significant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C6E589-2805-26B7-0067-818787EE83BF}"/>
              </a:ext>
            </a:extLst>
          </p:cNvPr>
          <p:cNvSpPr txBox="1">
            <a:spLocks/>
          </p:cNvSpPr>
          <p:nvPr/>
        </p:nvSpPr>
        <p:spPr>
          <a:xfrm>
            <a:off x="276841" y="4274333"/>
            <a:ext cx="2674120" cy="848424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P-value is greater  than 0.05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C592D0-DFE3-9305-9D8D-6C3C19BF7520}"/>
              </a:ext>
            </a:extLst>
          </p:cNvPr>
          <p:cNvSpPr txBox="1">
            <a:spLocks/>
          </p:cNvSpPr>
          <p:nvPr/>
        </p:nvSpPr>
        <p:spPr>
          <a:xfrm>
            <a:off x="4191823" y="4263383"/>
            <a:ext cx="2292694" cy="881868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NOT significant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92AB334-F864-19D7-4901-EFC9017F3626}"/>
              </a:ext>
            </a:extLst>
          </p:cNvPr>
          <p:cNvSpPr/>
          <p:nvPr/>
        </p:nvSpPr>
        <p:spPr>
          <a:xfrm>
            <a:off x="3147631" y="2466753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2F01C86-624B-4137-2276-090FC4632999}"/>
              </a:ext>
            </a:extLst>
          </p:cNvPr>
          <p:cNvSpPr/>
          <p:nvPr/>
        </p:nvSpPr>
        <p:spPr>
          <a:xfrm>
            <a:off x="3278996" y="4597991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1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6" grpId="0" animBg="1"/>
      <p:bldP spid="7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571839-A0F7-4A5A-9628-D0E07C5CD029}"/>
              </a:ext>
            </a:extLst>
          </p:cNvPr>
          <p:cNvSpPr/>
          <p:nvPr/>
        </p:nvSpPr>
        <p:spPr>
          <a:xfrm>
            <a:off x="3374315" y="3859750"/>
            <a:ext cx="5476699" cy="5271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40C1E-020D-4B52-8796-352E86B7FFF5}"/>
              </a:ext>
            </a:extLst>
          </p:cNvPr>
          <p:cNvSpPr/>
          <p:nvPr/>
        </p:nvSpPr>
        <p:spPr>
          <a:xfrm>
            <a:off x="3207056" y="3859750"/>
            <a:ext cx="267861" cy="52719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6770A-D2E6-4605-9C01-89DD838B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46" y="305733"/>
            <a:ext cx="10772775" cy="946869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P-value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AAFD3-31FE-45F8-B096-4C32DAD22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214" y="1134729"/>
            <a:ext cx="9323832" cy="753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represents the likelihood that your result has come around by chance (not as a result of what you have changed). 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55BD3E-B6A5-46CD-8DE2-EADC14F7D619}"/>
              </a:ext>
            </a:extLst>
          </p:cNvPr>
          <p:cNvSpPr/>
          <p:nvPr/>
        </p:nvSpPr>
        <p:spPr>
          <a:xfrm>
            <a:off x="3014534" y="4386945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8A9C27-B01E-41CB-A2FA-828508E2BCAC}"/>
              </a:ext>
            </a:extLst>
          </p:cNvPr>
          <p:cNvSpPr/>
          <p:nvPr/>
        </p:nvSpPr>
        <p:spPr>
          <a:xfrm>
            <a:off x="8658492" y="4364644"/>
            <a:ext cx="385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58D6A6-F8EC-4BE9-AEE6-25A441DC3CA3}"/>
              </a:ext>
            </a:extLst>
          </p:cNvPr>
          <p:cNvCxnSpPr>
            <a:stCxn id="4" idx="0"/>
            <a:endCxn id="5" idx="0"/>
          </p:cNvCxnSpPr>
          <p:nvPr/>
        </p:nvCxnSpPr>
        <p:spPr>
          <a:xfrm flipV="1">
            <a:off x="3207055" y="4364644"/>
            <a:ext cx="5643958" cy="2230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E64A03-D0DA-42DD-B8AC-1088F710F5F5}"/>
              </a:ext>
            </a:extLst>
          </p:cNvPr>
          <p:cNvSpPr txBox="1"/>
          <p:nvPr/>
        </p:nvSpPr>
        <p:spPr>
          <a:xfrm>
            <a:off x="196904" y="4386944"/>
            <a:ext cx="2646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0% likelihood that results were just chance. Very reliable. Highly significant finding.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1E723-6CF2-4555-B3E6-D06B8367D395}"/>
              </a:ext>
            </a:extLst>
          </p:cNvPr>
          <p:cNvSpPr txBox="1"/>
          <p:nvPr/>
        </p:nvSpPr>
        <p:spPr>
          <a:xfrm>
            <a:off x="9043533" y="4441747"/>
            <a:ext cx="290133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100% likelihood that results were just chance. Very unreliable. Non-significant finding.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9D342-419B-4EB6-8297-A38651277374}"/>
              </a:ext>
            </a:extLst>
          </p:cNvPr>
          <p:cNvSpPr txBox="1"/>
          <p:nvPr/>
        </p:nvSpPr>
        <p:spPr>
          <a:xfrm>
            <a:off x="2689467" y="5663731"/>
            <a:ext cx="632274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only want to accept findings that fall in here (so that we are 95% confident that results were not just random chance)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3DCCAA-6964-4E4F-800F-49A7BA611539}"/>
              </a:ext>
            </a:extLst>
          </p:cNvPr>
          <p:cNvSpPr txBox="1"/>
          <p:nvPr/>
        </p:nvSpPr>
        <p:spPr>
          <a:xfrm>
            <a:off x="5751482" y="3499792"/>
            <a:ext cx="309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680685-15D7-4A71-96B6-7EC8ECC6AF2C}"/>
              </a:ext>
            </a:extLst>
          </p:cNvPr>
          <p:cNvSpPr txBox="1"/>
          <p:nvPr/>
        </p:nvSpPr>
        <p:spPr>
          <a:xfrm>
            <a:off x="3059712" y="3499792"/>
            <a:ext cx="629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1A4A04-B030-4058-92AF-9A6C1C1DEB27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3358274" y="4229082"/>
            <a:ext cx="2492564" cy="14346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299C6A9-89B6-46C6-22DE-282716AD413E}"/>
              </a:ext>
            </a:extLst>
          </p:cNvPr>
          <p:cNvSpPr txBox="1"/>
          <p:nvPr/>
        </p:nvSpPr>
        <p:spPr>
          <a:xfrm>
            <a:off x="394214" y="2232230"/>
            <a:ext cx="610144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</a:t>
            </a:r>
            <a:r>
              <a:rPr lang="en-GB" sz="18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of fertiliser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will </a:t>
            </a:r>
            <a:r>
              <a:rPr lang="en-GB" sz="1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</a:t>
            </a:r>
            <a:r>
              <a:rPr lang="en-GB" sz="18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plant growth rate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FED53B-E0CA-B53A-6959-77AFE2D559C9}"/>
              </a:ext>
            </a:extLst>
          </p:cNvPr>
          <p:cNvSpPr txBox="1"/>
          <p:nvPr/>
        </p:nvSpPr>
        <p:spPr>
          <a:xfrm>
            <a:off x="7121932" y="2098500"/>
            <a:ext cx="4615890" cy="8617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Is fertiliser truly having an effect on grass growth – or could any increase in growth simply be due to chance?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3D86A88-D156-422D-8230-B608C5E80A06}"/>
              </a:ext>
            </a:extLst>
          </p:cNvPr>
          <p:cNvSpPr/>
          <p:nvPr/>
        </p:nvSpPr>
        <p:spPr>
          <a:xfrm>
            <a:off x="6577647" y="2352129"/>
            <a:ext cx="435428" cy="360385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4" grpId="0"/>
      <p:bldP spid="5" grpId="0"/>
      <p:bldP spid="8" grpId="0"/>
      <p:bldP spid="9" grpId="0" animBg="1"/>
      <p:bldP spid="13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075EB-6C07-03F5-13C2-10F411569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B5C8-9D63-97B6-1C88-9C09B5D4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47" y="711086"/>
            <a:ext cx="8596668" cy="76200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Inferential stats. tests!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21AA-6EA9-145B-5302-FCCE3F1C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1" y="2226748"/>
            <a:ext cx="2480536" cy="84842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b="1" dirty="0"/>
              <a:t>P-value is less than 0.05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A32F6F-B507-1EC6-1DC8-E68EC2E47493}"/>
              </a:ext>
            </a:extLst>
          </p:cNvPr>
          <p:cNvSpPr txBox="1">
            <a:spLocks/>
          </p:cNvSpPr>
          <p:nvPr/>
        </p:nvSpPr>
        <p:spPr>
          <a:xfrm>
            <a:off x="3856075" y="2355724"/>
            <a:ext cx="2951912" cy="458155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significant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6EA54FC-2A18-001A-E1DB-EB9A34B1A1C5}"/>
              </a:ext>
            </a:extLst>
          </p:cNvPr>
          <p:cNvSpPr txBox="1">
            <a:spLocks/>
          </p:cNvSpPr>
          <p:nvPr/>
        </p:nvSpPr>
        <p:spPr>
          <a:xfrm>
            <a:off x="7650159" y="2160590"/>
            <a:ext cx="2951912" cy="848424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Reject the null hypothesis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295991-FDAB-F2E4-2CE1-D3CD74868EE4}"/>
              </a:ext>
            </a:extLst>
          </p:cNvPr>
          <p:cNvSpPr txBox="1">
            <a:spLocks/>
          </p:cNvSpPr>
          <p:nvPr/>
        </p:nvSpPr>
        <p:spPr>
          <a:xfrm>
            <a:off x="276841" y="4274333"/>
            <a:ext cx="2674120" cy="848424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P-value is greater  than 0.05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2BA2B8-FF97-AED2-F377-F969BE01D007}"/>
              </a:ext>
            </a:extLst>
          </p:cNvPr>
          <p:cNvSpPr txBox="1">
            <a:spLocks/>
          </p:cNvSpPr>
          <p:nvPr/>
        </p:nvSpPr>
        <p:spPr>
          <a:xfrm>
            <a:off x="4191823" y="4263383"/>
            <a:ext cx="2292694" cy="881868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Result is NOT significant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E86925-5DD2-C045-0765-915EB662633D}"/>
              </a:ext>
            </a:extLst>
          </p:cNvPr>
          <p:cNvSpPr txBox="1">
            <a:spLocks/>
          </p:cNvSpPr>
          <p:nvPr/>
        </p:nvSpPr>
        <p:spPr>
          <a:xfrm>
            <a:off x="7650159" y="4279605"/>
            <a:ext cx="2562445" cy="848424"/>
          </a:xfrm>
          <a:prstGeom prst="rect">
            <a:avLst/>
          </a:prstGeom>
          <a:solidFill>
            <a:srgbClr val="FCE1C4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2400" b="1" dirty="0"/>
              <a:t>Accept the null hypothesis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FE683C-D5CB-7BA2-1BB0-FA021BBE98EA}"/>
              </a:ext>
            </a:extLst>
          </p:cNvPr>
          <p:cNvSpPr/>
          <p:nvPr/>
        </p:nvSpPr>
        <p:spPr>
          <a:xfrm>
            <a:off x="3147631" y="2466753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1BA87CA-6084-E82D-FACC-567FCA13F336}"/>
              </a:ext>
            </a:extLst>
          </p:cNvPr>
          <p:cNvSpPr/>
          <p:nvPr/>
        </p:nvSpPr>
        <p:spPr>
          <a:xfrm>
            <a:off x="6926717" y="2466753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2966478-6E82-C56E-5718-031225320FE9}"/>
              </a:ext>
            </a:extLst>
          </p:cNvPr>
          <p:cNvSpPr/>
          <p:nvPr/>
        </p:nvSpPr>
        <p:spPr>
          <a:xfrm>
            <a:off x="3278996" y="4597991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3E889E9-C241-CAD7-26A3-5AE79817E5D5}"/>
              </a:ext>
            </a:extLst>
          </p:cNvPr>
          <p:cNvSpPr/>
          <p:nvPr/>
        </p:nvSpPr>
        <p:spPr>
          <a:xfrm>
            <a:off x="6926717" y="4597991"/>
            <a:ext cx="584791" cy="34712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97017-8262-0278-5834-B91955F7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312" y="2160764"/>
            <a:ext cx="2683107" cy="912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&lt;</a:t>
            </a:r>
            <a:r>
              <a:rPr lang="en-GB" sz="5400" dirty="0"/>
              <a:t>0.05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EEC29B-700F-9DBF-4E1D-1C7A0F98405B}"/>
              </a:ext>
            </a:extLst>
          </p:cNvPr>
          <p:cNvSpPr txBox="1">
            <a:spLocks/>
          </p:cNvSpPr>
          <p:nvPr/>
        </p:nvSpPr>
        <p:spPr>
          <a:xfrm>
            <a:off x="1097720" y="3289014"/>
            <a:ext cx="2271481" cy="74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&gt;</a:t>
            </a:r>
            <a:r>
              <a:rPr lang="en-GB" sz="5400" dirty="0"/>
              <a:t>0.05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38304C-C0A9-37B7-5FD4-FBCF1CA74876}"/>
              </a:ext>
            </a:extLst>
          </p:cNvPr>
          <p:cNvSpPr txBox="1">
            <a:spLocks/>
          </p:cNvSpPr>
          <p:nvPr/>
        </p:nvSpPr>
        <p:spPr>
          <a:xfrm>
            <a:off x="1097721" y="4281579"/>
            <a:ext cx="2271480" cy="74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≥</a:t>
            </a:r>
            <a:r>
              <a:rPr lang="en-GB" sz="5400" dirty="0"/>
              <a:t>0.05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A1BB2-2689-C281-8B02-6A5052D24BEF}"/>
              </a:ext>
            </a:extLst>
          </p:cNvPr>
          <p:cNvSpPr txBox="1"/>
          <p:nvPr/>
        </p:nvSpPr>
        <p:spPr>
          <a:xfrm>
            <a:off x="1097720" y="5284534"/>
            <a:ext cx="3564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GB" sz="5400" dirty="0">
                <a:solidFill>
                  <a:srgbClr val="0070C0"/>
                </a:solidFill>
              </a:rPr>
              <a:t>≤</a:t>
            </a:r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E5B5D-FC72-887A-4D17-B18F7225C84B}"/>
              </a:ext>
            </a:extLst>
          </p:cNvPr>
          <p:cNvSpPr txBox="1"/>
          <p:nvPr/>
        </p:nvSpPr>
        <p:spPr>
          <a:xfrm>
            <a:off x="1016312" y="1107559"/>
            <a:ext cx="3731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GB" sz="5400" dirty="0">
                <a:solidFill>
                  <a:srgbClr val="0070C0"/>
                </a:solidFill>
              </a:rPr>
              <a:t>=</a:t>
            </a:r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BA28E-690F-7E47-47D9-F8E011AFF415}"/>
              </a:ext>
            </a:extLst>
          </p:cNvPr>
          <p:cNvSpPr txBox="1"/>
          <p:nvPr/>
        </p:nvSpPr>
        <p:spPr>
          <a:xfrm>
            <a:off x="3604437" y="1307560"/>
            <a:ext cx="2770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‘P’ equals 0.04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D23108-9D6C-43BB-7E9B-A3D72BD79FAC}"/>
              </a:ext>
            </a:extLst>
          </p:cNvPr>
          <p:cNvSpPr txBox="1"/>
          <p:nvPr/>
        </p:nvSpPr>
        <p:spPr>
          <a:xfrm>
            <a:off x="3604437" y="2468556"/>
            <a:ext cx="313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‘P’ is less than 0.05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A28531-20A1-3146-35DE-A33A90705C8C}"/>
              </a:ext>
            </a:extLst>
          </p:cNvPr>
          <p:cNvSpPr txBox="1"/>
          <p:nvPr/>
        </p:nvSpPr>
        <p:spPr>
          <a:xfrm>
            <a:off x="3604436" y="3629552"/>
            <a:ext cx="381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‘P’ is greater than 0.05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6F3976-AE50-E358-4A9D-9D36103E9ABD}"/>
              </a:ext>
            </a:extLst>
          </p:cNvPr>
          <p:cNvSpPr txBox="1"/>
          <p:nvPr/>
        </p:nvSpPr>
        <p:spPr>
          <a:xfrm>
            <a:off x="3599119" y="4528938"/>
            <a:ext cx="5218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‘P’ is greater than or equal to 0.05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91BA6-D124-3747-C5A6-03C6DBF2E777}"/>
              </a:ext>
            </a:extLst>
          </p:cNvPr>
          <p:cNvSpPr txBox="1"/>
          <p:nvPr/>
        </p:nvSpPr>
        <p:spPr>
          <a:xfrm>
            <a:off x="3599119" y="5484589"/>
            <a:ext cx="5218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70C0"/>
                </a:solidFill>
              </a:rPr>
              <a:t>‘P’ is less than or equal to 0.04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60A739-6045-5683-C9E7-8C388BD3C5A0}"/>
              </a:ext>
            </a:extLst>
          </p:cNvPr>
          <p:cNvSpPr txBox="1"/>
          <p:nvPr/>
        </p:nvSpPr>
        <p:spPr>
          <a:xfrm>
            <a:off x="6433752" y="1307560"/>
            <a:ext cx="19701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Significant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E2E94-2C8A-2DAA-595B-E40A4FC83C4B}"/>
              </a:ext>
            </a:extLst>
          </p:cNvPr>
          <p:cNvSpPr txBox="1"/>
          <p:nvPr/>
        </p:nvSpPr>
        <p:spPr>
          <a:xfrm>
            <a:off x="6739781" y="2466761"/>
            <a:ext cx="19701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Significant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2980F-BB0D-5609-D97E-AF162CD2722E}"/>
              </a:ext>
            </a:extLst>
          </p:cNvPr>
          <p:cNvSpPr txBox="1"/>
          <p:nvPr/>
        </p:nvSpPr>
        <p:spPr>
          <a:xfrm>
            <a:off x="8510195" y="5484589"/>
            <a:ext cx="197011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Significant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3514A1-AA6C-20F1-70E9-A8CA2580F377}"/>
              </a:ext>
            </a:extLst>
          </p:cNvPr>
          <p:cNvSpPr txBox="1"/>
          <p:nvPr/>
        </p:nvSpPr>
        <p:spPr>
          <a:xfrm>
            <a:off x="7496533" y="3575519"/>
            <a:ext cx="26419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Non-Significant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D22D5C-AAFA-EF04-D946-34736CAA87B9}"/>
              </a:ext>
            </a:extLst>
          </p:cNvPr>
          <p:cNvSpPr txBox="1"/>
          <p:nvPr/>
        </p:nvSpPr>
        <p:spPr>
          <a:xfrm>
            <a:off x="8892943" y="4528938"/>
            <a:ext cx="26419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Non-Significant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88CC8-5B9E-8E7F-7328-B2A3970D2711}"/>
              </a:ext>
            </a:extLst>
          </p:cNvPr>
          <p:cNvSpPr txBox="1"/>
          <p:nvPr/>
        </p:nvSpPr>
        <p:spPr>
          <a:xfrm>
            <a:off x="1179503" y="552664"/>
            <a:ext cx="251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70C0"/>
                </a:solidFill>
              </a:rPr>
              <a:t>Symbols</a:t>
            </a:r>
          </a:p>
        </p:txBody>
      </p:sp>
    </p:spTree>
    <p:extLst>
      <p:ext uri="{BB962C8B-B14F-4D97-AF65-F5344CB8AC3E}">
        <p14:creationId xmlns:p14="http://schemas.microsoft.com/office/powerpoint/2010/main" val="313922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97017-8262-0278-5834-B91955F7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312" y="2160764"/>
            <a:ext cx="2683107" cy="912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=</a:t>
            </a:r>
            <a:r>
              <a:rPr lang="en-GB" sz="5400" dirty="0"/>
              <a:t>0.07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EEC29B-700F-9DBF-4E1D-1C7A0F98405B}"/>
              </a:ext>
            </a:extLst>
          </p:cNvPr>
          <p:cNvSpPr txBox="1">
            <a:spLocks/>
          </p:cNvSpPr>
          <p:nvPr/>
        </p:nvSpPr>
        <p:spPr>
          <a:xfrm>
            <a:off x="1097720" y="3289014"/>
            <a:ext cx="2271481" cy="74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=</a:t>
            </a:r>
            <a:r>
              <a:rPr lang="en-GB" sz="5400" dirty="0"/>
              <a:t>0.50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38304C-C0A9-37B7-5FD4-FBCF1CA74876}"/>
              </a:ext>
            </a:extLst>
          </p:cNvPr>
          <p:cNvSpPr txBox="1">
            <a:spLocks/>
          </p:cNvSpPr>
          <p:nvPr/>
        </p:nvSpPr>
        <p:spPr>
          <a:xfrm>
            <a:off x="1097721" y="4281579"/>
            <a:ext cx="2271480" cy="741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GB" sz="5400" dirty="0"/>
              <a:t>P</a:t>
            </a:r>
            <a:r>
              <a:rPr lang="en-GB" sz="5400" dirty="0">
                <a:solidFill>
                  <a:srgbClr val="0070C0"/>
                </a:solidFill>
              </a:rPr>
              <a:t>=</a:t>
            </a:r>
            <a:r>
              <a:rPr lang="en-GB" sz="5400" dirty="0"/>
              <a:t>0.06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A1BB2-2689-C281-8B02-6A5052D24BEF}"/>
              </a:ext>
            </a:extLst>
          </p:cNvPr>
          <p:cNvSpPr txBox="1"/>
          <p:nvPr/>
        </p:nvSpPr>
        <p:spPr>
          <a:xfrm>
            <a:off x="1097720" y="5288776"/>
            <a:ext cx="3564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GB" sz="5400" dirty="0">
                <a:solidFill>
                  <a:srgbClr val="0070C0"/>
                </a:solidFill>
              </a:rPr>
              <a:t>&lt;</a:t>
            </a:r>
            <a:r>
              <a:rPr lang="en-GB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E5B5D-FC72-887A-4D17-B18F7225C84B}"/>
              </a:ext>
            </a:extLst>
          </p:cNvPr>
          <p:cNvSpPr txBox="1"/>
          <p:nvPr/>
        </p:nvSpPr>
        <p:spPr>
          <a:xfrm>
            <a:off x="1016312" y="1107559"/>
            <a:ext cx="37315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n-GB" sz="5400" dirty="0">
                <a:solidFill>
                  <a:srgbClr val="0070C0"/>
                </a:solidFill>
              </a:rPr>
              <a:t>=</a:t>
            </a:r>
            <a:r>
              <a:rPr lang="en-GB" sz="5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0.02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84C48-FD27-3909-8DAF-74260DBA7AB5}"/>
              </a:ext>
            </a:extLst>
          </p:cNvPr>
          <p:cNvSpPr txBox="1"/>
          <p:nvPr/>
        </p:nvSpPr>
        <p:spPr>
          <a:xfrm>
            <a:off x="352157" y="1276836"/>
            <a:ext cx="65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AC261-804A-EC9A-4F4E-DAE629C17596}"/>
              </a:ext>
            </a:extLst>
          </p:cNvPr>
          <p:cNvSpPr txBox="1"/>
          <p:nvPr/>
        </p:nvSpPr>
        <p:spPr>
          <a:xfrm>
            <a:off x="352157" y="2431599"/>
            <a:ext cx="65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33721-E9D4-09CB-6A17-00D4673E0229}"/>
              </a:ext>
            </a:extLst>
          </p:cNvPr>
          <p:cNvSpPr txBox="1"/>
          <p:nvPr/>
        </p:nvSpPr>
        <p:spPr>
          <a:xfrm>
            <a:off x="352157" y="3473743"/>
            <a:ext cx="65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c)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04300-C9B8-B2DD-6C79-345D696E880E}"/>
              </a:ext>
            </a:extLst>
          </p:cNvPr>
          <p:cNvSpPr txBox="1"/>
          <p:nvPr/>
        </p:nvSpPr>
        <p:spPr>
          <a:xfrm>
            <a:off x="352157" y="4496239"/>
            <a:ext cx="65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A11A35-5DBE-B86C-1688-B83B84C19678}"/>
              </a:ext>
            </a:extLst>
          </p:cNvPr>
          <p:cNvSpPr txBox="1"/>
          <p:nvPr/>
        </p:nvSpPr>
        <p:spPr>
          <a:xfrm>
            <a:off x="352157" y="5458053"/>
            <a:ext cx="654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16327A-A5AD-DC14-D831-518DFB56BBE1}"/>
              </a:ext>
            </a:extLst>
          </p:cNvPr>
          <p:cNvSpPr/>
          <p:nvPr/>
        </p:nvSpPr>
        <p:spPr>
          <a:xfrm>
            <a:off x="1725947" y="308959"/>
            <a:ext cx="60438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accent1"/>
                </a:solidFill>
              </a:rPr>
              <a:t>Which of these are significant? </a:t>
            </a:r>
          </a:p>
        </p:txBody>
      </p:sp>
    </p:spTree>
    <p:extLst>
      <p:ext uri="{BB962C8B-B14F-4D97-AF65-F5344CB8AC3E}">
        <p14:creationId xmlns:p14="http://schemas.microsoft.com/office/powerpoint/2010/main" val="3673149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4F1C-5E39-A486-D7B8-1D0EF6C2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4" y="1175658"/>
            <a:ext cx="8596668" cy="1320800"/>
          </a:xfrm>
        </p:spPr>
        <p:txBody>
          <a:bodyPr/>
          <a:lstStyle/>
          <a:p>
            <a:r>
              <a:rPr lang="en-GB" dirty="0"/>
              <a:t>Choosing an appropriate inferential stats.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C273C-8CBD-48C3-84AE-44DEFD25DA58}"/>
              </a:ext>
            </a:extLst>
          </p:cNvPr>
          <p:cNvSpPr txBox="1"/>
          <p:nvPr/>
        </p:nvSpPr>
        <p:spPr>
          <a:xfrm>
            <a:off x="552641" y="2752068"/>
            <a:ext cx="67865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There are lots of different statistical tests available.</a:t>
            </a:r>
          </a:p>
          <a:p>
            <a:pPr marL="0" indent="0">
              <a:buNone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Each test is designed to work in a specific situation </a:t>
            </a:r>
            <a:r>
              <a:rPr lang="en-GB" sz="2000" i="1" dirty="0"/>
              <a:t>(depends on type of data, study design, study aim, etc.)</a:t>
            </a:r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You need to decide which one is most appropriate for a given study….</a:t>
            </a: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2DD25CF-4FCE-3E2C-78A7-1E568EE9A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6078" y="4361543"/>
            <a:ext cx="1584325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Mann Whitney</a:t>
            </a: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94627C68-5CA1-DDAE-F637-04A3E019C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26" y="251132"/>
            <a:ext cx="1296987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“t” test</a:t>
            </a: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43CF3BD1-AA19-F2D8-7515-492B37213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3936" y="2760840"/>
            <a:ext cx="1370013" cy="114300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Pearson’s</a:t>
            </a:r>
          </a:p>
          <a:p>
            <a:pPr algn="ctr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</a:rPr>
              <a:t> correlation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1FEC1EAD-D096-44B1-419E-A974DFB47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380" y="350726"/>
            <a:ext cx="1296988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ANOVA</a:t>
            </a:r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62128613-5F45-9339-B034-C9B62694F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211" y="404814"/>
            <a:ext cx="1441450" cy="719137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Chi-squared</a:t>
            </a: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D497B06D-03AA-A149-3A2D-EF04D2C29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2" y="5868457"/>
            <a:ext cx="1584325" cy="719138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Kruskal Wallis</a:t>
            </a: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3718D9D-97F6-BD95-A0FF-2EF7B4537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349" y="5531421"/>
            <a:ext cx="1368425" cy="576263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Wilcoxon</a:t>
            </a:r>
          </a:p>
        </p:txBody>
      </p:sp>
      <p:sp>
        <p:nvSpPr>
          <p:cNvPr id="15" name="Oval 16">
            <a:extLst>
              <a:ext uri="{FF2B5EF4-FFF2-40B4-BE49-F238E27FC236}">
                <a16:creationId xmlns:a16="http://schemas.microsoft.com/office/drawing/2014/main" id="{CBA89502-F062-9EE7-18BA-3F030D63B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900" y="343786"/>
            <a:ext cx="1441450" cy="576262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Friedman</a:t>
            </a:r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3DA08FE4-7B6F-BFD9-0235-937BABEA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04814"/>
            <a:ext cx="1439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dirty="0">
                <a:solidFill>
                  <a:schemeClr val="bg1"/>
                </a:solidFill>
              </a:rPr>
              <a:t>Tests</a:t>
            </a:r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EA2C7103-39C1-AFF9-2FE6-1800CDFBE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5746426"/>
            <a:ext cx="1715704" cy="86360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Spearman’s</a:t>
            </a:r>
          </a:p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 correlation</a:t>
            </a:r>
          </a:p>
        </p:txBody>
      </p:sp>
      <p:sp>
        <p:nvSpPr>
          <p:cNvPr id="19" name="Oval 20">
            <a:extLst>
              <a:ext uri="{FF2B5EF4-FFF2-40B4-BE49-F238E27FC236}">
                <a16:creationId xmlns:a16="http://schemas.microsoft.com/office/drawing/2014/main" id="{0B71EC5F-9EC4-8C1D-F558-F2FA7A15B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510" y="1965502"/>
            <a:ext cx="2104251" cy="1061910"/>
          </a:xfrm>
          <a:prstGeom prst="ellipse">
            <a:avLst/>
          </a:prstGeom>
          <a:gradFill rotWithShape="1">
            <a:gsLst>
              <a:gs pos="0">
                <a:schemeClr val="accent1">
                  <a:alpha val="46001"/>
                </a:schemeClr>
              </a:gs>
              <a:gs pos="50000">
                <a:srgbClr val="0000FF"/>
              </a:gs>
              <a:gs pos="100000">
                <a:schemeClr val="accent1">
                  <a:alpha val="46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GLM</a:t>
            </a:r>
          </a:p>
          <a:p>
            <a:pPr algn="ctr">
              <a:defRPr/>
            </a:pPr>
            <a:r>
              <a:rPr lang="en-GB" sz="1100" dirty="0">
                <a:solidFill>
                  <a:schemeClr val="bg1"/>
                </a:solidFill>
              </a:rPr>
              <a:t>General Linear Modelling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A7502-0BF7-C2F4-7BD0-4A87A1599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333" r="31334" b="6223"/>
          <a:stretch/>
        </p:blipFill>
        <p:spPr>
          <a:xfrm>
            <a:off x="1422400" y="-1"/>
            <a:ext cx="9235440" cy="68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6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66AD6-707E-7DC5-47F7-8219DA6F6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4FF3F-BB24-C2EE-5752-272057CB4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124A-4955-F8E3-22B4-94406FA50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C91BE8-AC64-5DEA-BB08-152805B71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6369916"/>
              </p:ext>
            </p:extLst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9700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 and data illustration">
            <a:extLst>
              <a:ext uri="{FF2B5EF4-FFF2-40B4-BE49-F238E27FC236}">
                <a16:creationId xmlns:a16="http://schemas.microsoft.com/office/drawing/2014/main" id="{FF760FAF-37ED-1648-F96C-B1972E4C3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r="12276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0F22A0-E88A-BE5A-FFF4-9801A4D5B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 dirty="0"/>
              <a:t>Today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4C840F-409D-236D-292C-B9D340F9D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GB" dirty="0"/>
              <a:t>Recap. the ‘research process’</a:t>
            </a:r>
          </a:p>
          <a:p>
            <a:r>
              <a:rPr lang="en-GB" dirty="0"/>
              <a:t>Hypothesis testing and P-values</a:t>
            </a:r>
          </a:p>
          <a:p>
            <a:r>
              <a:rPr lang="en-GB" dirty="0"/>
              <a:t>Choosing an appropriate inferential statistical test</a:t>
            </a:r>
          </a:p>
          <a:p>
            <a:r>
              <a:rPr lang="en-GB" dirty="0"/>
              <a:t>Testing parametric assumptions</a:t>
            </a:r>
          </a:p>
          <a:p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029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D01CE-18D7-C640-C114-9849B5E9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5ED9DC-0D62-26CF-8B96-915564073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293897"/>
              </p:ext>
            </p:extLst>
          </p:nvPr>
        </p:nvGraphicFramePr>
        <p:xfrm>
          <a:off x="209974" y="2711139"/>
          <a:ext cx="7156026" cy="1435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7387365-B23A-BAE8-A224-64897F5E7E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472240"/>
              </p:ext>
            </p:extLst>
          </p:nvPr>
        </p:nvGraphicFramePr>
        <p:xfrm>
          <a:off x="7682017" y="199443"/>
          <a:ext cx="4300009" cy="251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57980BC-DB92-DAA2-97E5-9D8B8DBBE9AF}"/>
              </a:ext>
            </a:extLst>
          </p:cNvPr>
          <p:cNvSpPr txBox="1"/>
          <p:nvPr/>
        </p:nvSpPr>
        <p:spPr>
          <a:xfrm>
            <a:off x="1976649" y="1879600"/>
            <a:ext cx="369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Predictor variable is categorical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E7140C-CE03-2531-E2DA-C985843509D7}"/>
              </a:ext>
            </a:extLst>
          </p:cNvPr>
          <p:cNvSpPr txBox="1"/>
          <p:nvPr/>
        </p:nvSpPr>
        <p:spPr>
          <a:xfrm>
            <a:off x="1418540" y="627139"/>
            <a:ext cx="49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Testing for a </a:t>
            </a:r>
            <a:r>
              <a:rPr lang="en-GB" b="1" dirty="0"/>
              <a:t>difference</a:t>
            </a:r>
            <a:r>
              <a:rPr lang="en-GB" dirty="0"/>
              <a:t> between categories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72D420-B78F-2009-8BAA-DB0567A4385C}"/>
              </a:ext>
            </a:extLst>
          </p:cNvPr>
          <p:cNvSpPr/>
          <p:nvPr/>
        </p:nvSpPr>
        <p:spPr>
          <a:xfrm rot="16200000">
            <a:off x="3418655" y="2317403"/>
            <a:ext cx="369332" cy="3693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AE31BE5-132D-CD6C-B112-14E9B18C5C82}"/>
              </a:ext>
            </a:extLst>
          </p:cNvPr>
          <p:cNvSpPr/>
          <p:nvPr/>
        </p:nvSpPr>
        <p:spPr>
          <a:xfrm rot="16200000">
            <a:off x="3224363" y="1291572"/>
            <a:ext cx="757915" cy="3693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D7D67-5E65-55A3-C8DB-E43469E667C1}"/>
              </a:ext>
            </a:extLst>
          </p:cNvPr>
          <p:cNvSpPr txBox="1"/>
          <p:nvPr/>
        </p:nvSpPr>
        <p:spPr>
          <a:xfrm>
            <a:off x="1418540" y="5088833"/>
            <a:ext cx="529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Predictor variable(s) = numerical (‘continuous’)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14C66-52B3-F0AC-8FB5-C2A11E8A340E}"/>
              </a:ext>
            </a:extLst>
          </p:cNvPr>
          <p:cNvSpPr txBox="1"/>
          <p:nvPr/>
        </p:nvSpPr>
        <p:spPr>
          <a:xfrm>
            <a:off x="1306141" y="6114664"/>
            <a:ext cx="49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Testing for an </a:t>
            </a:r>
            <a:r>
              <a:rPr lang="en-GB" b="1" dirty="0"/>
              <a:t>association</a:t>
            </a:r>
            <a:r>
              <a:rPr lang="en-GB" dirty="0"/>
              <a:t> between variables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A13C6C5-BC8E-6693-BF9A-E2FEEEE638E6}"/>
              </a:ext>
            </a:extLst>
          </p:cNvPr>
          <p:cNvSpPr/>
          <p:nvPr/>
        </p:nvSpPr>
        <p:spPr>
          <a:xfrm rot="5400000">
            <a:off x="3418653" y="5668880"/>
            <a:ext cx="369332" cy="3693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4F46EF3-6AB9-4917-DABE-FF3EA9C44CBF}"/>
              </a:ext>
            </a:extLst>
          </p:cNvPr>
          <p:cNvSpPr/>
          <p:nvPr/>
        </p:nvSpPr>
        <p:spPr>
          <a:xfrm rot="5400000">
            <a:off x="3224362" y="4424401"/>
            <a:ext cx="757915" cy="369332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Statistics: Correlation">
            <a:extLst>
              <a:ext uri="{FF2B5EF4-FFF2-40B4-BE49-F238E27FC236}">
                <a16:creationId xmlns:a16="http://schemas.microsoft.com/office/drawing/2014/main" id="{C6D6FA1B-D0DA-E585-1B8E-86580F88C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242" y="3668003"/>
            <a:ext cx="3957638" cy="29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1D114-0430-F0DF-16DC-06E113EF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6A1E3-C52B-E42F-26A5-C0E0B155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4C2440-3B49-C24F-395A-C51B6CEE6D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A10DE9B6-4E8E-857C-8040-C6AD64B5B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8160" y="1849120"/>
            <a:ext cx="79248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57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1A620-9E4B-3F5F-F8DA-1DC1D53FD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9484-7B89-AEA1-4057-0417A91F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942031-9C2B-22C0-0956-F097C2ADB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862179"/>
              </p:ext>
            </p:extLst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8327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E0D1-1018-AFBA-2FFE-D2A706660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6720"/>
            <a:ext cx="8596668" cy="1320800"/>
          </a:xfrm>
        </p:spPr>
        <p:txBody>
          <a:bodyPr/>
          <a:lstStyle/>
          <a:p>
            <a:r>
              <a:rPr lang="en-GB" dirty="0"/>
              <a:t>Study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1E2CD7-C65D-31A9-11C9-40AA977D9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53" y="1137920"/>
            <a:ext cx="7543019" cy="1693047"/>
          </a:xfrm>
        </p:spPr>
        <p:txBody>
          <a:bodyPr>
            <a:normAutofit/>
          </a:bodyPr>
          <a:lstStyle/>
          <a:p>
            <a:r>
              <a:rPr lang="en-GB" sz="2000" dirty="0"/>
              <a:t>Imagine we’re studying the effect of caffeine on activity levels children (not a real study! Not ethical??) </a:t>
            </a:r>
          </a:p>
          <a:p>
            <a:r>
              <a:rPr lang="en-GB" sz="2000" dirty="0"/>
              <a:t>We’ve got a sample of 32 children.</a:t>
            </a:r>
          </a:p>
          <a:p>
            <a:r>
              <a:rPr lang="en-GB" sz="2000" dirty="0"/>
              <a:t>There are two ways we could design this study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0F7523-7EF8-EC76-E0CC-3E2CD2C4F8F6}"/>
              </a:ext>
            </a:extLst>
          </p:cNvPr>
          <p:cNvSpPr txBox="1"/>
          <p:nvPr/>
        </p:nvSpPr>
        <p:spPr>
          <a:xfrm>
            <a:off x="1358082" y="3105834"/>
            <a:ext cx="125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32 children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6B843A-03AD-88F3-D760-64985B758543}"/>
              </a:ext>
            </a:extLst>
          </p:cNvPr>
          <p:cNvSpPr txBox="1"/>
          <p:nvPr/>
        </p:nvSpPr>
        <p:spPr>
          <a:xfrm>
            <a:off x="1946669" y="3998317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6694D6-F657-2A05-2BBA-3151E9D660CE}"/>
              </a:ext>
            </a:extLst>
          </p:cNvPr>
          <p:cNvSpPr txBox="1"/>
          <p:nvPr/>
        </p:nvSpPr>
        <p:spPr>
          <a:xfrm>
            <a:off x="403489" y="3989155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7BEE26BD-A0F1-6814-DBE5-BC6A2480CEEA}"/>
              </a:ext>
            </a:extLst>
          </p:cNvPr>
          <p:cNvSpPr/>
          <p:nvPr/>
        </p:nvSpPr>
        <p:spPr>
          <a:xfrm rot="2479013">
            <a:off x="2495735" y="3818098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6818FFFD-0A54-4669-A4E2-1665F3619430}"/>
              </a:ext>
            </a:extLst>
          </p:cNvPr>
          <p:cNvSpPr/>
          <p:nvPr/>
        </p:nvSpPr>
        <p:spPr>
          <a:xfrm rot="7879013">
            <a:off x="1117773" y="381665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7735CE-3C44-CF0E-4A45-423E94EB85EF}"/>
              </a:ext>
            </a:extLst>
          </p:cNvPr>
          <p:cNvSpPr txBox="1"/>
          <p:nvPr/>
        </p:nvSpPr>
        <p:spPr>
          <a:xfrm>
            <a:off x="577707" y="6116629"/>
            <a:ext cx="292583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Independent group design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81D79E77-D230-54FF-DB91-A94C5409F28E}"/>
              </a:ext>
            </a:extLst>
          </p:cNvPr>
          <p:cNvSpPr/>
          <p:nvPr/>
        </p:nvSpPr>
        <p:spPr>
          <a:xfrm rot="5400000">
            <a:off x="2595700" y="4952042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D7DC9E08-4E33-19D0-6945-6C7E42C8020D}"/>
              </a:ext>
            </a:extLst>
          </p:cNvPr>
          <p:cNvSpPr/>
          <p:nvPr/>
        </p:nvSpPr>
        <p:spPr>
          <a:xfrm rot="5400000">
            <a:off x="1000354" y="4928597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0811E2F-013C-2609-E18B-C3685959BB39}"/>
              </a:ext>
            </a:extLst>
          </p:cNvPr>
          <p:cNvSpPr txBox="1"/>
          <p:nvPr/>
        </p:nvSpPr>
        <p:spPr>
          <a:xfrm>
            <a:off x="329332" y="5068540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7F7EE98-3996-5894-D033-4760403AA8F6}"/>
              </a:ext>
            </a:extLst>
          </p:cNvPr>
          <p:cNvSpPr txBox="1"/>
          <p:nvPr/>
        </p:nvSpPr>
        <p:spPr>
          <a:xfrm>
            <a:off x="1972986" y="5081764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pic>
        <p:nvPicPr>
          <p:cNvPr id="59" name="Graphic 58" descr="Latte Cup with solid fill">
            <a:extLst>
              <a:ext uri="{FF2B5EF4-FFF2-40B4-BE49-F238E27FC236}">
                <a16:creationId xmlns:a16="http://schemas.microsoft.com/office/drawing/2014/main" id="{A8EF50C2-8FAF-F2DB-78D6-57FBDC6B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1882" y="172720"/>
            <a:ext cx="914400" cy="91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B90509B-16B6-1180-0D8C-52987F002044}"/>
              </a:ext>
            </a:extLst>
          </p:cNvPr>
          <p:cNvSpPr txBox="1"/>
          <p:nvPr/>
        </p:nvSpPr>
        <p:spPr>
          <a:xfrm>
            <a:off x="7000005" y="1747520"/>
            <a:ext cx="125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32 children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A903875-F1A6-E18B-5EC6-1FF17A488948}"/>
              </a:ext>
            </a:extLst>
          </p:cNvPr>
          <p:cNvSpPr txBox="1"/>
          <p:nvPr/>
        </p:nvSpPr>
        <p:spPr>
          <a:xfrm>
            <a:off x="7593609" y="2597719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2D9DB9-19BD-E366-C86E-824AC580332A}"/>
              </a:ext>
            </a:extLst>
          </p:cNvPr>
          <p:cNvSpPr txBox="1"/>
          <p:nvPr/>
        </p:nvSpPr>
        <p:spPr>
          <a:xfrm>
            <a:off x="6045412" y="2630841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974F6D13-790B-40E4-B0E0-3B5C4B4411D5}"/>
              </a:ext>
            </a:extLst>
          </p:cNvPr>
          <p:cNvSpPr/>
          <p:nvPr/>
        </p:nvSpPr>
        <p:spPr>
          <a:xfrm rot="2479013">
            <a:off x="8137658" y="2459784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D42827CB-E4CC-B748-8C25-9E92CA699C0A}"/>
              </a:ext>
            </a:extLst>
          </p:cNvPr>
          <p:cNvSpPr/>
          <p:nvPr/>
        </p:nvSpPr>
        <p:spPr>
          <a:xfrm rot="7879013">
            <a:off x="6759696" y="2458339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2256CA0-19E2-AB86-C525-015EF40DA657}"/>
              </a:ext>
            </a:extLst>
          </p:cNvPr>
          <p:cNvSpPr txBox="1"/>
          <p:nvPr/>
        </p:nvSpPr>
        <p:spPr>
          <a:xfrm>
            <a:off x="8360513" y="1895709"/>
            <a:ext cx="292583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Repeated measures design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3E00478-FEA2-101F-D253-515864DB4A3C}"/>
              </a:ext>
            </a:extLst>
          </p:cNvPr>
          <p:cNvSpPr/>
          <p:nvPr/>
        </p:nvSpPr>
        <p:spPr>
          <a:xfrm rot="5400000">
            <a:off x="8237623" y="3593728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B1D54BEE-F827-4CDA-BD40-A2F478741C6E}"/>
              </a:ext>
            </a:extLst>
          </p:cNvPr>
          <p:cNvSpPr/>
          <p:nvPr/>
        </p:nvSpPr>
        <p:spPr>
          <a:xfrm rot="5400000">
            <a:off x="6642277" y="357028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331350A-636F-6823-0EF5-CF1B4F54A703}"/>
              </a:ext>
            </a:extLst>
          </p:cNvPr>
          <p:cNvSpPr txBox="1"/>
          <p:nvPr/>
        </p:nvSpPr>
        <p:spPr>
          <a:xfrm>
            <a:off x="5971255" y="3710226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1021F72-927B-7273-82DC-9EF53C0DF2AD}"/>
              </a:ext>
            </a:extLst>
          </p:cNvPr>
          <p:cNvSpPr txBox="1"/>
          <p:nvPr/>
        </p:nvSpPr>
        <p:spPr>
          <a:xfrm>
            <a:off x="7614909" y="3723450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7F6D39C-E6AB-EB0A-F1FA-5938C5DBD563}"/>
              </a:ext>
            </a:extLst>
          </p:cNvPr>
          <p:cNvSpPr txBox="1"/>
          <p:nvPr/>
        </p:nvSpPr>
        <p:spPr>
          <a:xfrm>
            <a:off x="5966726" y="4768824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86038A8-B05C-31A5-5C3E-637019A58A91}"/>
              </a:ext>
            </a:extLst>
          </p:cNvPr>
          <p:cNvSpPr txBox="1"/>
          <p:nvPr/>
        </p:nvSpPr>
        <p:spPr>
          <a:xfrm>
            <a:off x="7632952" y="4749508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EC1DD541-643A-93C6-8847-2534B298D29A}"/>
              </a:ext>
            </a:extLst>
          </p:cNvPr>
          <p:cNvSpPr/>
          <p:nvPr/>
        </p:nvSpPr>
        <p:spPr>
          <a:xfrm rot="5400000">
            <a:off x="8239248" y="4615247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0FEF4ED1-EC33-C83C-120C-19C475A94998}"/>
              </a:ext>
            </a:extLst>
          </p:cNvPr>
          <p:cNvSpPr/>
          <p:nvPr/>
        </p:nvSpPr>
        <p:spPr>
          <a:xfrm rot="5400000">
            <a:off x="6633742" y="4612122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28AF83-0E56-BA51-069E-F9ADB757CF39}"/>
              </a:ext>
            </a:extLst>
          </p:cNvPr>
          <p:cNvSpPr txBox="1"/>
          <p:nvPr/>
        </p:nvSpPr>
        <p:spPr>
          <a:xfrm>
            <a:off x="6059337" y="5870407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B7C80B5-2814-33D4-6A8E-370256F5BD51}"/>
              </a:ext>
            </a:extLst>
          </p:cNvPr>
          <p:cNvSpPr txBox="1"/>
          <p:nvPr/>
        </p:nvSpPr>
        <p:spPr>
          <a:xfrm>
            <a:off x="7685163" y="5875239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FDA7CF98-AEAF-74F9-3AB0-BF047E570AC7}"/>
              </a:ext>
            </a:extLst>
          </p:cNvPr>
          <p:cNvSpPr/>
          <p:nvPr/>
        </p:nvSpPr>
        <p:spPr>
          <a:xfrm rot="5400000">
            <a:off x="8285931" y="5683649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Arrow: Right 76">
            <a:extLst>
              <a:ext uri="{FF2B5EF4-FFF2-40B4-BE49-F238E27FC236}">
                <a16:creationId xmlns:a16="http://schemas.microsoft.com/office/drawing/2014/main" id="{3C925206-41B3-1B94-9F6D-4ADF59A59B00}"/>
              </a:ext>
            </a:extLst>
          </p:cNvPr>
          <p:cNvSpPr/>
          <p:nvPr/>
        </p:nvSpPr>
        <p:spPr>
          <a:xfrm rot="5400000">
            <a:off x="6690585" y="5699209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72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97AFE2-EE94-4385-9A5B-500485893AAB}"/>
              </a:ext>
            </a:extLst>
          </p:cNvPr>
          <p:cNvSpPr txBox="1"/>
          <p:nvPr/>
        </p:nvSpPr>
        <p:spPr>
          <a:xfrm>
            <a:off x="6436103" y="1739953"/>
            <a:ext cx="5102087" cy="18610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latin typeface="Arial"/>
                <a:cs typeface="Arial"/>
              </a:rPr>
              <a:t>Repeated measures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E0362-495B-46DF-8D1E-3B66A6761EC5}"/>
              </a:ext>
            </a:extLst>
          </p:cNvPr>
          <p:cNvSpPr txBox="1"/>
          <p:nvPr/>
        </p:nvSpPr>
        <p:spPr>
          <a:xfrm>
            <a:off x="382141" y="1739953"/>
            <a:ext cx="4929809" cy="18610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latin typeface="Arial"/>
                <a:cs typeface="Arial"/>
              </a:rPr>
              <a:t>Independent groups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88E6AA-2067-4B88-A3DB-57901F5EFF62}"/>
              </a:ext>
            </a:extLst>
          </p:cNvPr>
          <p:cNvCxnSpPr>
            <a:cxnSpLocks/>
          </p:cNvCxnSpPr>
          <p:nvPr/>
        </p:nvCxnSpPr>
        <p:spPr>
          <a:xfrm>
            <a:off x="5874026" y="2079435"/>
            <a:ext cx="0" cy="44280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39EBD17-F16E-4AF1-8191-493439A12FBC}"/>
              </a:ext>
            </a:extLst>
          </p:cNvPr>
          <p:cNvSpPr txBox="1"/>
          <p:nvPr/>
        </p:nvSpPr>
        <p:spPr>
          <a:xfrm>
            <a:off x="6436103" y="4293435"/>
            <a:ext cx="4525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participants in the sample experience </a:t>
            </a:r>
            <a:r>
              <a:rPr lang="en-GB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 treatment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D5914-798B-4F20-A694-EEEDB4D83B9C}"/>
              </a:ext>
            </a:extLst>
          </p:cNvPr>
          <p:cNvSpPr txBox="1"/>
          <p:nvPr/>
        </p:nvSpPr>
        <p:spPr>
          <a:xfrm>
            <a:off x="295585" y="4313044"/>
            <a:ext cx="51911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 sample is split into groups. Each group only experiences one treatment conditions</a:t>
            </a:r>
          </a:p>
        </p:txBody>
      </p:sp>
    </p:spTree>
    <p:extLst>
      <p:ext uri="{BB962C8B-B14F-4D97-AF65-F5344CB8AC3E}">
        <p14:creationId xmlns:p14="http://schemas.microsoft.com/office/powerpoint/2010/main" val="163131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2C1D-8AC3-4CF7-9146-F164CBCB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1" y="350334"/>
            <a:ext cx="10772775" cy="1658198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Independent-groups design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182E63-DF56-4815-A97E-8D909272C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6969793"/>
              </p:ext>
            </p:extLst>
          </p:nvPr>
        </p:nvGraphicFramePr>
        <p:xfrm>
          <a:off x="637660" y="1430252"/>
          <a:ext cx="6455600" cy="3997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2906">
                  <a:extLst>
                    <a:ext uri="{9D8B030D-6E8A-4147-A177-3AD203B41FA5}">
                      <a16:colId xmlns:a16="http://schemas.microsoft.com/office/drawing/2014/main" val="2475682778"/>
                    </a:ext>
                  </a:extLst>
                </a:gridCol>
                <a:gridCol w="2321347">
                  <a:extLst>
                    <a:ext uri="{9D8B030D-6E8A-4147-A177-3AD203B41FA5}">
                      <a16:colId xmlns:a16="http://schemas.microsoft.com/office/drawing/2014/main" val="976568657"/>
                    </a:ext>
                  </a:extLst>
                </a:gridCol>
                <a:gridCol w="2321347">
                  <a:extLst>
                    <a:ext uri="{9D8B030D-6E8A-4147-A177-3AD203B41FA5}">
                      <a16:colId xmlns:a16="http://schemas.microsoft.com/office/drawing/2014/main" val="1266995136"/>
                    </a:ext>
                  </a:extLst>
                </a:gridCol>
              </a:tblGrid>
              <a:tr h="3465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Outcome….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198600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1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Caffeine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17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987862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2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Caffeine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13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4387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3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Caffeine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16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48635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4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Caffeine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12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5679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Non-caffeine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155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Non-caffeine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7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Non-caffeine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6836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Participant 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Non-caffeine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60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1368F6-1D57-488C-887A-AAA78B973982}"/>
              </a:ext>
            </a:extLst>
          </p:cNvPr>
          <p:cNvSpPr txBox="1"/>
          <p:nvPr/>
        </p:nvSpPr>
        <p:spPr>
          <a:xfrm>
            <a:off x="440675" y="5678567"/>
            <a:ext cx="1175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Participants do NOT receive all treatments. They are split up into sperate groups and only experience one of the treatments each.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1204D-C531-7591-33A0-230AF5F18B36}"/>
              </a:ext>
            </a:extLst>
          </p:cNvPr>
          <p:cNvSpPr txBox="1"/>
          <p:nvPr/>
        </p:nvSpPr>
        <p:spPr>
          <a:xfrm>
            <a:off x="8397214" y="529134"/>
            <a:ext cx="125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32 children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B9662-A055-C010-AC49-FED2D1423DF7}"/>
              </a:ext>
            </a:extLst>
          </p:cNvPr>
          <p:cNvSpPr txBox="1"/>
          <p:nvPr/>
        </p:nvSpPr>
        <p:spPr>
          <a:xfrm>
            <a:off x="8985801" y="1421617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05448-B012-4B9B-0E76-59A7CF1B0B34}"/>
              </a:ext>
            </a:extLst>
          </p:cNvPr>
          <p:cNvSpPr txBox="1"/>
          <p:nvPr/>
        </p:nvSpPr>
        <p:spPr>
          <a:xfrm>
            <a:off x="7442621" y="1412455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059A27B-68FD-69A6-0EA7-98C4CC1B0335}"/>
              </a:ext>
            </a:extLst>
          </p:cNvPr>
          <p:cNvSpPr/>
          <p:nvPr/>
        </p:nvSpPr>
        <p:spPr>
          <a:xfrm rot="2479013">
            <a:off x="9534867" y="1241398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7BEFC9D-DB0F-52EC-84C2-272482DEEA37}"/>
              </a:ext>
            </a:extLst>
          </p:cNvPr>
          <p:cNvSpPr/>
          <p:nvPr/>
        </p:nvSpPr>
        <p:spPr>
          <a:xfrm rot="7879013">
            <a:off x="8156905" y="123995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924054-654E-D63E-84CE-47FA6BEA8401}"/>
              </a:ext>
            </a:extLst>
          </p:cNvPr>
          <p:cNvSpPr txBox="1"/>
          <p:nvPr/>
        </p:nvSpPr>
        <p:spPr>
          <a:xfrm>
            <a:off x="7616839" y="3539929"/>
            <a:ext cx="292583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Independent group design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476240D-4221-D739-6487-86C2AF15B85A}"/>
              </a:ext>
            </a:extLst>
          </p:cNvPr>
          <p:cNvSpPr/>
          <p:nvPr/>
        </p:nvSpPr>
        <p:spPr>
          <a:xfrm rot="5400000">
            <a:off x="9634832" y="2375342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825080-46CE-683B-9946-81416C5CF269}"/>
              </a:ext>
            </a:extLst>
          </p:cNvPr>
          <p:cNvSpPr/>
          <p:nvPr/>
        </p:nvSpPr>
        <p:spPr>
          <a:xfrm rot="5400000">
            <a:off x="8039486" y="2351897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317E2-5184-D10E-89A6-4140C3DAD79D}"/>
              </a:ext>
            </a:extLst>
          </p:cNvPr>
          <p:cNvSpPr txBox="1"/>
          <p:nvPr/>
        </p:nvSpPr>
        <p:spPr>
          <a:xfrm>
            <a:off x="7368464" y="2491840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DA4D6C-6F17-A389-1FF5-BAE09D2B1620}"/>
              </a:ext>
            </a:extLst>
          </p:cNvPr>
          <p:cNvSpPr txBox="1"/>
          <p:nvPr/>
        </p:nvSpPr>
        <p:spPr>
          <a:xfrm>
            <a:off x="9012118" y="2505064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</p:spTree>
    <p:extLst>
      <p:ext uri="{BB962C8B-B14F-4D97-AF65-F5344CB8AC3E}">
        <p14:creationId xmlns:p14="http://schemas.microsoft.com/office/powerpoint/2010/main" val="3839459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2C1D-8AC3-4CF7-9146-F164CBCB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9" y="405355"/>
            <a:ext cx="10772775" cy="1658198"/>
          </a:xfrm>
        </p:spPr>
        <p:txBody>
          <a:bodyPr/>
          <a:lstStyle/>
          <a:p>
            <a:r>
              <a:rPr lang="en-GB" dirty="0"/>
              <a:t>Repeated-measures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182E63-DF56-4815-A97E-8D909272C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446731"/>
              </p:ext>
            </p:extLst>
          </p:nvPr>
        </p:nvGraphicFramePr>
        <p:xfrm>
          <a:off x="406400" y="1412503"/>
          <a:ext cx="6476922" cy="430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537">
                  <a:extLst>
                    <a:ext uri="{9D8B030D-6E8A-4147-A177-3AD203B41FA5}">
                      <a16:colId xmlns:a16="http://schemas.microsoft.com/office/drawing/2014/main" val="2475682778"/>
                    </a:ext>
                  </a:extLst>
                </a:gridCol>
                <a:gridCol w="2441258">
                  <a:extLst>
                    <a:ext uri="{9D8B030D-6E8A-4147-A177-3AD203B41FA5}">
                      <a16:colId xmlns:a16="http://schemas.microsoft.com/office/drawing/2014/main" val="1751615868"/>
                    </a:ext>
                  </a:extLst>
                </a:gridCol>
                <a:gridCol w="2286127">
                  <a:extLst>
                    <a:ext uri="{9D8B030D-6E8A-4147-A177-3AD203B41FA5}">
                      <a16:colId xmlns:a16="http://schemas.microsoft.com/office/drawing/2014/main" val="1419648272"/>
                    </a:ext>
                  </a:extLst>
                </a:gridCol>
              </a:tblGrid>
              <a:tr h="34657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Participant number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Score with caffeine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Score with no caffeine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198600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987862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4387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348635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5679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0155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5771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26836"/>
                  </a:ext>
                </a:extLst>
              </a:tr>
              <a:tr h="45015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6000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1368F6-1D57-488C-887A-AAA78B973982}"/>
              </a:ext>
            </a:extLst>
          </p:cNvPr>
          <p:cNvSpPr txBox="1"/>
          <p:nvPr/>
        </p:nvSpPr>
        <p:spPr>
          <a:xfrm>
            <a:off x="406400" y="5994448"/>
            <a:ext cx="1038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All</a:t>
            </a:r>
            <a:r>
              <a:rPr lang="en-GB" sz="3200" b="1" dirty="0"/>
              <a:t> participants receive </a:t>
            </a:r>
            <a:r>
              <a:rPr lang="en-GB" sz="3200" b="1" u="sng" dirty="0"/>
              <a:t>all</a:t>
            </a:r>
            <a:r>
              <a:rPr lang="en-GB" sz="3200" b="1" dirty="0"/>
              <a:t> the treatment conditions!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4FB43-B89F-6755-45FF-7DA208DECDAD}"/>
              </a:ext>
            </a:extLst>
          </p:cNvPr>
          <p:cNvSpPr txBox="1"/>
          <p:nvPr/>
        </p:nvSpPr>
        <p:spPr>
          <a:xfrm>
            <a:off x="7916601" y="791604"/>
            <a:ext cx="125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32 children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CFA1E-435D-60AD-A207-2302DDA22CAC}"/>
              </a:ext>
            </a:extLst>
          </p:cNvPr>
          <p:cNvSpPr txBox="1"/>
          <p:nvPr/>
        </p:nvSpPr>
        <p:spPr>
          <a:xfrm>
            <a:off x="8510205" y="1641803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FCC5B-5305-6B6C-052C-E625D4C77907}"/>
              </a:ext>
            </a:extLst>
          </p:cNvPr>
          <p:cNvSpPr txBox="1"/>
          <p:nvPr/>
        </p:nvSpPr>
        <p:spPr>
          <a:xfrm>
            <a:off x="6962008" y="1674925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BECB859-DE21-35A4-90DB-7276D71BA12C}"/>
              </a:ext>
            </a:extLst>
          </p:cNvPr>
          <p:cNvSpPr/>
          <p:nvPr/>
        </p:nvSpPr>
        <p:spPr>
          <a:xfrm rot="2479013">
            <a:off x="9054254" y="1503868"/>
            <a:ext cx="237435" cy="1000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266BAD4-E214-5CDF-D060-2309130FAF27}"/>
              </a:ext>
            </a:extLst>
          </p:cNvPr>
          <p:cNvSpPr/>
          <p:nvPr/>
        </p:nvSpPr>
        <p:spPr>
          <a:xfrm rot="7879013">
            <a:off x="7676292" y="150242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3DF598-BDA6-43AA-469C-ED6691C03DE4}"/>
              </a:ext>
            </a:extLst>
          </p:cNvPr>
          <p:cNvSpPr txBox="1"/>
          <p:nvPr/>
        </p:nvSpPr>
        <p:spPr>
          <a:xfrm>
            <a:off x="9050791" y="642853"/>
            <a:ext cx="2925831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Repeated measures design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CEE207E-7EFB-80BD-0608-80110A34FAA0}"/>
              </a:ext>
            </a:extLst>
          </p:cNvPr>
          <p:cNvSpPr/>
          <p:nvPr/>
        </p:nvSpPr>
        <p:spPr>
          <a:xfrm rot="5400000">
            <a:off x="9154219" y="2637812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78347CD-B4DA-0517-5989-4B2CC1668412}"/>
              </a:ext>
            </a:extLst>
          </p:cNvPr>
          <p:cNvSpPr/>
          <p:nvPr/>
        </p:nvSpPr>
        <p:spPr>
          <a:xfrm rot="5400000">
            <a:off x="7558873" y="2614367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F4334-859F-7683-CC8F-4E4542635D6E}"/>
              </a:ext>
            </a:extLst>
          </p:cNvPr>
          <p:cNvSpPr txBox="1"/>
          <p:nvPr/>
        </p:nvSpPr>
        <p:spPr>
          <a:xfrm>
            <a:off x="6887851" y="2754310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29CE1-2FD9-551A-63D3-AE47CC5FB56B}"/>
              </a:ext>
            </a:extLst>
          </p:cNvPr>
          <p:cNvSpPr txBox="1"/>
          <p:nvPr/>
        </p:nvSpPr>
        <p:spPr>
          <a:xfrm>
            <a:off x="8531505" y="2767534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63A3E1-B910-4B1F-B46E-CF5CBF86D646}"/>
              </a:ext>
            </a:extLst>
          </p:cNvPr>
          <p:cNvSpPr txBox="1"/>
          <p:nvPr/>
        </p:nvSpPr>
        <p:spPr>
          <a:xfrm>
            <a:off x="6883322" y="3812908"/>
            <a:ext cx="156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FF00"/>
                </a:highlight>
              </a:rPr>
              <a:t>Given non-caffein drink (n=16)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1DBE9-A89F-0E81-DA3B-08ECDF4D70BF}"/>
              </a:ext>
            </a:extLst>
          </p:cNvPr>
          <p:cNvSpPr txBox="1"/>
          <p:nvPr/>
        </p:nvSpPr>
        <p:spPr>
          <a:xfrm>
            <a:off x="8549548" y="3793592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highlight>
                  <a:srgbClr val="FF00FF"/>
                </a:highlight>
              </a:rPr>
              <a:t>Given caffeine drink (n=16)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E82D72D-0799-FA0C-EF41-D1E1609FF00F}"/>
              </a:ext>
            </a:extLst>
          </p:cNvPr>
          <p:cNvSpPr/>
          <p:nvPr/>
        </p:nvSpPr>
        <p:spPr>
          <a:xfrm rot="5400000">
            <a:off x="9155844" y="3659331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BA3BF81-F69E-EE34-557C-45052379A975}"/>
              </a:ext>
            </a:extLst>
          </p:cNvPr>
          <p:cNvSpPr/>
          <p:nvPr/>
        </p:nvSpPr>
        <p:spPr>
          <a:xfrm rot="5400000">
            <a:off x="7550338" y="3656206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E4FC69-8F38-3BFF-DEDB-C377CE1B47E1}"/>
              </a:ext>
            </a:extLst>
          </p:cNvPr>
          <p:cNvSpPr txBox="1"/>
          <p:nvPr/>
        </p:nvSpPr>
        <p:spPr>
          <a:xfrm>
            <a:off x="6975933" y="4914491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0A185-ED25-8422-0F58-E6210A9F1A21}"/>
              </a:ext>
            </a:extLst>
          </p:cNvPr>
          <p:cNvSpPr txBox="1"/>
          <p:nvPr/>
        </p:nvSpPr>
        <p:spPr>
          <a:xfrm>
            <a:off x="8601759" y="4919323"/>
            <a:ext cx="149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Measure activity level of children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3A87A59-A8FC-41DB-F589-B52C1F00280B}"/>
              </a:ext>
            </a:extLst>
          </p:cNvPr>
          <p:cNvSpPr/>
          <p:nvPr/>
        </p:nvSpPr>
        <p:spPr>
          <a:xfrm rot="5400000">
            <a:off x="9202527" y="472773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F2B959BB-3695-E883-1414-7D1410E6F5DC}"/>
              </a:ext>
            </a:extLst>
          </p:cNvPr>
          <p:cNvSpPr/>
          <p:nvPr/>
        </p:nvSpPr>
        <p:spPr>
          <a:xfrm rot="5400000">
            <a:off x="7607181" y="4743293"/>
            <a:ext cx="245781" cy="966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09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97AFE2-EE94-4385-9A5B-500485893AAB}"/>
              </a:ext>
            </a:extLst>
          </p:cNvPr>
          <p:cNvSpPr txBox="1"/>
          <p:nvPr/>
        </p:nvSpPr>
        <p:spPr>
          <a:xfrm>
            <a:off x="6436103" y="1597811"/>
            <a:ext cx="5102087" cy="18610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latin typeface="Arial"/>
                <a:cs typeface="Arial"/>
              </a:rPr>
              <a:t>Repeated measures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E0362-495B-46DF-8D1E-3B66A6761EC5}"/>
              </a:ext>
            </a:extLst>
          </p:cNvPr>
          <p:cNvSpPr txBox="1"/>
          <p:nvPr/>
        </p:nvSpPr>
        <p:spPr>
          <a:xfrm>
            <a:off x="382141" y="1597811"/>
            <a:ext cx="4929809" cy="18610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b="1" dirty="0">
                <a:latin typeface="Arial"/>
                <a:cs typeface="Arial"/>
              </a:rPr>
              <a:t>Independent groups</a:t>
            </a:r>
            <a:endParaRPr lang="en-GB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88E6AA-2067-4B88-A3DB-57901F5EFF62}"/>
              </a:ext>
            </a:extLst>
          </p:cNvPr>
          <p:cNvCxnSpPr>
            <a:cxnSpLocks/>
          </p:cNvCxnSpPr>
          <p:nvPr/>
        </p:nvCxnSpPr>
        <p:spPr>
          <a:xfrm>
            <a:off x="5874026" y="2079435"/>
            <a:ext cx="0" cy="442800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779B8CA-509E-4429-44EC-B0FD9E696D45}"/>
              </a:ext>
            </a:extLst>
          </p:cNvPr>
          <p:cNvSpPr txBox="1"/>
          <p:nvPr/>
        </p:nvSpPr>
        <p:spPr>
          <a:xfrm>
            <a:off x="46438" y="3852356"/>
            <a:ext cx="5683799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Limitation: </a:t>
            </a:r>
          </a:p>
          <a:p>
            <a:r>
              <a:rPr lang="en-GB" b="1" dirty="0"/>
              <a:t>- </a:t>
            </a:r>
            <a:r>
              <a:rPr lang="en-GB" dirty="0"/>
              <a:t>Result may be influenced by individual variation within the sample. </a:t>
            </a:r>
          </a:p>
          <a:p>
            <a:endParaRPr lang="en-GB" dirty="0"/>
          </a:p>
          <a:p>
            <a:r>
              <a:rPr lang="en-GB" b="1" dirty="0"/>
              <a:t>Strengths:</a:t>
            </a:r>
          </a:p>
          <a:p>
            <a:pPr marL="342900" indent="-342900">
              <a:buFontTx/>
              <a:buChar char="-"/>
            </a:pPr>
            <a:r>
              <a:rPr lang="en-GB" dirty="0"/>
              <a:t>More practical for some studies (e.g. those that involve changing diet) where using a repeated measures design would be very time consuming. 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46C4C-2FA6-1029-F134-5603324C40F8}"/>
              </a:ext>
            </a:extLst>
          </p:cNvPr>
          <p:cNvSpPr txBox="1"/>
          <p:nvPr/>
        </p:nvSpPr>
        <p:spPr>
          <a:xfrm>
            <a:off x="6136843" y="3852356"/>
            <a:ext cx="5700606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Limitation: </a:t>
            </a:r>
          </a:p>
          <a:p>
            <a:pPr marL="342900" indent="-342900">
              <a:buFontTx/>
              <a:buChar char="-"/>
            </a:pPr>
            <a:r>
              <a:rPr lang="en-GB" dirty="0"/>
              <a:t>Impractical for some studies </a:t>
            </a:r>
          </a:p>
          <a:p>
            <a:pPr marL="342900" indent="-342900">
              <a:buFontTx/>
              <a:buChar char="-"/>
            </a:pPr>
            <a:r>
              <a:rPr lang="en-GB" dirty="0"/>
              <a:t>Potential order effect/ effect of previous treatment</a:t>
            </a:r>
          </a:p>
          <a:p>
            <a:endParaRPr lang="en-GB" dirty="0"/>
          </a:p>
          <a:p>
            <a:r>
              <a:rPr lang="en-GB" b="1" dirty="0"/>
              <a:t>Strengths: </a:t>
            </a:r>
          </a:p>
          <a:p>
            <a:pPr marL="342900" indent="-342900">
              <a:buFontTx/>
              <a:buChar char="-"/>
            </a:pPr>
            <a:r>
              <a:rPr lang="en-GB" dirty="0"/>
              <a:t>Each participant acts as its own control – remove possibility that individual variation has an effect</a:t>
            </a:r>
          </a:p>
        </p:txBody>
      </p:sp>
    </p:spTree>
    <p:extLst>
      <p:ext uri="{BB962C8B-B14F-4D97-AF65-F5344CB8AC3E}">
        <p14:creationId xmlns:p14="http://schemas.microsoft.com/office/powerpoint/2010/main" val="276393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B1C7-7D70-4756-B5C9-1A3192F6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385" y="438044"/>
            <a:ext cx="3454573" cy="1176949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accent3"/>
                </a:solidFill>
              </a:rPr>
              <a:t>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1CB1-9381-4527-B9F2-57F90AD1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15" y="1423371"/>
            <a:ext cx="6459193" cy="283628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 A study trying to see if giving a joint supplement to horses significantly increases their stride length. </a:t>
            </a:r>
          </a:p>
          <a:p>
            <a:pPr marL="0" indent="0">
              <a:buNone/>
            </a:pPr>
            <a:endParaRPr lang="en-GB" sz="2000" dirty="0"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cs typeface="Arial" panose="020B0604020202020204" pitchFamily="34" charset="0"/>
              </a:rPr>
              <a:t> All of the horses (</a:t>
            </a:r>
            <a:r>
              <a:rPr lang="en-GB" sz="2000" i="1" dirty="0">
                <a:cs typeface="Arial" panose="020B0604020202020204" pitchFamily="34" charset="0"/>
              </a:rPr>
              <a:t>n</a:t>
            </a:r>
            <a:r>
              <a:rPr lang="en-GB" sz="2000" dirty="0">
                <a:cs typeface="Arial" panose="020B0604020202020204" pitchFamily="34" charset="0"/>
              </a:rPr>
              <a:t>=30) had their stride length measured at the start of the study. They were then all given the supplement in their daily feeds for 3 months, after which their stride lengths were measured again in the same way.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AF67D1-1C6B-4699-B96C-B78955C353D1}"/>
              </a:ext>
            </a:extLst>
          </p:cNvPr>
          <p:cNvSpPr txBox="1">
            <a:spLocks/>
          </p:cNvSpPr>
          <p:nvPr/>
        </p:nvSpPr>
        <p:spPr>
          <a:xfrm>
            <a:off x="750870" y="4890051"/>
            <a:ext cx="10511355" cy="1529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What is the PV?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What is the OV?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Is this an example of independent groups or repeated measures study design?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Can you think of a limitation of this study that may make us question the results?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255C81-BB99-4453-99F8-002537385E38}"/>
              </a:ext>
            </a:extLst>
          </p:cNvPr>
          <p:cNvGrpSpPr/>
          <p:nvPr/>
        </p:nvGrpSpPr>
        <p:grpSpPr>
          <a:xfrm>
            <a:off x="7176362" y="1357249"/>
            <a:ext cx="4488553" cy="2968525"/>
            <a:chOff x="7176362" y="1357249"/>
            <a:chExt cx="4488553" cy="29685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D84CE62-DCD0-46DF-ACA3-EC60B3EBC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362" y="1357249"/>
              <a:ext cx="4488553" cy="296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3A4E4C-14DC-412A-9433-B3022F7ED8AF}"/>
                </a:ext>
              </a:extLst>
            </p:cNvPr>
            <p:cNvCxnSpPr>
              <a:cxnSpLocks/>
            </p:cNvCxnSpPr>
            <p:nvPr/>
          </p:nvCxnSpPr>
          <p:spPr>
            <a:xfrm>
              <a:off x="7891669" y="4184374"/>
              <a:ext cx="172115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82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B1C7-7D70-4756-B5C9-1A3192F6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117" y="342212"/>
            <a:ext cx="3080239" cy="1176949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62C8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1CB1-9381-4527-B9F2-57F90AD1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01" y="1368347"/>
            <a:ext cx="5871777" cy="53233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Study to see if there is a significant difference in pig activity levels when fed a calming supplement.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Researchers studied pigs (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=50) on a local farm. 50ml of calming supplement solution was administer orally to half of the pigs 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=25)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whilst the rest were given 50ml of water in the same manner. 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three hours after administration of the treatments, the number of steps taken by each pig was measured to reflect ‘activity level’.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AA3E342-FF99-472A-964E-27B9D7F46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0" r="17357"/>
          <a:stretch/>
        </p:blipFill>
        <p:spPr bwMode="auto">
          <a:xfrm>
            <a:off x="7527645" y="1105530"/>
            <a:ext cx="3728378" cy="280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EBC63E-2B77-4597-002C-C39CC20B2FF4}"/>
              </a:ext>
            </a:extLst>
          </p:cNvPr>
          <p:cNvSpPr txBox="1">
            <a:spLocks/>
          </p:cNvSpPr>
          <p:nvPr/>
        </p:nvSpPr>
        <p:spPr>
          <a:xfrm>
            <a:off x="6400800" y="4293704"/>
            <a:ext cx="5544000" cy="19937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PV?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OV?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an example of IG or RM study design?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were half of the pigs given water?</a:t>
            </a:r>
          </a:p>
        </p:txBody>
      </p:sp>
    </p:spTree>
    <p:extLst>
      <p:ext uri="{BB962C8B-B14F-4D97-AF65-F5344CB8AC3E}">
        <p14:creationId xmlns:p14="http://schemas.microsoft.com/office/powerpoint/2010/main" val="238359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D6F4-BBCD-ED7A-DC29-5AB1D4BC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EA0E0-D980-F663-0104-62D34734E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2D61F9-1578-4747-B551-E1BF2F5201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540"/>
          <a:stretch>
            <a:fillRect/>
          </a:stretch>
        </p:blipFill>
        <p:spPr>
          <a:xfrm>
            <a:off x="152400" y="136071"/>
            <a:ext cx="8096073" cy="658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C59F5-4842-87F5-B485-2632C33E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302"/>
          <a:stretch>
            <a:fillRect/>
          </a:stretch>
        </p:blipFill>
        <p:spPr>
          <a:xfrm>
            <a:off x="4585208" y="2286000"/>
            <a:ext cx="7160478" cy="2823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3450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B1C7-7D70-4756-B5C9-1A3192F6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04" y="300523"/>
            <a:ext cx="3080239" cy="1176949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51CB1-9381-4527-B9F2-57F90AD1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25" y="1085353"/>
            <a:ext cx="7054534" cy="361849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Study to see if bird feather condition is significantly influenced by amount of oil in their diet.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Researchers wanted to compare three treatment conditions: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High oil (30%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Low oil (10%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oil (0% of total diet)</a:t>
            </a:r>
          </a:p>
          <a:p>
            <a:pPr marL="457200" lvl="1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Pair of parakeets">
            <a:extLst>
              <a:ext uri="{FF2B5EF4-FFF2-40B4-BE49-F238E27FC236}">
                <a16:creationId xmlns:a16="http://schemas.microsoft.com/office/drawing/2014/main" id="{BE5A3DC2-CDF0-4285-C3A6-2CCA5B0F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6"/>
          <a:stretch/>
        </p:blipFill>
        <p:spPr>
          <a:xfrm>
            <a:off x="7904440" y="691761"/>
            <a:ext cx="3697356" cy="4785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F98FCB-1E6E-25C2-DC9B-0D16465537FA}"/>
              </a:ext>
            </a:extLst>
          </p:cNvPr>
          <p:cNvSpPr txBox="1"/>
          <p:nvPr/>
        </p:nvSpPr>
        <p:spPr>
          <a:xfrm>
            <a:off x="149086" y="4987817"/>
            <a:ext cx="68679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30 birds, split into three treatment groups. </a:t>
            </a: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Each group receives each treatment for one month in a randomised order.  </a:t>
            </a:r>
          </a:p>
        </p:txBody>
      </p:sp>
    </p:spTree>
    <p:extLst>
      <p:ext uri="{BB962C8B-B14F-4D97-AF65-F5344CB8AC3E}">
        <p14:creationId xmlns:p14="http://schemas.microsoft.com/office/powerpoint/2010/main" val="31531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1B1F-950A-6E0F-C232-0CCF3D09E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Randomised Block Design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2DA055E-BB82-7585-4B89-38A31668FAEA}"/>
              </a:ext>
            </a:extLst>
          </p:cNvPr>
          <p:cNvGraphicFramePr>
            <a:graphicFrameLocks noGrp="1"/>
          </p:cNvGraphicFramePr>
          <p:nvPr/>
        </p:nvGraphicFramePr>
        <p:xfrm>
          <a:off x="839304" y="2644443"/>
          <a:ext cx="8128000" cy="2291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2131">
                  <a:extLst>
                    <a:ext uri="{9D8B030D-6E8A-4147-A177-3AD203B41FA5}">
                      <a16:colId xmlns:a16="http://schemas.microsoft.com/office/drawing/2014/main" val="1701701087"/>
                    </a:ext>
                  </a:extLst>
                </a:gridCol>
                <a:gridCol w="1871869">
                  <a:extLst>
                    <a:ext uri="{9D8B030D-6E8A-4147-A177-3AD203B41FA5}">
                      <a16:colId xmlns:a16="http://schemas.microsoft.com/office/drawing/2014/main" val="36348581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870587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67784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Month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Month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Month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57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Group A </a:t>
                      </a:r>
                      <a:r>
                        <a:rPr lang="en-GB" b="0" dirty="0"/>
                        <a:t>(</a:t>
                      </a:r>
                      <a:r>
                        <a:rPr lang="en-GB" b="0" i="1" dirty="0"/>
                        <a:t>n</a:t>
                      </a:r>
                      <a:r>
                        <a:rPr lang="en-GB" b="0" dirty="0"/>
                        <a:t>=10 birds)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00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oil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59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Group B </a:t>
                      </a:r>
                      <a:r>
                        <a:rPr lang="en-GB" b="0" dirty="0"/>
                        <a:t>(</a:t>
                      </a:r>
                      <a:r>
                        <a:rPr lang="en-GB" b="0" i="1" dirty="0"/>
                        <a:t>n</a:t>
                      </a:r>
                      <a:r>
                        <a:rPr lang="en-GB" b="0" dirty="0"/>
                        <a:t>=10 birds)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00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oil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3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Group C </a:t>
                      </a:r>
                      <a:r>
                        <a:rPr lang="en-GB" b="0" dirty="0"/>
                        <a:t>(</a:t>
                      </a:r>
                      <a:r>
                        <a:rPr lang="en-GB" b="0" i="1" dirty="0"/>
                        <a:t>n</a:t>
                      </a:r>
                      <a:r>
                        <a:rPr lang="en-GB" b="0" dirty="0"/>
                        <a:t>=10 birds)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00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00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oil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oil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423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FCB0F2-2703-5F40-A7C4-199E8B95589C}"/>
              </a:ext>
            </a:extLst>
          </p:cNvPr>
          <p:cNvSpPr txBox="1"/>
          <p:nvPr/>
        </p:nvSpPr>
        <p:spPr>
          <a:xfrm>
            <a:off x="6490252" y="1026857"/>
            <a:ext cx="61026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Treatment conditions: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High oil (30%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Low oil (10%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 oil (0% of total diet)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1B238-6B8E-7674-EFFE-6A0506305E22}"/>
              </a:ext>
            </a:extLst>
          </p:cNvPr>
          <p:cNvSpPr txBox="1"/>
          <p:nvPr/>
        </p:nvSpPr>
        <p:spPr>
          <a:xfrm>
            <a:off x="537524" y="5352780"/>
            <a:ext cx="706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each month, their feather condition is scored.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873FD-C755-3AE6-CA09-0F4B59889719}"/>
              </a:ext>
            </a:extLst>
          </p:cNvPr>
          <p:cNvSpPr txBox="1"/>
          <p:nvPr/>
        </p:nvSpPr>
        <p:spPr>
          <a:xfrm>
            <a:off x="537524" y="5786735"/>
            <a:ext cx="906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Every animal received every treatment. </a:t>
            </a:r>
          </a:p>
          <a:p>
            <a:endParaRPr lang="en-GB" i="1" dirty="0"/>
          </a:p>
          <a:p>
            <a:r>
              <a:rPr lang="en-GB" i="1" dirty="0"/>
              <a:t>Is this an example of repeated measures, or independent group design? </a:t>
            </a:r>
          </a:p>
        </p:txBody>
      </p:sp>
    </p:spTree>
    <p:extLst>
      <p:ext uri="{BB962C8B-B14F-4D97-AF65-F5344CB8AC3E}">
        <p14:creationId xmlns:p14="http://schemas.microsoft.com/office/powerpoint/2010/main" val="215707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BF65-0927-3262-1624-2E0A1CD5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40635"/>
            <a:ext cx="8596668" cy="1320800"/>
          </a:xfrm>
        </p:spPr>
        <p:txBody>
          <a:bodyPr/>
          <a:lstStyle/>
          <a:p>
            <a:r>
              <a:rPr lang="en-GB" dirty="0"/>
              <a:t>Our data would look like this: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C3251-1EFF-41CF-C178-FED7FB971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" t="32741" r="77833" b="18815"/>
          <a:stretch/>
        </p:blipFill>
        <p:spPr>
          <a:xfrm>
            <a:off x="677334" y="1399681"/>
            <a:ext cx="3854909" cy="5230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E24AC8-0945-3E9E-35EB-EF149D481477}"/>
              </a:ext>
            </a:extLst>
          </p:cNvPr>
          <p:cNvSpPr txBox="1"/>
          <p:nvPr/>
        </p:nvSpPr>
        <p:spPr>
          <a:xfrm>
            <a:off x="5029930" y="1859795"/>
            <a:ext cx="4473651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Grey column = </a:t>
            </a:r>
            <a:r>
              <a:rPr lang="en-GB" sz="2400" dirty="0">
                <a:highlight>
                  <a:srgbClr val="C0C0C0"/>
                </a:highlight>
              </a:rPr>
              <a:t>Bird ID </a:t>
            </a:r>
            <a:r>
              <a:rPr lang="en-GB" sz="2400" dirty="0"/>
              <a:t>(30 birds in total)</a:t>
            </a:r>
          </a:p>
          <a:p>
            <a:endParaRPr lang="en-GB" sz="2400" dirty="0"/>
          </a:p>
          <a:p>
            <a:r>
              <a:rPr lang="en-GB" sz="2400" dirty="0"/>
              <a:t>Yellow column = each birds score for when on the </a:t>
            </a:r>
            <a:r>
              <a:rPr lang="en-GB" sz="2400" dirty="0">
                <a:highlight>
                  <a:srgbClr val="FFFF00"/>
                </a:highlight>
              </a:rPr>
              <a:t>high oil </a:t>
            </a:r>
            <a:r>
              <a:rPr lang="en-GB" sz="2400" dirty="0"/>
              <a:t>treatment</a:t>
            </a:r>
          </a:p>
          <a:p>
            <a:endParaRPr lang="en-GB" sz="2400" dirty="0"/>
          </a:p>
          <a:p>
            <a:r>
              <a:rPr lang="en-GB" sz="2400" dirty="0"/>
              <a:t>Blue column = each birds score when on the </a:t>
            </a:r>
            <a:r>
              <a:rPr lang="en-GB" sz="2400" dirty="0">
                <a:highlight>
                  <a:srgbClr val="00FFFF"/>
                </a:highlight>
              </a:rPr>
              <a:t>low oil </a:t>
            </a:r>
            <a:r>
              <a:rPr lang="en-GB" sz="2400" dirty="0"/>
              <a:t>treatment</a:t>
            </a:r>
          </a:p>
          <a:p>
            <a:endParaRPr lang="en-GB" sz="2400" dirty="0"/>
          </a:p>
          <a:p>
            <a:r>
              <a:rPr lang="en-GB" sz="2400" dirty="0"/>
              <a:t>Pink column = each birds score when on the </a:t>
            </a:r>
            <a:r>
              <a:rPr lang="en-GB" sz="2400" dirty="0">
                <a:highlight>
                  <a:srgbClr val="FF00FF"/>
                </a:highlight>
              </a:rPr>
              <a:t>no oil </a:t>
            </a:r>
            <a:r>
              <a:rPr lang="en-GB" sz="2400" dirty="0"/>
              <a:t>treatment </a:t>
            </a:r>
          </a:p>
        </p:txBody>
      </p:sp>
    </p:spTree>
    <p:extLst>
      <p:ext uri="{BB962C8B-B14F-4D97-AF65-F5344CB8AC3E}">
        <p14:creationId xmlns:p14="http://schemas.microsoft.com/office/powerpoint/2010/main" val="17122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C377B-7203-04E9-FDCC-48FBA2CA7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1AE2-63C0-B57F-BB5C-EF3FA4747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3E2C4B4-349D-5E95-2F92-F9A146AC7A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76C0F628-981D-583A-F74C-104664ECD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1889760"/>
            <a:ext cx="792480" cy="79248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BDF48454-48E1-2205-B375-0FA84E7320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2946400"/>
            <a:ext cx="79248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4EB18-3B63-E2FE-1592-2AE158E86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630951-DA21-54E2-37E9-53396D184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7329381"/>
              </p:ext>
            </p:extLst>
          </p:nvPr>
        </p:nvGraphicFramePr>
        <p:xfrm>
          <a:off x="514774" y="697608"/>
          <a:ext cx="6089226" cy="108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C2FF996-B596-5710-87FA-BCE1F2FB840F}"/>
              </a:ext>
            </a:extLst>
          </p:cNvPr>
          <p:cNvSpPr txBox="1"/>
          <p:nvPr/>
        </p:nvSpPr>
        <p:spPr>
          <a:xfrm>
            <a:off x="7003168" y="918002"/>
            <a:ext cx="37693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How many categories are you asking the stats. test to compare?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2C78B6-01CE-6E0A-1208-2410D29BF30C}"/>
              </a:ext>
            </a:extLst>
          </p:cNvPr>
          <p:cNvSpPr txBox="1"/>
          <p:nvPr/>
        </p:nvSpPr>
        <p:spPr>
          <a:xfrm>
            <a:off x="5837308" y="5237062"/>
            <a:ext cx="6101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High oil (30%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Low oil (10% of total diet)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 oil (0% of total diet)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30F0EB-4C80-DC01-1719-EA4EC242F3CD}"/>
              </a:ext>
            </a:extLst>
          </p:cNvPr>
          <p:cNvGrpSpPr/>
          <p:nvPr/>
        </p:nvGrpSpPr>
        <p:grpSpPr>
          <a:xfrm>
            <a:off x="621912" y="1985512"/>
            <a:ext cx="8042416" cy="2044618"/>
            <a:chOff x="621912" y="1985512"/>
            <a:chExt cx="8042416" cy="20446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85300-4731-DBE5-7254-3C32F4CBF3C2}"/>
                </a:ext>
              </a:extLst>
            </p:cNvPr>
            <p:cNvGrpSpPr/>
            <p:nvPr/>
          </p:nvGrpSpPr>
          <p:grpSpPr>
            <a:xfrm>
              <a:off x="621912" y="1985512"/>
              <a:ext cx="2934088" cy="2044618"/>
              <a:chOff x="7176362" y="1357249"/>
              <a:chExt cx="4488553" cy="2968525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E689306F-2CD2-B63E-4557-AB1E89C945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6362" y="1357249"/>
                <a:ext cx="4488553" cy="2968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0BC5E5D-AF6A-F9EF-088E-7F47276CBB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1669" y="4184374"/>
                <a:ext cx="1721157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12A10C-09C0-292C-EDB6-8E6120883AC5}"/>
                </a:ext>
              </a:extLst>
            </p:cNvPr>
            <p:cNvSpPr txBox="1"/>
            <p:nvPr/>
          </p:nvSpPr>
          <p:spPr>
            <a:xfrm>
              <a:off x="3423920" y="2894275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PV = Joint supplement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D2A3D3-4119-20A8-67FA-BEBCC8678AD8}"/>
                </a:ext>
              </a:extLst>
            </p:cNvPr>
            <p:cNvSpPr txBox="1"/>
            <p:nvPr/>
          </p:nvSpPr>
          <p:spPr>
            <a:xfrm>
              <a:off x="6187440" y="2454227"/>
              <a:ext cx="2476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/>
                <a:t>Before joint supplement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B3189A-FACA-8DB3-7AD4-A2EF3B585DCA}"/>
                </a:ext>
              </a:extLst>
            </p:cNvPr>
            <p:cNvSpPr txBox="1"/>
            <p:nvPr/>
          </p:nvSpPr>
          <p:spPr>
            <a:xfrm>
              <a:off x="6187440" y="3150061"/>
              <a:ext cx="2476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dirty="0"/>
                <a:t>After joint supplement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3BA1B2E5-A047-BB19-F996-54C7CB96BFB7}"/>
                </a:ext>
              </a:extLst>
            </p:cNvPr>
            <p:cNvSpPr/>
            <p:nvPr/>
          </p:nvSpPr>
          <p:spPr>
            <a:xfrm>
              <a:off x="6319520" y="2894275"/>
              <a:ext cx="284480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4573E8-2775-75D5-9917-7B6D35B06563}"/>
              </a:ext>
            </a:extLst>
          </p:cNvPr>
          <p:cNvGrpSpPr/>
          <p:nvPr/>
        </p:nvGrpSpPr>
        <p:grpSpPr>
          <a:xfrm>
            <a:off x="1089496" y="4230914"/>
            <a:ext cx="5097944" cy="2405113"/>
            <a:chOff x="1089496" y="4230914"/>
            <a:chExt cx="5097944" cy="2405113"/>
          </a:xfrm>
        </p:grpSpPr>
        <p:pic>
          <p:nvPicPr>
            <p:cNvPr id="18" name="Picture 17" descr="Pair of parakeets">
              <a:extLst>
                <a:ext uri="{FF2B5EF4-FFF2-40B4-BE49-F238E27FC236}">
                  <a16:creationId xmlns:a16="http://schemas.microsoft.com/office/drawing/2014/main" id="{4F4F23C5-B8AC-40D4-02BC-BB3978AB3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86"/>
            <a:stretch/>
          </p:blipFill>
          <p:spPr>
            <a:xfrm>
              <a:off x="1089496" y="4230914"/>
              <a:ext cx="1858355" cy="24051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C88808-09DE-3827-0274-6E2FDCD462DB}"/>
                </a:ext>
              </a:extLst>
            </p:cNvPr>
            <p:cNvSpPr txBox="1"/>
            <p:nvPr/>
          </p:nvSpPr>
          <p:spPr>
            <a:xfrm>
              <a:off x="3139440" y="5566355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PV = % oil in diet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9E2C118D-8479-FC49-5886-64710158A7D7}"/>
                </a:ext>
              </a:extLst>
            </p:cNvPr>
            <p:cNvSpPr/>
            <p:nvPr/>
          </p:nvSpPr>
          <p:spPr>
            <a:xfrm>
              <a:off x="5781040" y="5566355"/>
              <a:ext cx="284480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53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59C78-2E67-7BCC-02C9-28CAECB5B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6533-651F-F8E6-1F00-E3BEC1B2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5B393C0-EA07-E7C2-FE3E-516C19A788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9D985DAC-D4AE-2798-DBFF-32955CB9D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1889760"/>
            <a:ext cx="792480" cy="79248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FB3EB560-B551-E899-2A95-3BD057CE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2946400"/>
            <a:ext cx="792480" cy="792480"/>
          </a:xfrm>
          <a:prstGeom prst="rect">
            <a:avLst/>
          </a:prstGeom>
        </p:spPr>
      </p:pic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AE6C0D9E-AD39-3812-4F75-2D5AAFECCF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71360" y="3899521"/>
            <a:ext cx="79248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2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484B6-BAD4-4CFB-D9F9-51C2D35C6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20F9-15A7-F12D-6DDF-C6B783B6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F5DB1D-5DEE-02CE-AB3A-7A4199F3A2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562494"/>
              </p:ext>
            </p:extLst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2C070AE-109D-27F9-9980-6AC60545B705}"/>
              </a:ext>
            </a:extLst>
          </p:cNvPr>
          <p:cNvSpPr txBox="1"/>
          <p:nvPr/>
        </p:nvSpPr>
        <p:spPr>
          <a:xfrm>
            <a:off x="2875280" y="5683976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Normal Distribution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B8CA6-740E-A497-40AC-8E875B119DC4}"/>
              </a:ext>
            </a:extLst>
          </p:cNvPr>
          <p:cNvSpPr txBox="1"/>
          <p:nvPr/>
        </p:nvSpPr>
        <p:spPr>
          <a:xfrm>
            <a:off x="264160" y="4959455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Independent data 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940DDE-1F60-2A9C-C4B7-9DDBB648F0A4}"/>
              </a:ext>
            </a:extLst>
          </p:cNvPr>
          <p:cNvSpPr txBox="1"/>
          <p:nvPr/>
        </p:nvSpPr>
        <p:spPr>
          <a:xfrm>
            <a:off x="5730240" y="4959455"/>
            <a:ext cx="322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Normal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4282406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arametric and non parametric test examples Archives - Statistical Aid ...">
            <a:extLst>
              <a:ext uri="{FF2B5EF4-FFF2-40B4-BE49-F238E27FC236}">
                <a16:creationId xmlns:a16="http://schemas.microsoft.com/office/drawing/2014/main" id="{265153AB-4D06-7F7A-46DE-7AD50B2C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0" y="1147236"/>
            <a:ext cx="6492240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B26E6A3-CD34-DD98-2A8C-B7334675B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900806"/>
              </p:ext>
            </p:extLst>
          </p:nvPr>
        </p:nvGraphicFramePr>
        <p:xfrm>
          <a:off x="490220" y="538480"/>
          <a:ext cx="4861560" cy="535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772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D1DC86-A330-16F4-0262-00D38EA6E311}"/>
              </a:ext>
            </a:extLst>
          </p:cNvPr>
          <p:cNvSpPr txBox="1"/>
          <p:nvPr/>
        </p:nvSpPr>
        <p:spPr>
          <a:xfrm>
            <a:off x="7711440" y="451262"/>
            <a:ext cx="4345940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GB" sz="1600" b="1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Normal Distribution Characteristics</a:t>
            </a:r>
          </a:p>
          <a:p>
            <a:pPr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Symmetry:</a:t>
            </a:r>
            <a:r>
              <a:rPr lang="en-GB" sz="1600" b="0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 The normal distribution is symmetric around its mean. This means the left side of the distribution mirrors the right side.</a:t>
            </a:r>
          </a:p>
          <a:p>
            <a:pPr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Mean, Median, and Mode:</a:t>
            </a:r>
            <a:r>
              <a:rPr lang="en-GB" sz="1600" b="0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 In a normal distribution, the mean, median, and mode are all equal and located at the center of the distribution.</a:t>
            </a:r>
          </a:p>
          <a:p>
            <a:pPr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Bell-shaped Curve:</a:t>
            </a:r>
            <a:r>
              <a:rPr lang="en-GB" sz="1600" b="0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 The curve is bell-shaped, indicating that most of the observations cluster around the central peak and the probabilities for values further away from the mean taper off equally in both directions.</a:t>
            </a:r>
          </a:p>
          <a:p>
            <a:pPr algn="l" fontAlgn="base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Standard Deviation:</a:t>
            </a:r>
            <a:r>
              <a:rPr lang="en-GB" sz="1600" b="0" i="0" dirty="0">
                <a:solidFill>
                  <a:srgbClr val="273239"/>
                </a:solidFill>
                <a:effectLst/>
                <a:latin typeface="Nunito" panose="020F0502020204030204" pitchFamily="2" charset="0"/>
              </a:rPr>
              <a:t> The spread of the distribution is determined by the standard deviation. About 68% of the data falls within one standard deviation of the mean, 95% within two standard deviations, and 99.7% within three standard deviations.</a:t>
            </a:r>
          </a:p>
        </p:txBody>
      </p:sp>
      <p:pic>
        <p:nvPicPr>
          <p:cNvPr id="3074" name="Picture 2" descr="Normal Distribution and the Empirical Rule | Proclus Academy">
            <a:extLst>
              <a:ext uri="{FF2B5EF4-FFF2-40B4-BE49-F238E27FC236}">
                <a16:creationId xmlns:a16="http://schemas.microsoft.com/office/drawing/2014/main" id="{5E2860BE-1D40-B2D5-72BD-166299BAF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r="2665"/>
          <a:stretch>
            <a:fillRect/>
          </a:stretch>
        </p:blipFill>
        <p:spPr bwMode="auto">
          <a:xfrm>
            <a:off x="1192213" y="3159760"/>
            <a:ext cx="6122987" cy="36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rmal Distribution - MathBitsNotebook(A2 - CCSS Math)">
            <a:extLst>
              <a:ext uri="{FF2B5EF4-FFF2-40B4-BE49-F238E27FC236}">
                <a16:creationId xmlns:a16="http://schemas.microsoft.com/office/drawing/2014/main" id="{FF6979F4-EAC9-ECCE-734E-37AF6CEC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9" y="345634"/>
            <a:ext cx="4182492" cy="25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93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1C04-523D-B0A9-AF3A-0D5C4673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4" y="392482"/>
            <a:ext cx="8596668" cy="1320800"/>
          </a:xfrm>
        </p:spPr>
        <p:txBody>
          <a:bodyPr/>
          <a:lstStyle/>
          <a:p>
            <a:r>
              <a:rPr lang="en-GB" dirty="0"/>
              <a:t>Check distribution by creating a histogram</a:t>
            </a:r>
          </a:p>
        </p:txBody>
      </p:sp>
      <p:pic>
        <p:nvPicPr>
          <p:cNvPr id="4100" name="Picture 4" descr="4: Histograms, Normal Distributions, and the Central Limit Theorem ...">
            <a:extLst>
              <a:ext uri="{FF2B5EF4-FFF2-40B4-BE49-F238E27FC236}">
                <a16:creationId xmlns:a16="http://schemas.microsoft.com/office/drawing/2014/main" id="{F7631A63-B097-939E-AAE6-43F1C090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" y="2112101"/>
            <a:ext cx="8780187" cy="33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at are Histograms in R? (With Code Examples)">
            <a:extLst>
              <a:ext uri="{FF2B5EF4-FFF2-40B4-BE49-F238E27FC236}">
                <a16:creationId xmlns:a16="http://schemas.microsoft.com/office/drawing/2014/main" id="{CD59396F-D83F-2850-DBB2-964DFFF7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95" y="337924"/>
            <a:ext cx="2982489" cy="27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F0DB9A-D170-F264-FF09-4BD0B7D900EF}"/>
              </a:ext>
            </a:extLst>
          </p:cNvPr>
          <p:cNvSpPr txBox="1"/>
          <p:nvPr/>
        </p:nvSpPr>
        <p:spPr>
          <a:xfrm>
            <a:off x="10048240" y="5143914"/>
            <a:ext cx="154432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But this can be subjective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7ED43-384D-805B-50A1-0B27B33E98D4}"/>
              </a:ext>
            </a:extLst>
          </p:cNvPr>
          <p:cNvSpPr txBox="1"/>
          <p:nvPr/>
        </p:nvSpPr>
        <p:spPr>
          <a:xfrm>
            <a:off x="3525328" y="6011474"/>
            <a:ext cx="139954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hist(data)</a:t>
            </a:r>
          </a:p>
        </p:txBody>
      </p:sp>
      <p:pic>
        <p:nvPicPr>
          <p:cNvPr id="7" name="Picture 6" descr="Merubah Tema di RStudio. Merubah Tema di Rstudio Dengan Bahasa… | by ...">
            <a:extLst>
              <a:ext uri="{FF2B5EF4-FFF2-40B4-BE49-F238E27FC236}">
                <a16:creationId xmlns:a16="http://schemas.microsoft.com/office/drawing/2014/main" id="{B993635B-4F4F-8605-0BED-DF7D055BE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8074" r="20666" b="30275"/>
          <a:stretch>
            <a:fillRect/>
          </a:stretch>
        </p:blipFill>
        <p:spPr bwMode="auto">
          <a:xfrm>
            <a:off x="441251" y="5721219"/>
            <a:ext cx="2966720" cy="11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8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4446A3-7E7E-FA1A-3F24-C5AA31F76FC6}"/>
              </a:ext>
            </a:extLst>
          </p:cNvPr>
          <p:cNvSpPr txBox="1"/>
          <p:nvPr/>
        </p:nvSpPr>
        <p:spPr>
          <a:xfrm>
            <a:off x="4785024" y="312080"/>
            <a:ext cx="198690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Choose a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BE21D-F4E3-216E-0B6B-BF6434D3BDD3}"/>
              </a:ext>
            </a:extLst>
          </p:cNvPr>
          <p:cNvSpPr txBox="1"/>
          <p:nvPr/>
        </p:nvSpPr>
        <p:spPr>
          <a:xfrm>
            <a:off x="7788871" y="878157"/>
            <a:ext cx="228434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Review existing literature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55C3D-8914-4B61-F86C-14B7096D2190}"/>
              </a:ext>
            </a:extLst>
          </p:cNvPr>
          <p:cNvSpPr txBox="1"/>
          <p:nvPr/>
        </p:nvSpPr>
        <p:spPr>
          <a:xfrm>
            <a:off x="8089659" y="2344969"/>
            <a:ext cx="35184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Identify a specific research question/ generate hypothesis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199FB-65F8-DFCA-EE50-B94880814B83}"/>
              </a:ext>
            </a:extLst>
          </p:cNvPr>
          <p:cNvSpPr txBox="1"/>
          <p:nvPr/>
        </p:nvSpPr>
        <p:spPr>
          <a:xfrm>
            <a:off x="8456587" y="3814952"/>
            <a:ext cx="351845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Set project aims and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BBB8C-2FC8-4AC7-FC45-B6A1C8B83F07}"/>
              </a:ext>
            </a:extLst>
          </p:cNvPr>
          <p:cNvSpPr txBox="1"/>
          <p:nvPr/>
        </p:nvSpPr>
        <p:spPr>
          <a:xfrm>
            <a:off x="8388094" y="5030721"/>
            <a:ext cx="269350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Design methodology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AD174-5F26-E03E-1493-26BEA92DDFD9}"/>
              </a:ext>
            </a:extLst>
          </p:cNvPr>
          <p:cNvSpPr txBox="1"/>
          <p:nvPr/>
        </p:nvSpPr>
        <p:spPr>
          <a:xfrm>
            <a:off x="6985874" y="6052390"/>
            <a:ext cx="207396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Pilot methodology (if appropriate)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E64E51-43B8-0F05-AB2D-4481CF14A5B9}"/>
              </a:ext>
            </a:extLst>
          </p:cNvPr>
          <p:cNvSpPr txBox="1"/>
          <p:nvPr/>
        </p:nvSpPr>
        <p:spPr>
          <a:xfrm>
            <a:off x="4278463" y="6288855"/>
            <a:ext cx="1603340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Collect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024DB-0895-3352-1ECC-2494F54CE8EF}"/>
              </a:ext>
            </a:extLst>
          </p:cNvPr>
          <p:cNvSpPr txBox="1"/>
          <p:nvPr/>
        </p:nvSpPr>
        <p:spPr>
          <a:xfrm>
            <a:off x="190565" y="5175363"/>
            <a:ext cx="3983086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Visualise data 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(Descriptive statistics)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A73B0-996C-4B10-BE20-1C35CABA4B7E}"/>
              </a:ext>
            </a:extLst>
          </p:cNvPr>
          <p:cNvSpPr txBox="1"/>
          <p:nvPr/>
        </p:nvSpPr>
        <p:spPr>
          <a:xfrm>
            <a:off x="191246" y="3467735"/>
            <a:ext cx="337023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Analyse data / test hypothesis </a:t>
            </a:r>
          </a:p>
          <a:p>
            <a:pPr algn="ctr"/>
            <a:r>
              <a:rPr lang="en-GB" i="1" dirty="0">
                <a:solidFill>
                  <a:schemeClr val="tx1"/>
                </a:solidFill>
              </a:rPr>
              <a:t>(Inferential statistics)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1BF6C-060D-46A4-9E8A-2C60E9DE8E68}"/>
              </a:ext>
            </a:extLst>
          </p:cNvPr>
          <p:cNvSpPr txBox="1"/>
          <p:nvPr/>
        </p:nvSpPr>
        <p:spPr>
          <a:xfrm>
            <a:off x="489347" y="2123327"/>
            <a:ext cx="2074949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Discuss findings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5FA1D-243E-4484-C23F-AE0A4B8C3DD0}"/>
              </a:ext>
            </a:extLst>
          </p:cNvPr>
          <p:cNvSpPr txBox="1"/>
          <p:nvPr/>
        </p:nvSpPr>
        <p:spPr>
          <a:xfrm>
            <a:off x="1286997" y="878157"/>
            <a:ext cx="179022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Conclude study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236BC1C-D917-243A-1602-1D5FB4A0D822}"/>
              </a:ext>
            </a:extLst>
          </p:cNvPr>
          <p:cNvSpPr/>
          <p:nvPr/>
        </p:nvSpPr>
        <p:spPr>
          <a:xfrm rot="881957">
            <a:off x="7030465" y="695727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D56FCD1-F969-045E-53AC-65076F7FA7F4}"/>
              </a:ext>
            </a:extLst>
          </p:cNvPr>
          <p:cNvSpPr/>
          <p:nvPr/>
        </p:nvSpPr>
        <p:spPr>
          <a:xfrm rot="3593237">
            <a:off x="8971559" y="1754358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B6D626D-A8EF-3E95-6CAA-CD16D84D7A40}"/>
              </a:ext>
            </a:extLst>
          </p:cNvPr>
          <p:cNvSpPr/>
          <p:nvPr/>
        </p:nvSpPr>
        <p:spPr>
          <a:xfrm rot="5145674">
            <a:off x="9721372" y="3237382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D68B723-2FB4-5F33-ADF7-890A587AC760}"/>
              </a:ext>
            </a:extLst>
          </p:cNvPr>
          <p:cNvSpPr/>
          <p:nvPr/>
        </p:nvSpPr>
        <p:spPr>
          <a:xfrm rot="5960716">
            <a:off x="9583449" y="4476442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5D71D92-1427-045D-6E3E-4BC2EC8B52B5}"/>
              </a:ext>
            </a:extLst>
          </p:cNvPr>
          <p:cNvSpPr/>
          <p:nvPr/>
        </p:nvSpPr>
        <p:spPr>
          <a:xfrm rot="7393046">
            <a:off x="9148346" y="567666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19ABE4-7C3A-4493-6A38-26F5B1F69567}"/>
              </a:ext>
            </a:extLst>
          </p:cNvPr>
          <p:cNvSpPr/>
          <p:nvPr/>
        </p:nvSpPr>
        <p:spPr>
          <a:xfrm rot="10597830">
            <a:off x="6176186" y="6263559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C92E241-4D1F-7028-9BF6-2FC7795D4EAE}"/>
              </a:ext>
            </a:extLst>
          </p:cNvPr>
          <p:cNvSpPr/>
          <p:nvPr/>
        </p:nvSpPr>
        <p:spPr>
          <a:xfrm rot="12989374">
            <a:off x="3320068" y="606854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0905FA7D-C868-32EB-A731-D61748691BF1}"/>
              </a:ext>
            </a:extLst>
          </p:cNvPr>
          <p:cNvSpPr/>
          <p:nvPr/>
        </p:nvSpPr>
        <p:spPr>
          <a:xfrm rot="14612848">
            <a:off x="1802736" y="4511610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463863B-CE98-8903-C42A-F74F6D0D8533}"/>
              </a:ext>
            </a:extLst>
          </p:cNvPr>
          <p:cNvSpPr/>
          <p:nvPr/>
        </p:nvSpPr>
        <p:spPr>
          <a:xfrm rot="16364328">
            <a:off x="1393154" y="2825336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0EE6381-78D0-1F85-4F60-565CA9B460A1}"/>
              </a:ext>
            </a:extLst>
          </p:cNvPr>
          <p:cNvSpPr/>
          <p:nvPr/>
        </p:nvSpPr>
        <p:spPr>
          <a:xfrm rot="18287654">
            <a:off x="1717042" y="1435073"/>
            <a:ext cx="530871" cy="4199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E61D63-4DD8-3510-D0E4-DC4DC3B573DA}"/>
              </a:ext>
            </a:extLst>
          </p:cNvPr>
          <p:cNvSpPr/>
          <p:nvPr/>
        </p:nvSpPr>
        <p:spPr>
          <a:xfrm>
            <a:off x="3579792" y="2760133"/>
            <a:ext cx="4382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latin typeface="Abadi" panose="020B0604020104020204" pitchFamily="34" charset="0"/>
              </a:rPr>
              <a:t>The </a:t>
            </a:r>
          </a:p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latin typeface="Abadi" panose="020B0604020104020204" pitchFamily="34" charset="0"/>
              </a:rPr>
              <a:t>Research Process</a:t>
            </a:r>
          </a:p>
        </p:txBody>
      </p:sp>
    </p:spTree>
    <p:extLst>
      <p:ext uri="{BB962C8B-B14F-4D97-AF65-F5344CB8AC3E}">
        <p14:creationId xmlns:p14="http://schemas.microsoft.com/office/powerpoint/2010/main" val="2106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16899-2B6E-16C3-E9CD-DA3986FC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27065"/>
            <a:ext cx="8596668" cy="1320800"/>
          </a:xfrm>
        </p:spPr>
        <p:txBody>
          <a:bodyPr/>
          <a:lstStyle/>
          <a:p>
            <a:r>
              <a:rPr lang="en-GB" dirty="0"/>
              <a:t>Test normality using a Shapiro-wilk test in 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0283F-FB5D-9CF3-1293-8F1C79E3A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266" y="1497041"/>
            <a:ext cx="7010400" cy="3513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EED09-9536-4780-59F2-DAC6074EA39D}"/>
              </a:ext>
            </a:extLst>
          </p:cNvPr>
          <p:cNvSpPr txBox="1"/>
          <p:nvPr/>
        </p:nvSpPr>
        <p:spPr>
          <a:xfrm>
            <a:off x="4769991" y="6249655"/>
            <a:ext cx="70104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P&lt;0.05 = Not normal 			P&gt;0.05 = Normal distribution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E2F7E-8791-73F7-11CB-FD6651C3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" y="4018497"/>
            <a:ext cx="3640666" cy="1983278"/>
          </a:xfrm>
          <a:prstGeom prst="rect">
            <a:avLst/>
          </a:prstGeom>
        </p:spPr>
      </p:pic>
      <p:pic>
        <p:nvPicPr>
          <p:cNvPr id="5126" name="Picture 6" descr="Merubah Tema di RStudio. Merubah Tema di Rstudio Dengan Bahasa… | by ...">
            <a:extLst>
              <a:ext uri="{FF2B5EF4-FFF2-40B4-BE49-F238E27FC236}">
                <a16:creationId xmlns:a16="http://schemas.microsoft.com/office/drawing/2014/main" id="{D8B04AC3-5570-41C4-0455-BD689B9D4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8074" r="20666" b="30275"/>
          <a:stretch>
            <a:fillRect/>
          </a:stretch>
        </p:blipFill>
        <p:spPr bwMode="auto">
          <a:xfrm>
            <a:off x="782320" y="2839503"/>
            <a:ext cx="2966720" cy="11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45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9405-290B-876F-FE0F-97E26DCB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22426" cy="1320800"/>
          </a:xfrm>
        </p:spPr>
        <p:txBody>
          <a:bodyPr/>
          <a:lstStyle/>
          <a:p>
            <a:r>
              <a:rPr lang="en-GB" dirty="0"/>
              <a:t>Testing for equal variance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D7852-0952-31E2-067E-68EA5EBAB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840" y="289469"/>
            <a:ext cx="7152722" cy="4305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9E776-54A5-7E74-3095-42BB3F0F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587" y="4262255"/>
            <a:ext cx="4003039" cy="2483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F7D8DE-9C41-2743-63D5-292DC4756F16}"/>
              </a:ext>
            </a:extLst>
          </p:cNvPr>
          <p:cNvSpPr txBox="1"/>
          <p:nvPr/>
        </p:nvSpPr>
        <p:spPr>
          <a:xfrm>
            <a:off x="677334" y="2123440"/>
            <a:ext cx="298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Unnecessary if using a repeated measures study design</a:t>
            </a:r>
          </a:p>
        </p:txBody>
      </p:sp>
      <p:pic>
        <p:nvPicPr>
          <p:cNvPr id="11" name="Picture 6" descr="Merubah Tema di RStudio. Merubah Tema di Rstudio Dengan Bahasa… | by ...">
            <a:extLst>
              <a:ext uri="{FF2B5EF4-FFF2-40B4-BE49-F238E27FC236}">
                <a16:creationId xmlns:a16="http://schemas.microsoft.com/office/drawing/2014/main" id="{EB69D06B-7A1B-061B-2A73-90530AC85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8074" r="20666" b="30275"/>
          <a:stretch>
            <a:fillRect/>
          </a:stretch>
        </p:blipFill>
        <p:spPr bwMode="auto">
          <a:xfrm>
            <a:off x="375920" y="3389480"/>
            <a:ext cx="2201334" cy="8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14372-0F07-0EE7-3EDB-1FDFE467C554}"/>
              </a:ext>
            </a:extLst>
          </p:cNvPr>
          <p:cNvSpPr txBox="1"/>
          <p:nvPr/>
        </p:nvSpPr>
        <p:spPr>
          <a:xfrm>
            <a:off x="6712376" y="5576054"/>
            <a:ext cx="35153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P&lt;0.05 = Variance is not equal</a:t>
            </a:r>
          </a:p>
          <a:p>
            <a:r>
              <a:rPr lang="en-GB" dirty="0"/>
              <a:t>P&gt;0.05 = Equal Variance</a:t>
            </a:r>
          </a:p>
        </p:txBody>
      </p:sp>
    </p:spTree>
    <p:extLst>
      <p:ext uri="{BB962C8B-B14F-4D97-AF65-F5344CB8AC3E}">
        <p14:creationId xmlns:p14="http://schemas.microsoft.com/office/powerpoint/2010/main" val="3140659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E7C2-5917-BFD8-719C-A8A140A9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Assumption of independent data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8AC5-29DF-8504-7389-E010FD86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45629"/>
            <a:ext cx="8596668" cy="224885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The assumption that observations (data points) are independent. </a:t>
            </a:r>
          </a:p>
          <a:p>
            <a:r>
              <a:rPr lang="en-GB" sz="2400" dirty="0">
                <a:solidFill>
                  <a:schemeClr val="tx1"/>
                </a:solidFill>
              </a:rPr>
              <a:t>This means that no two observations in a dataset are related to each other or affect each other in any way.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1B8A4-603F-5A7E-02B8-14F6D5D15E6B}"/>
              </a:ext>
            </a:extLst>
          </p:cNvPr>
          <p:cNvSpPr txBox="1"/>
          <p:nvPr/>
        </p:nvSpPr>
        <p:spPr>
          <a:xfrm>
            <a:off x="325120" y="4388992"/>
            <a:ext cx="1081024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/>
              <a:t>Use careful study design to ensure this assumption is not violated.</a:t>
            </a:r>
          </a:p>
        </p:txBody>
      </p:sp>
    </p:spTree>
    <p:extLst>
      <p:ext uri="{BB962C8B-B14F-4D97-AF65-F5344CB8AC3E}">
        <p14:creationId xmlns:p14="http://schemas.microsoft.com/office/powerpoint/2010/main" val="2593619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0C02-FCDE-2078-3742-2F38737F0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FF1B-056B-7CF4-EE13-BFFAC4407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you have to ask when choosing an inferential test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B48230-5A5B-0F7A-D524-2B867A749D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4294" y="1930400"/>
          <a:ext cx="7105226" cy="3938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c 4" descr="Tick with solid fill">
            <a:extLst>
              <a:ext uri="{FF2B5EF4-FFF2-40B4-BE49-F238E27FC236}">
                <a16:creationId xmlns:a16="http://schemas.microsoft.com/office/drawing/2014/main" id="{88F94361-D0D1-8611-CEBB-9A37B8F980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1889760"/>
            <a:ext cx="792480" cy="792480"/>
          </a:xfrm>
          <a:prstGeom prst="rect">
            <a:avLst/>
          </a:prstGeom>
        </p:spPr>
      </p:pic>
      <p:pic>
        <p:nvPicPr>
          <p:cNvPr id="3" name="Graphic 2" descr="Tick with solid fill">
            <a:extLst>
              <a:ext uri="{FF2B5EF4-FFF2-40B4-BE49-F238E27FC236}">
                <a16:creationId xmlns:a16="http://schemas.microsoft.com/office/drawing/2014/main" id="{147067F3-53F3-928C-309F-829795D6A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2946400"/>
            <a:ext cx="792480" cy="792480"/>
          </a:xfrm>
          <a:prstGeom prst="rect">
            <a:avLst/>
          </a:prstGeom>
        </p:spPr>
      </p:pic>
      <p:pic>
        <p:nvPicPr>
          <p:cNvPr id="6" name="Graphic 5" descr="Tick with solid fill">
            <a:extLst>
              <a:ext uri="{FF2B5EF4-FFF2-40B4-BE49-F238E27FC236}">
                <a16:creationId xmlns:a16="http://schemas.microsoft.com/office/drawing/2014/main" id="{4B78F9BC-898B-C9A3-F75E-2767EB225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71360" y="3899521"/>
            <a:ext cx="792480" cy="792480"/>
          </a:xfrm>
          <a:prstGeom prst="rect">
            <a:avLst/>
          </a:prstGeom>
        </p:spPr>
      </p:pic>
      <p:pic>
        <p:nvPicPr>
          <p:cNvPr id="7" name="Graphic 6" descr="Tick with solid fill">
            <a:extLst>
              <a:ext uri="{FF2B5EF4-FFF2-40B4-BE49-F238E27FC236}">
                <a16:creationId xmlns:a16="http://schemas.microsoft.com/office/drawing/2014/main" id="{EC7568FE-AEE3-5BD5-4B5E-2CEF60776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2000" y="4692001"/>
            <a:ext cx="79248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91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t indoors with paw on edge of basket draped with blanket, gazing straight ahead">
            <a:extLst>
              <a:ext uri="{FF2B5EF4-FFF2-40B4-BE49-F238E27FC236}">
                <a16:creationId xmlns:a16="http://schemas.microsoft.com/office/drawing/2014/main" id="{561AA1A0-E0C9-FD68-E6ED-1119B8A2B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490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162F5-1396-760D-C724-9B10484E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GB"/>
              <a:t>Cat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AE043-5CBE-841B-87C2-55A1770E5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16" y="1686904"/>
            <a:ext cx="4351226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Research question: </a:t>
            </a:r>
            <a:r>
              <a:rPr lang="en-GB" sz="2000" dirty="0"/>
              <a:t>Do ‘natural calming tablets’ significantly reduce the amount of stress-related behaviour performed by cats? </a:t>
            </a:r>
          </a:p>
          <a:p>
            <a:r>
              <a:rPr lang="en-GB" sz="2000" dirty="0"/>
              <a:t>15 cats</a:t>
            </a:r>
          </a:p>
          <a:p>
            <a:r>
              <a:rPr lang="en-GB" sz="2000" dirty="0"/>
              <a:t>The amount of time(sec) they spent displaying stress-related behaviours was measured before they received any treatment, and again after they were given a natural calming tablet.  </a:t>
            </a:r>
          </a:p>
          <a:p>
            <a:r>
              <a:rPr lang="en-GB" sz="2000" dirty="0"/>
              <a:t>All parametric assumptions are met by this data</a:t>
            </a:r>
          </a:p>
        </p:txBody>
      </p:sp>
      <p:pic>
        <p:nvPicPr>
          <p:cNvPr id="7" name="Graphic 6" descr="Medicine outline">
            <a:extLst>
              <a:ext uri="{FF2B5EF4-FFF2-40B4-BE49-F238E27FC236}">
                <a16:creationId xmlns:a16="http://schemas.microsoft.com/office/drawing/2014/main" id="{DDE6904C-5DD7-629B-D846-B211B6F6D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4032" y="443305"/>
            <a:ext cx="1077304" cy="1077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F5E15-0304-BC77-61FC-C829ADA978FC}"/>
              </a:ext>
            </a:extLst>
          </p:cNvPr>
          <p:cNvSpPr txBox="1"/>
          <p:nvPr/>
        </p:nvSpPr>
        <p:spPr>
          <a:xfrm>
            <a:off x="5203371" y="5643877"/>
            <a:ext cx="6650799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1) Write a null hypothesis for this study</a:t>
            </a:r>
          </a:p>
          <a:p>
            <a:r>
              <a:rPr lang="en-GB" dirty="0"/>
              <a:t>2) Identify the study the Predictor and Outcome Variable?</a:t>
            </a:r>
          </a:p>
          <a:p>
            <a:r>
              <a:rPr lang="en-GB" dirty="0"/>
              <a:t>3)Which stats test would you run to test the hypothesis?</a:t>
            </a:r>
          </a:p>
        </p:txBody>
      </p:sp>
    </p:spTree>
    <p:extLst>
      <p:ext uri="{BB962C8B-B14F-4D97-AF65-F5344CB8AC3E}">
        <p14:creationId xmlns:p14="http://schemas.microsoft.com/office/powerpoint/2010/main" val="2709794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BC94C-1C20-5F54-E66C-52F581CC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09009-A1EF-039F-87BF-380A5396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FA70F-A797-D2C0-F7F8-D3D9C138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0" y="734639"/>
            <a:ext cx="11628820" cy="538872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CDBC050-0CE0-5857-1489-37F1C8D319FF}"/>
              </a:ext>
            </a:extLst>
          </p:cNvPr>
          <p:cNvSpPr/>
          <p:nvPr/>
        </p:nvSpPr>
        <p:spPr>
          <a:xfrm>
            <a:off x="8847180" y="138759"/>
            <a:ext cx="3063230" cy="51388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038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DEB98-DE56-229A-754B-DD780AC5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82D7-2159-FD4C-BE4B-F79A854A4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2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679F-2408-FC00-9E65-D1A08F95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CB953-58C5-FAC2-A8DB-3B59BC0ED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62736"/>
            <a:ext cx="7998833" cy="1754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These are a ‘statement’/ prediction made at the state of the project</a:t>
            </a:r>
          </a:p>
          <a:p>
            <a:pPr marL="0" indent="0">
              <a:buNone/>
            </a:pPr>
            <a:r>
              <a:rPr lang="en-GB" sz="2400" dirty="0"/>
              <a:t>They will be informed by your reading (you aren’t just making a random guess)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72EDB-7B4D-EC6B-1962-8833FDDFB478}"/>
              </a:ext>
            </a:extLst>
          </p:cNvPr>
          <p:cNvSpPr txBox="1"/>
          <p:nvPr/>
        </p:nvSpPr>
        <p:spPr>
          <a:xfrm>
            <a:off x="4975668" y="609600"/>
            <a:ext cx="370049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Hypothesis = singular</a:t>
            </a:r>
          </a:p>
          <a:p>
            <a:pPr algn="ctr"/>
            <a:r>
              <a:rPr lang="en-GB" sz="2800" b="1" dirty="0"/>
              <a:t>Hypotheses = plural</a:t>
            </a:r>
          </a:p>
        </p:txBody>
      </p:sp>
    </p:spTree>
    <p:extLst>
      <p:ext uri="{BB962C8B-B14F-4D97-AF65-F5344CB8AC3E}">
        <p14:creationId xmlns:p14="http://schemas.microsoft.com/office/powerpoint/2010/main" val="8639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C24E-E0E3-7E8D-8A85-A79BF78CA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will always write a ‘null hypothesis’ and an ‘alternative hypothesis’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EE45B-4AEC-BE51-C4FD-8776FEF474DA}"/>
              </a:ext>
            </a:extLst>
          </p:cNvPr>
          <p:cNvSpPr txBox="1"/>
          <p:nvPr/>
        </p:nvSpPr>
        <p:spPr>
          <a:xfrm>
            <a:off x="542260" y="2323401"/>
            <a:ext cx="9016409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Alternative hypothesis</a:t>
            </a: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application of fertiliser will significantly increase plant growth rate.</a:t>
            </a:r>
          </a:p>
          <a:p>
            <a:pPr algn="just">
              <a:spcAft>
                <a:spcPts val="800"/>
              </a:spcAft>
            </a:pPr>
            <a:endParaRPr lang="en-GB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Null hypothesis</a:t>
            </a:r>
            <a:endParaRPr lang="en-GB" sz="2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application of fertiliser will </a:t>
            </a: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plant growth rate.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76628-BB79-DDE3-7BEA-51C2CEBFF6BB}"/>
              </a:ext>
            </a:extLst>
          </p:cNvPr>
          <p:cNvSpPr txBox="1"/>
          <p:nvPr/>
        </p:nvSpPr>
        <p:spPr>
          <a:xfrm>
            <a:off x="4888583" y="5973939"/>
            <a:ext cx="714305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To test this hypothesis, what would you need to measure in your study? - </a:t>
            </a:r>
            <a:r>
              <a:rPr lang="en-GB" sz="2000" b="1" dirty="0">
                <a:highlight>
                  <a:srgbClr val="00FFFF"/>
                </a:highlight>
              </a:rPr>
              <a:t>Predictor Variable</a:t>
            </a:r>
            <a:r>
              <a:rPr lang="en-GB" sz="2000" b="1" dirty="0"/>
              <a:t>? </a:t>
            </a:r>
            <a:r>
              <a:rPr lang="en-GB" sz="2000" b="1" dirty="0">
                <a:highlight>
                  <a:srgbClr val="00FF00"/>
                </a:highlight>
              </a:rPr>
              <a:t>Outcome Variable</a:t>
            </a:r>
            <a:r>
              <a:rPr lang="en-GB" sz="2000" b="1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65274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1B1FD-FEB3-907C-ED72-878168ABD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7381-62F5-7390-FF1B-2D5CB568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 will always write a ‘null hypothesis’ and an ‘alternative hypothesis’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EB763-8F12-7EEC-B599-FF2FFDF2B4A1}"/>
              </a:ext>
            </a:extLst>
          </p:cNvPr>
          <p:cNvSpPr txBox="1"/>
          <p:nvPr/>
        </p:nvSpPr>
        <p:spPr>
          <a:xfrm>
            <a:off x="542260" y="2323401"/>
            <a:ext cx="9016409" cy="351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Alternative hypothesis</a:t>
            </a: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application of fertiliser will significantly increase plant growth rate.</a:t>
            </a:r>
          </a:p>
          <a:p>
            <a:pPr algn="just">
              <a:spcAft>
                <a:spcPts val="800"/>
              </a:spcAft>
            </a:pPr>
            <a:endParaRPr lang="en-GB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Null hypothesis</a:t>
            </a:r>
            <a:endParaRPr lang="en-GB" sz="2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2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</a:t>
            </a:r>
            <a:r>
              <a:rPr lang="en-GB" sz="28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of fertiliser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will </a:t>
            </a:r>
            <a:r>
              <a:rPr lang="en-GB" sz="2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</a:t>
            </a:r>
            <a:r>
              <a:rPr lang="en-GB" sz="28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plant growth rate</a:t>
            </a:r>
            <a:r>
              <a:rPr lang="en-GB" sz="2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A9E315-BCE5-72D3-BE4F-926617BB89BD}"/>
              </a:ext>
            </a:extLst>
          </p:cNvPr>
          <p:cNvSpPr txBox="1"/>
          <p:nvPr/>
        </p:nvSpPr>
        <p:spPr>
          <a:xfrm>
            <a:off x="4866811" y="5973939"/>
            <a:ext cx="714305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To test this hypothesis, what would you need to measure in your study? - </a:t>
            </a:r>
            <a:r>
              <a:rPr lang="en-GB" sz="2000" b="1" dirty="0">
                <a:highlight>
                  <a:srgbClr val="00FFFF"/>
                </a:highlight>
              </a:rPr>
              <a:t>Predictor Variable</a:t>
            </a:r>
            <a:r>
              <a:rPr lang="en-GB" sz="2000" b="1" dirty="0"/>
              <a:t>? </a:t>
            </a:r>
            <a:r>
              <a:rPr lang="en-GB" sz="2000" b="1" dirty="0">
                <a:highlight>
                  <a:srgbClr val="00FF00"/>
                </a:highlight>
              </a:rPr>
              <a:t>Outcome Variable</a:t>
            </a:r>
            <a:r>
              <a:rPr lang="en-GB" sz="2000" b="1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991038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359675-5BF8-3302-BB32-41DB3F7A9E6D}"/>
              </a:ext>
            </a:extLst>
          </p:cNvPr>
          <p:cNvSpPr txBox="1"/>
          <p:nvPr/>
        </p:nvSpPr>
        <p:spPr>
          <a:xfrm>
            <a:off x="761314" y="690475"/>
            <a:ext cx="81699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3200" b="1" dirty="0">
                <a:solidFill>
                  <a:srgbClr val="FF0000"/>
                </a:solidFill>
              </a:rPr>
              <a:t>When you carry out research, you are trying to determine whether or not you can reject the </a:t>
            </a:r>
            <a:r>
              <a:rPr lang="en-GB" sz="3200" b="1" u="sng" dirty="0">
                <a:solidFill>
                  <a:srgbClr val="FF0000"/>
                </a:solidFill>
              </a:rPr>
              <a:t>null hypothesis</a:t>
            </a:r>
            <a:r>
              <a:rPr lang="en-GB" sz="32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9A9BE4-BCC2-8316-DC7A-5986FEDE2A3D}"/>
              </a:ext>
            </a:extLst>
          </p:cNvPr>
          <p:cNvSpPr/>
          <p:nvPr/>
        </p:nvSpPr>
        <p:spPr>
          <a:xfrm>
            <a:off x="2025166" y="3283244"/>
            <a:ext cx="54750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</a:rPr>
              <a:t>How do you figure this out?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60214-7503-0109-CA23-88A4D8118E13}"/>
              </a:ext>
            </a:extLst>
          </p:cNvPr>
          <p:cNvSpPr txBox="1"/>
          <p:nvPr/>
        </p:nvSpPr>
        <p:spPr>
          <a:xfrm>
            <a:off x="4866811" y="5973939"/>
            <a:ext cx="714305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To test this hypothesis, what would you need to measure in your study? - </a:t>
            </a:r>
            <a:r>
              <a:rPr lang="en-GB" sz="2000" b="1" dirty="0">
                <a:highlight>
                  <a:srgbClr val="00FFFF"/>
                </a:highlight>
              </a:rPr>
              <a:t>Predictor Variable</a:t>
            </a:r>
            <a:r>
              <a:rPr lang="en-GB" sz="2000" b="1" dirty="0"/>
              <a:t>? </a:t>
            </a:r>
            <a:r>
              <a:rPr lang="en-GB" sz="2000" b="1" dirty="0">
                <a:highlight>
                  <a:srgbClr val="00FF00"/>
                </a:highlight>
              </a:rPr>
              <a:t>Outcome Variable</a:t>
            </a:r>
            <a:r>
              <a:rPr lang="en-GB" sz="2000" b="1" dirty="0"/>
              <a:t>?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930E6-6A3F-5FF4-6D47-4F50DE1A7489}"/>
              </a:ext>
            </a:extLst>
          </p:cNvPr>
          <p:cNvSpPr txBox="1"/>
          <p:nvPr/>
        </p:nvSpPr>
        <p:spPr>
          <a:xfrm>
            <a:off x="1078938" y="4466876"/>
            <a:ext cx="2634343" cy="1861006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Collect relevant data to test your hypotheses</a:t>
            </a:r>
          </a:p>
        </p:txBody>
      </p:sp>
    </p:spTree>
    <p:extLst>
      <p:ext uri="{BB962C8B-B14F-4D97-AF65-F5344CB8AC3E}">
        <p14:creationId xmlns:p14="http://schemas.microsoft.com/office/powerpoint/2010/main" val="40247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192D59-7561-5083-4CCC-654B5841E3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1031"/>
              </p:ext>
            </p:extLst>
          </p:nvPr>
        </p:nvGraphicFramePr>
        <p:xfrm>
          <a:off x="415986" y="1796142"/>
          <a:ext cx="8730343" cy="463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846ACF-08AA-69AB-CC76-38122985C9A8}"/>
              </a:ext>
            </a:extLst>
          </p:cNvPr>
          <p:cNvSpPr txBox="1"/>
          <p:nvPr/>
        </p:nvSpPr>
        <p:spPr>
          <a:xfrm>
            <a:off x="415986" y="319092"/>
            <a:ext cx="610144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sz="1800" baseline="-250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The </a:t>
            </a:r>
            <a:r>
              <a:rPr lang="en-GB" sz="1800" dirty="0">
                <a:effectLst/>
                <a:highlight>
                  <a:srgbClr val="00FFFF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application of fertiliser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will </a:t>
            </a:r>
            <a:r>
              <a:rPr lang="en-GB" sz="1800" u="sng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not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significantly increase </a:t>
            </a:r>
            <a:r>
              <a:rPr lang="en-GB" sz="1800" dirty="0">
                <a:effectLst/>
                <a:highlight>
                  <a:srgbClr val="00FF00"/>
                </a:highlight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plant growth rate</a:t>
            </a:r>
            <a:endParaRPr lang="en-GB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EFB59-8570-EFFB-DBE7-EC170679FD15}"/>
              </a:ext>
            </a:extLst>
          </p:cNvPr>
          <p:cNvSpPr txBox="1"/>
          <p:nvPr/>
        </p:nvSpPr>
        <p:spPr>
          <a:xfrm>
            <a:off x="5203372" y="1600201"/>
            <a:ext cx="4190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It looks like fertiliser has had an effect on our OV… but is this effect ‘significant’?</a:t>
            </a:r>
          </a:p>
        </p:txBody>
      </p:sp>
    </p:spTree>
    <p:extLst>
      <p:ext uri="{BB962C8B-B14F-4D97-AF65-F5344CB8AC3E}">
        <p14:creationId xmlns:p14="http://schemas.microsoft.com/office/powerpoint/2010/main" val="18498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BA460B7BCA2547BA9EFBD655E7BACC" ma:contentTypeVersion="5" ma:contentTypeDescription="Create a new document." ma:contentTypeScope="" ma:versionID="8d83dd093b625488b0227472901e5d84">
  <xsd:schema xmlns:xsd="http://www.w3.org/2001/XMLSchema" xmlns:xs="http://www.w3.org/2001/XMLSchema" xmlns:p="http://schemas.microsoft.com/office/2006/metadata/properties" xmlns:ns3="6c060e1a-eb8d-4eed-a67e-ca8792dc6626" targetNamespace="http://schemas.microsoft.com/office/2006/metadata/properties" ma:root="true" ma:fieldsID="2f69879c2a349a277f6ad609c8c8a9a6" ns3:_="">
    <xsd:import namespace="6c060e1a-eb8d-4eed-a67e-ca8792dc6626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60e1a-eb8d-4eed-a67e-ca8792dc6626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c060e1a-eb8d-4eed-a67e-ca8792dc6626" xsi:nil="true"/>
  </documentManagement>
</p:properties>
</file>

<file path=customXml/itemProps1.xml><?xml version="1.0" encoding="utf-8"?>
<ds:datastoreItem xmlns:ds="http://schemas.openxmlformats.org/officeDocument/2006/customXml" ds:itemID="{7E267870-FB92-461C-A9A8-EA1FF5D53C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060e1a-eb8d-4eed-a67e-ca8792dc6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178F84-8FDA-4285-A91C-58FFEA5604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01B7F9-2FB9-4CD6-BE26-C91C4C4C07DB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6c060e1a-eb8d-4eed-a67e-ca8792dc6626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277</TotalTime>
  <Words>2645</Words>
  <Application>Microsoft Office PowerPoint</Application>
  <PresentationFormat>Widescreen</PresentationFormat>
  <Paragraphs>378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Abadi</vt:lpstr>
      <vt:lpstr>Aptos</vt:lpstr>
      <vt:lpstr>Arial</vt:lpstr>
      <vt:lpstr>Nunito</vt:lpstr>
      <vt:lpstr>Trebuchet MS</vt:lpstr>
      <vt:lpstr>Wingdings 3</vt:lpstr>
      <vt:lpstr>Facet</vt:lpstr>
      <vt:lpstr>Data Analysis</vt:lpstr>
      <vt:lpstr>Today</vt:lpstr>
      <vt:lpstr>PowerPoint Presentation</vt:lpstr>
      <vt:lpstr>PowerPoint Presentation</vt:lpstr>
      <vt:lpstr>Hypotheses</vt:lpstr>
      <vt:lpstr>You will always write a ‘null hypothesis’ and an ‘alternative hypothesis’</vt:lpstr>
      <vt:lpstr>You will always write a ‘null hypothesis’ and an ‘alternative hypothesis’</vt:lpstr>
      <vt:lpstr>PowerPoint Presentation</vt:lpstr>
      <vt:lpstr>PowerPoint Presentation</vt:lpstr>
      <vt:lpstr>PowerPoint Presentation</vt:lpstr>
      <vt:lpstr>Inferential stats. tests give us P-values </vt:lpstr>
      <vt:lpstr>P-value</vt:lpstr>
      <vt:lpstr>Inferential stats. tests! </vt:lpstr>
      <vt:lpstr>PowerPoint Presentation</vt:lpstr>
      <vt:lpstr>PowerPoint Presentation</vt:lpstr>
      <vt:lpstr>Choosing an appropriate inferential stats. test</vt:lpstr>
      <vt:lpstr>PowerPoint Presentation</vt:lpstr>
      <vt:lpstr>PowerPoint Presentation</vt:lpstr>
      <vt:lpstr>Questions you have to ask when choosing an inferential test</vt:lpstr>
      <vt:lpstr>PowerPoint Presentation</vt:lpstr>
      <vt:lpstr>Questions you have to ask when choosing an inferential test</vt:lpstr>
      <vt:lpstr>Questions you have to ask when choosing an inferential test</vt:lpstr>
      <vt:lpstr>Study design</vt:lpstr>
      <vt:lpstr>PowerPoint Presentation</vt:lpstr>
      <vt:lpstr>Independent-groups design</vt:lpstr>
      <vt:lpstr>Repeated-measures</vt:lpstr>
      <vt:lpstr>PowerPoint Presentation</vt:lpstr>
      <vt:lpstr>Example 1</vt:lpstr>
      <vt:lpstr>Example 2</vt:lpstr>
      <vt:lpstr>Example 3</vt:lpstr>
      <vt:lpstr>Randomised Block Design</vt:lpstr>
      <vt:lpstr>Our data would look like this:</vt:lpstr>
      <vt:lpstr>Questions you have to ask when choosing an inferential test</vt:lpstr>
      <vt:lpstr>PowerPoint Presentation</vt:lpstr>
      <vt:lpstr>Questions you have to ask when choosing an inferential test</vt:lpstr>
      <vt:lpstr>Questions you have to ask when choosing an inferential test</vt:lpstr>
      <vt:lpstr>PowerPoint Presentation</vt:lpstr>
      <vt:lpstr>PowerPoint Presentation</vt:lpstr>
      <vt:lpstr>Check distribution by creating a histogram</vt:lpstr>
      <vt:lpstr>Test normality using a Shapiro-wilk test in R</vt:lpstr>
      <vt:lpstr>Testing for equal variance</vt:lpstr>
      <vt:lpstr>Assumption of independent data points</vt:lpstr>
      <vt:lpstr>Questions you have to ask when choosing an inferential test</vt:lpstr>
      <vt:lpstr>Cat study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Ella Bartlett</dc:creator>
  <cp:lastModifiedBy>Ella Bartlett</cp:lastModifiedBy>
  <cp:revision>2</cp:revision>
  <dcterms:created xsi:type="dcterms:W3CDTF">2025-09-23T21:13:54Z</dcterms:created>
  <dcterms:modified xsi:type="dcterms:W3CDTF">2025-09-24T09:13:57Z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0x0101006FBA460B7BCA2547BA9EFBD655E7BACC</vt:lpwstr>
  </property>
</Properties>
</file>