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4" r:id="rId9"/>
    <p:sldId id="262" r:id="rId10"/>
    <p:sldId id="26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50" autoAdjust="0"/>
  </p:normalViewPr>
  <p:slideViewPr>
    <p:cSldViewPr snapToGrid="0">
      <p:cViewPr varScale="1">
        <p:scale>
          <a:sx n="84" d="100"/>
          <a:sy n="84" d="100"/>
        </p:scale>
        <p:origin x="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Perkins" userId="c2e5e452-c219-4486-888c-7acf77515431" providerId="ADAL" clId="{535926D4-D41A-44D8-9D85-DF0DC1A2632B}"/>
    <pc:docChg chg="modSld">
      <pc:chgData name="Kerry Perkins" userId="c2e5e452-c219-4486-888c-7acf77515431" providerId="ADAL" clId="{535926D4-D41A-44D8-9D85-DF0DC1A2632B}" dt="2025-10-30T15:32:59.994" v="2" actId="6549"/>
      <pc:docMkLst>
        <pc:docMk/>
      </pc:docMkLst>
      <pc:sldChg chg="modNotesTx">
        <pc:chgData name="Kerry Perkins" userId="c2e5e452-c219-4486-888c-7acf77515431" providerId="ADAL" clId="{535926D4-D41A-44D8-9D85-DF0DC1A2632B}" dt="2025-10-30T15:32:59.994" v="2" actId="6549"/>
        <pc:sldMkLst>
          <pc:docMk/>
          <pc:sldMk cId="64961890" sldId="263"/>
        </pc:sldMkLst>
      </pc:sldChg>
      <pc:sldChg chg="modNotesTx">
        <pc:chgData name="Kerry Perkins" userId="c2e5e452-c219-4486-888c-7acf77515431" providerId="ADAL" clId="{535926D4-D41A-44D8-9D85-DF0DC1A2632B}" dt="2025-10-30T15:32:26.091" v="1" actId="6549"/>
        <pc:sldMkLst>
          <pc:docMk/>
          <pc:sldMk cId="419451614" sldId="264"/>
        </pc:sldMkLst>
      </pc:sldChg>
    </pc:docChg>
  </pc:docChgLst>
  <pc:docChgLst>
    <pc:chgData name="Kerry Perkins" userId="c2e5e452-c219-4486-888c-7acf77515431" providerId="ADAL" clId="{4A173F57-78FF-4C87-9893-0D1161094A6A}"/>
    <pc:docChg chg="modSld">
      <pc:chgData name="Kerry Perkins" userId="c2e5e452-c219-4486-888c-7acf77515431" providerId="ADAL" clId="{4A173F57-78FF-4C87-9893-0D1161094A6A}" dt="2025-11-11T12:52:23.117" v="86" actId="20577"/>
      <pc:docMkLst>
        <pc:docMk/>
      </pc:docMkLst>
      <pc:sldChg chg="modSp mod">
        <pc:chgData name="Kerry Perkins" userId="c2e5e452-c219-4486-888c-7acf77515431" providerId="ADAL" clId="{4A173F57-78FF-4C87-9893-0D1161094A6A}" dt="2025-11-11T12:52:23.117" v="86" actId="20577"/>
        <pc:sldMkLst>
          <pc:docMk/>
          <pc:sldMk cId="419451614" sldId="264"/>
        </pc:sldMkLst>
        <pc:spChg chg="mod">
          <ac:chgData name="Kerry Perkins" userId="c2e5e452-c219-4486-888c-7acf77515431" providerId="ADAL" clId="{4A173F57-78FF-4C87-9893-0D1161094A6A}" dt="2025-11-11T12:52:23.117" v="86" actId="20577"/>
          <ac:spMkLst>
            <pc:docMk/>
            <pc:sldMk cId="419451614" sldId="26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5644-C9E5-41EF-8967-47064AA14792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134C-9CF1-40C7-B465-27B1D951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2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134C-9CF1-40C7-B465-27B1D951E2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3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134C-9CF1-40C7-B465-27B1D951E2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0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134C-9CF1-40C7-B465-27B1D951E2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9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0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3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4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3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5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4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5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5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4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D9B72B1-7288-4386-AB37-6D87AAEEBEAC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F04C2C-417C-49F1-B9F3-A9DECA1F9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nitab.com/en-us/minitab/18/help-and-how-to/modeling-statistics/anova/supporting-topics/basics/analyzing-a-repeated-measures-design/#example-of-a-single-factor-experiment-with-repeated-measures-on-all-treatm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nitab.com/en-us/minitab/18/help-and-how-to/modeling-statistics/anova/supporting-topics/basics/analyzing-a-repeated-measures-design/#example-of-a-two-factor-experiment-with-repeated-measures-on-both-factors" TargetMode="External"/><Relationship Id="rId2" Type="http://schemas.openxmlformats.org/officeDocument/2006/relationships/hyperlink" Target="https://support.minitab.com/en-us/minitab/18/help-and-how-to/modeling-statistics/anova/supporting-topics/basics/analyzing-a-repeated-measures-design/#example-of-a-single-factor-experiment-with-repeated-measures-on-all-treat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nitab.com/en-us/minitab/18/help-and-how-to/modeling-statistics/anova/supporting-topics/basics/analyzing-a-repeated-measures-design/#example-of-a-two-factor-experiment-with-repeated-measures-on-both-factors" TargetMode="External"/><Relationship Id="rId2" Type="http://schemas.openxmlformats.org/officeDocument/2006/relationships/hyperlink" Target="https://support.minitab.com/en-us/minitab/18/help-and-how-to/modeling-statistics/anova/supporting-topics/basics/analyzing-a-repeated-measures-design/#example-of-a-single-factor-experiment-with-repeated-measures-on-all-treat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nitab.com/en-us/minitab/18/help-and-how-to/modeling-statistics/anova/supporting-topics/basics/analyzing-a-repeated-measures-design/#example-of-a-two-factor-experiment-with-repeated-measures-on-one-fac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Repeated measures multiple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5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measures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 single-factor experiment with repeated measures on all treatments</a:t>
            </a:r>
            <a:endParaRPr lang="en-GB" dirty="0"/>
          </a:p>
          <a:p>
            <a:pPr lvl="1"/>
            <a:r>
              <a:rPr lang="en-GB" dirty="0"/>
              <a:t>One independent variable and repeated measures of dependent variable for all subjects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35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IV Repeated measures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589" t="17784" r="20914" b="73403"/>
          <a:stretch/>
        </p:blipFill>
        <p:spPr>
          <a:xfrm>
            <a:off x="3483576" y="3508745"/>
            <a:ext cx="4104168" cy="2690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954" y="2636874"/>
            <a:ext cx="1001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 you are interested in testing the effects of a new pheromone on the behaviour of an animal.  You test each subject with a low dose and a medium level dose of the substance and record their behaviour.</a:t>
            </a:r>
          </a:p>
          <a:p>
            <a:r>
              <a:rPr lang="en-GB" dirty="0"/>
              <a:t>Lay out the data like this:</a:t>
            </a:r>
          </a:p>
        </p:txBody>
      </p:sp>
    </p:spTree>
    <p:extLst>
      <p:ext uri="{BB962C8B-B14F-4D97-AF65-F5344CB8AC3E}">
        <p14:creationId xmlns:p14="http://schemas.microsoft.com/office/powerpoint/2010/main" val="47361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measures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 single-factor experiment with repeated measures on all treatments</a:t>
            </a:r>
            <a:endParaRPr lang="en-GB" dirty="0"/>
          </a:p>
          <a:p>
            <a:pPr lvl="1"/>
            <a:r>
              <a:rPr lang="en-GB" dirty="0"/>
              <a:t>One independent variable and repeated measures of dependent variable for all subjects</a:t>
            </a:r>
          </a:p>
          <a:p>
            <a:r>
              <a:rPr lang="en-GB" dirty="0">
                <a:hlinkClick r:id="rId3"/>
              </a:rPr>
              <a:t>A two-factor experiment with repeated measures on both factors</a:t>
            </a:r>
            <a:endParaRPr lang="en-GB" dirty="0"/>
          </a:p>
          <a:p>
            <a:pPr lvl="1"/>
            <a:r>
              <a:rPr lang="en-GB" dirty="0"/>
              <a:t>Two independent variables and repeated measures of the dependent variable under all conditions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72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factor all conditions tested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237" t="14982" r="14096" b="73814"/>
          <a:stretch/>
        </p:blipFill>
        <p:spPr>
          <a:xfrm>
            <a:off x="1714207" y="3668232"/>
            <a:ext cx="7440425" cy="284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0967" y="2562447"/>
            <a:ext cx="9835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 say you are interested in the effects of different fabric in animal transport kit on the behaviour of the animal</a:t>
            </a:r>
          </a:p>
          <a:p>
            <a:r>
              <a:rPr lang="en-GB" dirty="0"/>
              <a:t>You test 4 animal and you are able to test all animals under both temperature types</a:t>
            </a:r>
          </a:p>
        </p:txBody>
      </p:sp>
    </p:spTree>
    <p:extLst>
      <p:ext uri="{BB962C8B-B14F-4D97-AF65-F5344CB8AC3E}">
        <p14:creationId xmlns:p14="http://schemas.microsoft.com/office/powerpoint/2010/main" val="41945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measures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 single-factor experiment with repeated measures on all treatments</a:t>
            </a:r>
            <a:endParaRPr lang="en-GB" dirty="0"/>
          </a:p>
          <a:p>
            <a:pPr lvl="1"/>
            <a:r>
              <a:rPr lang="en-GB" dirty="0"/>
              <a:t>One independent variable and repeated measures of dependent variable for all subjects</a:t>
            </a:r>
          </a:p>
          <a:p>
            <a:r>
              <a:rPr lang="en-GB" dirty="0">
                <a:hlinkClick r:id="rId3"/>
              </a:rPr>
              <a:t>A two-factor experiment with repeated measures on both factors</a:t>
            </a:r>
            <a:endParaRPr lang="en-GB" dirty="0"/>
          </a:p>
          <a:p>
            <a:pPr lvl="1"/>
            <a:r>
              <a:rPr lang="en-GB" dirty="0"/>
              <a:t>Two independent variables and repeated measures of the dependent variable under all conditions</a:t>
            </a:r>
          </a:p>
          <a:p>
            <a:r>
              <a:rPr lang="en-GB" dirty="0">
                <a:hlinkClick r:id="rId4"/>
              </a:rPr>
              <a:t>A two-factor experiment with repeated measures on one factor</a:t>
            </a:r>
            <a:endParaRPr lang="en-GB" dirty="0"/>
          </a:p>
          <a:p>
            <a:pPr lvl="1"/>
            <a:r>
              <a:rPr lang="en-GB" dirty="0"/>
              <a:t>Two independent variables and repeated measures of the dependent variable for one of the independent variable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65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factor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619" t="21091" r="12073" b="67568"/>
          <a:stretch/>
        </p:blipFill>
        <p:spPr>
          <a:xfrm>
            <a:off x="2062716" y="3947177"/>
            <a:ext cx="6751675" cy="2538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45" y="2341970"/>
            <a:ext cx="1181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subject is measured after receiving, successively, all levels of the </a:t>
            </a:r>
            <a:r>
              <a:rPr lang="en-GB" dirty="0" err="1"/>
              <a:t>IV</a:t>
            </a:r>
            <a:r>
              <a:rPr lang="en-GB" baseline="-25000" dirty="0" err="1"/>
              <a:t>a</a:t>
            </a:r>
            <a:r>
              <a:rPr lang="en-GB" dirty="0"/>
              <a:t> in combination with one of </a:t>
            </a:r>
            <a:r>
              <a:rPr lang="en-GB" dirty="0" err="1"/>
              <a:t>IV</a:t>
            </a:r>
            <a:r>
              <a:rPr lang="en-GB" baseline="-25000" dirty="0" err="1"/>
              <a:t>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5945" y="2916507"/>
            <a:ext cx="1154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time you run the same experiment but only have time to test 2 on one day and the second day the weather is cooler.  You can bring this in as a factor instead of trying to control it and wait for another hot day.</a:t>
            </a:r>
          </a:p>
        </p:txBody>
      </p:sp>
    </p:spTree>
    <p:extLst>
      <p:ext uri="{BB962C8B-B14F-4D97-AF65-F5344CB8AC3E}">
        <p14:creationId xmlns:p14="http://schemas.microsoft.com/office/powerpoint/2010/main" val="6496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post hoc test to use for an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723" t="10635" r="10015" b="75620"/>
          <a:stretch/>
        </p:blipFill>
        <p:spPr>
          <a:xfrm>
            <a:off x="1154954" y="2410660"/>
            <a:ext cx="8325853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0118D3A668E43AA04EE24AA2E08C1" ma:contentTypeVersion="11" ma:contentTypeDescription="Create a new document." ma:contentTypeScope="" ma:versionID="0f8fc1e3615b09faef1b37bee177769b">
  <xsd:schema xmlns:xsd="http://www.w3.org/2001/XMLSchema" xmlns:xs="http://www.w3.org/2001/XMLSchema" xmlns:p="http://schemas.microsoft.com/office/2006/metadata/properties" xmlns:ns3="9afe5433-4b4c-48e2-bf08-a27bc213bb53" xmlns:ns4="ec591283-1609-428d-a7c3-c786112a1d6f" targetNamespace="http://schemas.microsoft.com/office/2006/metadata/properties" ma:root="true" ma:fieldsID="886377597e3806da1114c79afcfe1a20" ns3:_="" ns4:_="">
    <xsd:import namespace="9afe5433-4b4c-48e2-bf08-a27bc213bb53"/>
    <xsd:import namespace="ec591283-1609-428d-a7c3-c786112a1d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5433-4b4c-48e2-bf08-a27bc213b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91283-1609-428d-a7c3-c786112a1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BF5FC-3ADE-4B99-99C7-11A2190F0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e5433-4b4c-48e2-bf08-a27bc213bb53"/>
    <ds:schemaRef ds:uri="ec591283-1609-428d-a7c3-c786112a1d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CAF76-8F3B-4535-9363-4DEC5A855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61638-5F64-4BFD-A731-01B18F411311}">
  <ds:schemaRefs>
    <ds:schemaRef ds:uri="http://purl.org/dc/terms/"/>
    <ds:schemaRef ds:uri="ec591283-1609-428d-a7c3-c786112a1d6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afe5433-4b4c-48e2-bf08-a27bc213bb5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322</Words>
  <Application>Microsoft Office PowerPoint</Application>
  <PresentationFormat>Widescreen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Repeated measures multiple comparisons</vt:lpstr>
      <vt:lpstr>Repeated measures ANOVA</vt:lpstr>
      <vt:lpstr>ONE IV Repeated measures</vt:lpstr>
      <vt:lpstr>Repeated measures ANOVA</vt:lpstr>
      <vt:lpstr>Two factor all conditions tested</vt:lpstr>
      <vt:lpstr>Repeated measures ANOVA</vt:lpstr>
      <vt:lpstr>Two factor design</vt:lpstr>
      <vt:lpstr>Which post hoc test to use for an ANOVA</vt:lpstr>
    </vt:vector>
  </TitlesOfParts>
  <Company>Sparsholt College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Repeated measures multiple comparisons</dc:title>
  <dc:creator>Marianne Freeman</dc:creator>
  <cp:lastModifiedBy>Kerry Perkins</cp:lastModifiedBy>
  <cp:revision>5</cp:revision>
  <dcterms:created xsi:type="dcterms:W3CDTF">2019-11-24T16:42:17Z</dcterms:created>
  <dcterms:modified xsi:type="dcterms:W3CDTF">2025-11-11T12:52:29Z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0x010100D960118D3A668E43AA04EE24AA2E08C1</vt:lpwstr>
  </property>
</Properties>
</file>