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8" r:id="rId9"/>
    <p:sldId id="269" r:id="rId10"/>
    <p:sldId id="270" r:id="rId11"/>
    <p:sldId id="272" r:id="rId12"/>
    <p:sldId id="271" r:id="rId13"/>
    <p:sldId id="273" r:id="rId14"/>
    <p:sldId id="274" r:id="rId15"/>
    <p:sldId id="262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590F97-73D2-46FF-914D-2AFDEFBADF28}" v="2" dt="2020-10-29T08:48:07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ne Freeman" userId="4d7dec92-a97e-4596-be8d-ba89963033d3" providerId="ADAL" clId="{A0590F97-73D2-46FF-914D-2AFDEFBADF28}"/>
    <pc:docChg chg="custSel addSld delSld modSld">
      <pc:chgData name="Marianne Freeman" userId="4d7dec92-a97e-4596-be8d-ba89963033d3" providerId="ADAL" clId="{A0590F97-73D2-46FF-914D-2AFDEFBADF28}" dt="2020-10-29T08:48:08.018" v="3" actId="27636"/>
      <pc:docMkLst>
        <pc:docMk/>
      </pc:docMkLst>
      <pc:sldChg chg="modSp add">
        <pc:chgData name="Marianne Freeman" userId="4d7dec92-a97e-4596-be8d-ba89963033d3" providerId="ADAL" clId="{A0590F97-73D2-46FF-914D-2AFDEFBADF28}" dt="2020-10-29T08:48:08.018" v="3" actId="27636"/>
        <pc:sldMkLst>
          <pc:docMk/>
          <pc:sldMk cId="1713096558" sldId="275"/>
        </pc:sldMkLst>
        <pc:spChg chg="mod">
          <ac:chgData name="Marianne Freeman" userId="4d7dec92-a97e-4596-be8d-ba89963033d3" providerId="ADAL" clId="{A0590F97-73D2-46FF-914D-2AFDEFBADF28}" dt="2020-10-29T08:48:08.018" v="3" actId="27636"/>
          <ac:spMkLst>
            <pc:docMk/>
            <pc:sldMk cId="1713096558" sldId="275"/>
            <ac:spMk id="3" creationId="{62272D29-5497-4E6F-9944-9BCA2131B9FA}"/>
          </ac:spMkLst>
        </pc:spChg>
      </pc:sldChg>
      <pc:sldChg chg="add del">
        <pc:chgData name="Marianne Freeman" userId="4d7dec92-a97e-4596-be8d-ba89963033d3" providerId="ADAL" clId="{A0590F97-73D2-46FF-914D-2AFDEFBADF28}" dt="2020-10-29T08:47:54.578" v="1" actId="2696"/>
        <pc:sldMkLst>
          <pc:docMk/>
          <pc:sldMk cId="3691227487" sldId="27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3F6CC2-CAC9-4294-B9DA-BDD8A22B154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D1B713C0-0224-422C-9B52-B57686BDCD7F}">
      <dgm:prSet/>
      <dgm:spPr/>
      <dgm:t>
        <a:bodyPr/>
        <a:lstStyle/>
        <a:p>
          <a:r>
            <a:rPr lang="en-GB"/>
            <a:t>Response data should be continuous</a:t>
          </a:r>
          <a:endParaRPr lang="en-US"/>
        </a:p>
      </dgm:t>
    </dgm:pt>
    <dgm:pt modelId="{777EEA64-2D3C-424B-B0E8-F861A29F3C81}" type="parTrans" cxnId="{92816E0E-86DE-452F-B8C6-FCC1E93D96E5}">
      <dgm:prSet/>
      <dgm:spPr/>
      <dgm:t>
        <a:bodyPr/>
        <a:lstStyle/>
        <a:p>
          <a:endParaRPr lang="en-US"/>
        </a:p>
      </dgm:t>
    </dgm:pt>
    <dgm:pt modelId="{E874E699-EF55-421B-9B39-79FFE57BCA17}" type="sibTrans" cxnId="{92816E0E-86DE-452F-B8C6-FCC1E93D96E5}">
      <dgm:prSet/>
      <dgm:spPr/>
      <dgm:t>
        <a:bodyPr/>
        <a:lstStyle/>
        <a:p>
          <a:endParaRPr lang="en-US"/>
        </a:p>
      </dgm:t>
    </dgm:pt>
    <dgm:pt modelId="{4704577B-436C-45B5-B217-B91FDDC9A285}">
      <dgm:prSet/>
      <dgm:spPr/>
      <dgm:t>
        <a:bodyPr/>
        <a:lstStyle/>
        <a:p>
          <a:r>
            <a:rPr lang="en-GB"/>
            <a:t>Predictor variables should not be correlated</a:t>
          </a:r>
          <a:endParaRPr lang="en-US"/>
        </a:p>
      </dgm:t>
    </dgm:pt>
    <dgm:pt modelId="{E7B3017D-467E-4F31-93C1-E3B1C10DBA3E}" type="parTrans" cxnId="{6F488875-88B1-4433-BE3B-BC46E1E89516}">
      <dgm:prSet/>
      <dgm:spPr/>
      <dgm:t>
        <a:bodyPr/>
        <a:lstStyle/>
        <a:p>
          <a:endParaRPr lang="en-US"/>
        </a:p>
      </dgm:t>
    </dgm:pt>
    <dgm:pt modelId="{16DE8E03-7AB8-44B4-BB30-961C8A336EF6}" type="sibTrans" cxnId="{6F488875-88B1-4433-BE3B-BC46E1E89516}">
      <dgm:prSet/>
      <dgm:spPr/>
      <dgm:t>
        <a:bodyPr/>
        <a:lstStyle/>
        <a:p>
          <a:endParaRPr lang="en-US"/>
        </a:p>
      </dgm:t>
    </dgm:pt>
    <dgm:pt modelId="{A72651CD-974F-4E68-A47D-9D8615CA0B1A}">
      <dgm:prSet/>
      <dgm:spPr/>
      <dgm:t>
        <a:bodyPr/>
        <a:lstStyle/>
        <a:p>
          <a:r>
            <a:rPr lang="en-GB"/>
            <a:t>Data should be recorded in the order it was collected</a:t>
          </a:r>
          <a:endParaRPr lang="en-US"/>
        </a:p>
      </dgm:t>
    </dgm:pt>
    <dgm:pt modelId="{7D933B6D-0048-421D-9CB9-FB764F4C4103}" type="parTrans" cxnId="{BC096427-2756-490E-A49E-54DD8B59CE4A}">
      <dgm:prSet/>
      <dgm:spPr/>
      <dgm:t>
        <a:bodyPr/>
        <a:lstStyle/>
        <a:p>
          <a:endParaRPr lang="en-US"/>
        </a:p>
      </dgm:t>
    </dgm:pt>
    <dgm:pt modelId="{F8175BD6-0D6A-48FC-AA1F-56B4DCBF0FC8}" type="sibTrans" cxnId="{BC096427-2756-490E-A49E-54DD8B59CE4A}">
      <dgm:prSet/>
      <dgm:spPr/>
      <dgm:t>
        <a:bodyPr/>
        <a:lstStyle/>
        <a:p>
          <a:endParaRPr lang="en-US"/>
        </a:p>
      </dgm:t>
    </dgm:pt>
    <dgm:pt modelId="{19F74E47-C779-49C9-9E43-BC726B1853C3}">
      <dgm:prSet/>
      <dgm:spPr/>
      <dgm:t>
        <a:bodyPr/>
        <a:lstStyle/>
        <a:p>
          <a:r>
            <a:rPr lang="en-GB"/>
            <a:t>The model should fit the data well.</a:t>
          </a:r>
          <a:endParaRPr lang="en-US"/>
        </a:p>
      </dgm:t>
    </dgm:pt>
    <dgm:pt modelId="{469D4347-EF20-43AF-8B6C-24F5FF7D56CF}" type="parTrans" cxnId="{FEE9C05E-D744-4382-86B5-7343541091D5}">
      <dgm:prSet/>
      <dgm:spPr/>
      <dgm:t>
        <a:bodyPr/>
        <a:lstStyle/>
        <a:p>
          <a:endParaRPr lang="en-US"/>
        </a:p>
      </dgm:t>
    </dgm:pt>
    <dgm:pt modelId="{7E878E9B-382F-485A-9782-52326A1B932A}" type="sibTrans" cxnId="{FEE9C05E-D744-4382-86B5-7343541091D5}">
      <dgm:prSet/>
      <dgm:spPr/>
      <dgm:t>
        <a:bodyPr/>
        <a:lstStyle/>
        <a:p>
          <a:endParaRPr lang="en-US"/>
        </a:p>
      </dgm:t>
    </dgm:pt>
    <dgm:pt modelId="{2278E9E5-EC53-4BE1-BBBF-B5262E595513}" type="pres">
      <dgm:prSet presAssocID="{4D3F6CC2-CAC9-4294-B9DA-BDD8A22B1548}" presName="root" presStyleCnt="0">
        <dgm:presLayoutVars>
          <dgm:dir/>
          <dgm:resizeHandles val="exact"/>
        </dgm:presLayoutVars>
      </dgm:prSet>
      <dgm:spPr/>
    </dgm:pt>
    <dgm:pt modelId="{9DFB17AA-96D8-4E59-AA46-0BC90FF7974A}" type="pres">
      <dgm:prSet presAssocID="{D1B713C0-0224-422C-9B52-B57686BDCD7F}" presName="compNode" presStyleCnt="0"/>
      <dgm:spPr/>
    </dgm:pt>
    <dgm:pt modelId="{B453AB76-DFEA-4CDC-A9F7-01B7281F6529}" type="pres">
      <dgm:prSet presAssocID="{D1B713C0-0224-422C-9B52-B57686BDCD7F}" presName="bgRect" presStyleLbl="bgShp" presStyleIdx="0" presStyleCnt="4"/>
      <dgm:spPr/>
    </dgm:pt>
    <dgm:pt modelId="{CC551520-017F-462D-93C1-7B660133BF57}" type="pres">
      <dgm:prSet presAssocID="{D1B713C0-0224-422C-9B52-B57686BDCD7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5C3F2001-C8D2-4DEA-8D17-33ECC6368D1D}" type="pres">
      <dgm:prSet presAssocID="{D1B713C0-0224-422C-9B52-B57686BDCD7F}" presName="spaceRect" presStyleCnt="0"/>
      <dgm:spPr/>
    </dgm:pt>
    <dgm:pt modelId="{BD21520E-4563-43AA-ACD0-0DD4AC3F72B1}" type="pres">
      <dgm:prSet presAssocID="{D1B713C0-0224-422C-9B52-B57686BDCD7F}" presName="parTx" presStyleLbl="revTx" presStyleIdx="0" presStyleCnt="4">
        <dgm:presLayoutVars>
          <dgm:chMax val="0"/>
          <dgm:chPref val="0"/>
        </dgm:presLayoutVars>
      </dgm:prSet>
      <dgm:spPr/>
    </dgm:pt>
    <dgm:pt modelId="{8EB4FF29-ACD6-4DB1-AA46-32FE07460B20}" type="pres">
      <dgm:prSet presAssocID="{E874E699-EF55-421B-9B39-79FFE57BCA17}" presName="sibTrans" presStyleCnt="0"/>
      <dgm:spPr/>
    </dgm:pt>
    <dgm:pt modelId="{E5A374E1-6EC0-40DB-88D8-63AE7EBBA28D}" type="pres">
      <dgm:prSet presAssocID="{4704577B-436C-45B5-B217-B91FDDC9A285}" presName="compNode" presStyleCnt="0"/>
      <dgm:spPr/>
    </dgm:pt>
    <dgm:pt modelId="{BA13E7C7-0B80-469A-A860-A4207DEAEE59}" type="pres">
      <dgm:prSet presAssocID="{4704577B-436C-45B5-B217-B91FDDC9A285}" presName="bgRect" presStyleLbl="bgShp" presStyleIdx="1" presStyleCnt="4"/>
      <dgm:spPr/>
    </dgm:pt>
    <dgm:pt modelId="{54B25013-ABEE-40EA-9EBC-6671ABE9C58A}" type="pres">
      <dgm:prSet presAssocID="{4704577B-436C-45B5-B217-B91FDDC9A2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2D883FC-DA16-475E-9C42-A9E4B362166F}" type="pres">
      <dgm:prSet presAssocID="{4704577B-436C-45B5-B217-B91FDDC9A285}" presName="spaceRect" presStyleCnt="0"/>
      <dgm:spPr/>
    </dgm:pt>
    <dgm:pt modelId="{67926072-5C67-4A51-9CCC-9A03F6E0BFC0}" type="pres">
      <dgm:prSet presAssocID="{4704577B-436C-45B5-B217-B91FDDC9A285}" presName="parTx" presStyleLbl="revTx" presStyleIdx="1" presStyleCnt="4">
        <dgm:presLayoutVars>
          <dgm:chMax val="0"/>
          <dgm:chPref val="0"/>
        </dgm:presLayoutVars>
      </dgm:prSet>
      <dgm:spPr/>
    </dgm:pt>
    <dgm:pt modelId="{CD7D5F87-325C-4EF8-A595-07638C03DA12}" type="pres">
      <dgm:prSet presAssocID="{16DE8E03-7AB8-44B4-BB30-961C8A336EF6}" presName="sibTrans" presStyleCnt="0"/>
      <dgm:spPr/>
    </dgm:pt>
    <dgm:pt modelId="{B006A44C-8BE2-4095-8E4E-AA1AEC8DDFAC}" type="pres">
      <dgm:prSet presAssocID="{A72651CD-974F-4E68-A47D-9D8615CA0B1A}" presName="compNode" presStyleCnt="0"/>
      <dgm:spPr/>
    </dgm:pt>
    <dgm:pt modelId="{A20C1C75-FE4F-44CB-8DF0-872CB6A44779}" type="pres">
      <dgm:prSet presAssocID="{A72651CD-974F-4E68-A47D-9D8615CA0B1A}" presName="bgRect" presStyleLbl="bgShp" presStyleIdx="2" presStyleCnt="4"/>
      <dgm:spPr/>
    </dgm:pt>
    <dgm:pt modelId="{1C34A818-D6C2-4485-8B2F-B196F39E0E55}" type="pres">
      <dgm:prSet presAssocID="{A72651CD-974F-4E68-A47D-9D8615CA0B1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28ADB442-AC31-4272-B4B4-DEBFE4D32381}" type="pres">
      <dgm:prSet presAssocID="{A72651CD-974F-4E68-A47D-9D8615CA0B1A}" presName="spaceRect" presStyleCnt="0"/>
      <dgm:spPr/>
    </dgm:pt>
    <dgm:pt modelId="{BBE4DF8A-138D-4EE9-ADBD-1296C71D8F58}" type="pres">
      <dgm:prSet presAssocID="{A72651CD-974F-4E68-A47D-9D8615CA0B1A}" presName="parTx" presStyleLbl="revTx" presStyleIdx="2" presStyleCnt="4">
        <dgm:presLayoutVars>
          <dgm:chMax val="0"/>
          <dgm:chPref val="0"/>
        </dgm:presLayoutVars>
      </dgm:prSet>
      <dgm:spPr/>
    </dgm:pt>
    <dgm:pt modelId="{9F3C2004-FCC6-4910-B7C9-A02E5FD1E0D1}" type="pres">
      <dgm:prSet presAssocID="{F8175BD6-0D6A-48FC-AA1F-56B4DCBF0FC8}" presName="sibTrans" presStyleCnt="0"/>
      <dgm:spPr/>
    </dgm:pt>
    <dgm:pt modelId="{8D1D6AE8-AD76-4697-A49A-124C43588DDF}" type="pres">
      <dgm:prSet presAssocID="{19F74E47-C779-49C9-9E43-BC726B1853C3}" presName="compNode" presStyleCnt="0"/>
      <dgm:spPr/>
    </dgm:pt>
    <dgm:pt modelId="{5965B0F2-B00F-4490-B77E-B31AAB87DC60}" type="pres">
      <dgm:prSet presAssocID="{19F74E47-C779-49C9-9E43-BC726B1853C3}" presName="bgRect" presStyleLbl="bgShp" presStyleIdx="3" presStyleCnt="4"/>
      <dgm:spPr/>
    </dgm:pt>
    <dgm:pt modelId="{443BC2A6-9FB6-4DD0-AFB3-24D6F50EC471}" type="pres">
      <dgm:prSet presAssocID="{19F74E47-C779-49C9-9E43-BC726B1853C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1311E6FC-A927-42FC-BB18-901C64EB5C32}" type="pres">
      <dgm:prSet presAssocID="{19F74E47-C779-49C9-9E43-BC726B1853C3}" presName="spaceRect" presStyleCnt="0"/>
      <dgm:spPr/>
    </dgm:pt>
    <dgm:pt modelId="{18B443E3-957B-4735-B412-FA2B645D998C}" type="pres">
      <dgm:prSet presAssocID="{19F74E47-C779-49C9-9E43-BC726B1853C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DF5C50B-DA3A-4FA9-B208-4B8A59C762F9}" type="presOf" srcId="{4704577B-436C-45B5-B217-B91FDDC9A285}" destId="{67926072-5C67-4A51-9CCC-9A03F6E0BFC0}" srcOrd="0" destOrd="0" presId="urn:microsoft.com/office/officeart/2018/2/layout/IconVerticalSolidList"/>
    <dgm:cxn modelId="{92816E0E-86DE-452F-B8C6-FCC1E93D96E5}" srcId="{4D3F6CC2-CAC9-4294-B9DA-BDD8A22B1548}" destId="{D1B713C0-0224-422C-9B52-B57686BDCD7F}" srcOrd="0" destOrd="0" parTransId="{777EEA64-2D3C-424B-B0E8-F861A29F3C81}" sibTransId="{E874E699-EF55-421B-9B39-79FFE57BCA17}"/>
    <dgm:cxn modelId="{5652EB20-5A7B-4674-8837-45A3A78094C2}" type="presOf" srcId="{4D3F6CC2-CAC9-4294-B9DA-BDD8A22B1548}" destId="{2278E9E5-EC53-4BE1-BBBF-B5262E595513}" srcOrd="0" destOrd="0" presId="urn:microsoft.com/office/officeart/2018/2/layout/IconVerticalSolidList"/>
    <dgm:cxn modelId="{BC096427-2756-490E-A49E-54DD8B59CE4A}" srcId="{4D3F6CC2-CAC9-4294-B9DA-BDD8A22B1548}" destId="{A72651CD-974F-4E68-A47D-9D8615CA0B1A}" srcOrd="2" destOrd="0" parTransId="{7D933B6D-0048-421D-9CB9-FB764F4C4103}" sibTransId="{F8175BD6-0D6A-48FC-AA1F-56B4DCBF0FC8}"/>
    <dgm:cxn modelId="{FEE9C05E-D744-4382-86B5-7343541091D5}" srcId="{4D3F6CC2-CAC9-4294-B9DA-BDD8A22B1548}" destId="{19F74E47-C779-49C9-9E43-BC726B1853C3}" srcOrd="3" destOrd="0" parTransId="{469D4347-EF20-43AF-8B6C-24F5FF7D56CF}" sibTransId="{7E878E9B-382F-485A-9782-52326A1B932A}"/>
    <dgm:cxn modelId="{6F488875-88B1-4433-BE3B-BC46E1E89516}" srcId="{4D3F6CC2-CAC9-4294-B9DA-BDD8A22B1548}" destId="{4704577B-436C-45B5-B217-B91FDDC9A285}" srcOrd="1" destOrd="0" parTransId="{E7B3017D-467E-4F31-93C1-E3B1C10DBA3E}" sibTransId="{16DE8E03-7AB8-44B4-BB30-961C8A336EF6}"/>
    <dgm:cxn modelId="{D3584889-6070-4DA7-9425-30A7F9ED181E}" type="presOf" srcId="{A72651CD-974F-4E68-A47D-9D8615CA0B1A}" destId="{BBE4DF8A-138D-4EE9-ADBD-1296C71D8F58}" srcOrd="0" destOrd="0" presId="urn:microsoft.com/office/officeart/2018/2/layout/IconVerticalSolidList"/>
    <dgm:cxn modelId="{CD364C9D-5E92-49D7-B579-BF0753E22CF6}" type="presOf" srcId="{D1B713C0-0224-422C-9B52-B57686BDCD7F}" destId="{BD21520E-4563-43AA-ACD0-0DD4AC3F72B1}" srcOrd="0" destOrd="0" presId="urn:microsoft.com/office/officeart/2018/2/layout/IconVerticalSolidList"/>
    <dgm:cxn modelId="{F09DF3BC-D5B4-4838-8DBC-21C8BEA3C2EE}" type="presOf" srcId="{19F74E47-C779-49C9-9E43-BC726B1853C3}" destId="{18B443E3-957B-4735-B412-FA2B645D998C}" srcOrd="0" destOrd="0" presId="urn:microsoft.com/office/officeart/2018/2/layout/IconVerticalSolidList"/>
    <dgm:cxn modelId="{DCEA35EC-83E3-4D02-A1CB-25F296A33AED}" type="presParOf" srcId="{2278E9E5-EC53-4BE1-BBBF-B5262E595513}" destId="{9DFB17AA-96D8-4E59-AA46-0BC90FF7974A}" srcOrd="0" destOrd="0" presId="urn:microsoft.com/office/officeart/2018/2/layout/IconVerticalSolidList"/>
    <dgm:cxn modelId="{D0448824-0469-4301-AF60-DFF87FC5BEC1}" type="presParOf" srcId="{9DFB17AA-96D8-4E59-AA46-0BC90FF7974A}" destId="{B453AB76-DFEA-4CDC-A9F7-01B7281F6529}" srcOrd="0" destOrd="0" presId="urn:microsoft.com/office/officeart/2018/2/layout/IconVerticalSolidList"/>
    <dgm:cxn modelId="{99410B3E-F65F-45ED-9E47-9CA656EB6A5B}" type="presParOf" srcId="{9DFB17AA-96D8-4E59-AA46-0BC90FF7974A}" destId="{CC551520-017F-462D-93C1-7B660133BF57}" srcOrd="1" destOrd="0" presId="urn:microsoft.com/office/officeart/2018/2/layout/IconVerticalSolidList"/>
    <dgm:cxn modelId="{B1D90D6B-0CBD-48ED-B336-9612A68496F9}" type="presParOf" srcId="{9DFB17AA-96D8-4E59-AA46-0BC90FF7974A}" destId="{5C3F2001-C8D2-4DEA-8D17-33ECC6368D1D}" srcOrd="2" destOrd="0" presId="urn:microsoft.com/office/officeart/2018/2/layout/IconVerticalSolidList"/>
    <dgm:cxn modelId="{E75AEDB6-FAB5-4C23-9344-2101E058A6B0}" type="presParOf" srcId="{9DFB17AA-96D8-4E59-AA46-0BC90FF7974A}" destId="{BD21520E-4563-43AA-ACD0-0DD4AC3F72B1}" srcOrd="3" destOrd="0" presId="urn:microsoft.com/office/officeart/2018/2/layout/IconVerticalSolidList"/>
    <dgm:cxn modelId="{EC9B57DD-CC8B-45BA-AE6E-EB4AFCB25D95}" type="presParOf" srcId="{2278E9E5-EC53-4BE1-BBBF-B5262E595513}" destId="{8EB4FF29-ACD6-4DB1-AA46-32FE07460B20}" srcOrd="1" destOrd="0" presId="urn:microsoft.com/office/officeart/2018/2/layout/IconVerticalSolidList"/>
    <dgm:cxn modelId="{D0793CB2-7F75-4CBB-A305-B7259454F345}" type="presParOf" srcId="{2278E9E5-EC53-4BE1-BBBF-B5262E595513}" destId="{E5A374E1-6EC0-40DB-88D8-63AE7EBBA28D}" srcOrd="2" destOrd="0" presId="urn:microsoft.com/office/officeart/2018/2/layout/IconVerticalSolidList"/>
    <dgm:cxn modelId="{7FD04D54-8B7B-42FF-81D1-D3A13DB11443}" type="presParOf" srcId="{E5A374E1-6EC0-40DB-88D8-63AE7EBBA28D}" destId="{BA13E7C7-0B80-469A-A860-A4207DEAEE59}" srcOrd="0" destOrd="0" presId="urn:microsoft.com/office/officeart/2018/2/layout/IconVerticalSolidList"/>
    <dgm:cxn modelId="{B5D88B25-9978-4EC6-B4FA-5BD1133CA561}" type="presParOf" srcId="{E5A374E1-6EC0-40DB-88D8-63AE7EBBA28D}" destId="{54B25013-ABEE-40EA-9EBC-6671ABE9C58A}" srcOrd="1" destOrd="0" presId="urn:microsoft.com/office/officeart/2018/2/layout/IconVerticalSolidList"/>
    <dgm:cxn modelId="{D39C66DF-D273-402D-8CC6-B2303F5A61CD}" type="presParOf" srcId="{E5A374E1-6EC0-40DB-88D8-63AE7EBBA28D}" destId="{82D883FC-DA16-475E-9C42-A9E4B362166F}" srcOrd="2" destOrd="0" presId="urn:microsoft.com/office/officeart/2018/2/layout/IconVerticalSolidList"/>
    <dgm:cxn modelId="{CB3D8B8B-F5ED-423C-8D40-FD8B19FA4D83}" type="presParOf" srcId="{E5A374E1-6EC0-40DB-88D8-63AE7EBBA28D}" destId="{67926072-5C67-4A51-9CCC-9A03F6E0BFC0}" srcOrd="3" destOrd="0" presId="urn:microsoft.com/office/officeart/2018/2/layout/IconVerticalSolidList"/>
    <dgm:cxn modelId="{C961F2DE-93BF-4280-9910-46DE869578EF}" type="presParOf" srcId="{2278E9E5-EC53-4BE1-BBBF-B5262E595513}" destId="{CD7D5F87-325C-4EF8-A595-07638C03DA12}" srcOrd="3" destOrd="0" presId="urn:microsoft.com/office/officeart/2018/2/layout/IconVerticalSolidList"/>
    <dgm:cxn modelId="{32EAC683-898E-4A77-9535-9D8123AFA0A8}" type="presParOf" srcId="{2278E9E5-EC53-4BE1-BBBF-B5262E595513}" destId="{B006A44C-8BE2-4095-8E4E-AA1AEC8DDFAC}" srcOrd="4" destOrd="0" presId="urn:microsoft.com/office/officeart/2018/2/layout/IconVerticalSolidList"/>
    <dgm:cxn modelId="{EFB884C0-5F66-4205-BB67-32E4B33E07C1}" type="presParOf" srcId="{B006A44C-8BE2-4095-8E4E-AA1AEC8DDFAC}" destId="{A20C1C75-FE4F-44CB-8DF0-872CB6A44779}" srcOrd="0" destOrd="0" presId="urn:microsoft.com/office/officeart/2018/2/layout/IconVerticalSolidList"/>
    <dgm:cxn modelId="{F51BDDF0-7BB5-4598-A97C-1DFA1A32774D}" type="presParOf" srcId="{B006A44C-8BE2-4095-8E4E-AA1AEC8DDFAC}" destId="{1C34A818-D6C2-4485-8B2F-B196F39E0E55}" srcOrd="1" destOrd="0" presId="urn:microsoft.com/office/officeart/2018/2/layout/IconVerticalSolidList"/>
    <dgm:cxn modelId="{AF70C915-4277-4331-8EB9-4A665D8D09C4}" type="presParOf" srcId="{B006A44C-8BE2-4095-8E4E-AA1AEC8DDFAC}" destId="{28ADB442-AC31-4272-B4B4-DEBFE4D32381}" srcOrd="2" destOrd="0" presId="urn:microsoft.com/office/officeart/2018/2/layout/IconVerticalSolidList"/>
    <dgm:cxn modelId="{16F8FBE3-E33D-477E-9912-6CAEC416D3D2}" type="presParOf" srcId="{B006A44C-8BE2-4095-8E4E-AA1AEC8DDFAC}" destId="{BBE4DF8A-138D-4EE9-ADBD-1296C71D8F58}" srcOrd="3" destOrd="0" presId="urn:microsoft.com/office/officeart/2018/2/layout/IconVerticalSolidList"/>
    <dgm:cxn modelId="{B7EEE2AE-1F96-4FA4-8ACE-DC2A271D68B5}" type="presParOf" srcId="{2278E9E5-EC53-4BE1-BBBF-B5262E595513}" destId="{9F3C2004-FCC6-4910-B7C9-A02E5FD1E0D1}" srcOrd="5" destOrd="0" presId="urn:microsoft.com/office/officeart/2018/2/layout/IconVerticalSolidList"/>
    <dgm:cxn modelId="{AD462D4B-B3BC-4229-87D2-A7BC955D1AAE}" type="presParOf" srcId="{2278E9E5-EC53-4BE1-BBBF-B5262E595513}" destId="{8D1D6AE8-AD76-4697-A49A-124C43588DDF}" srcOrd="6" destOrd="0" presId="urn:microsoft.com/office/officeart/2018/2/layout/IconVerticalSolidList"/>
    <dgm:cxn modelId="{C33C0689-BA5C-4612-BEB2-8C761FA650A5}" type="presParOf" srcId="{8D1D6AE8-AD76-4697-A49A-124C43588DDF}" destId="{5965B0F2-B00F-4490-B77E-B31AAB87DC60}" srcOrd="0" destOrd="0" presId="urn:microsoft.com/office/officeart/2018/2/layout/IconVerticalSolidList"/>
    <dgm:cxn modelId="{A3A82985-B710-4C65-A9A9-5149415734AB}" type="presParOf" srcId="{8D1D6AE8-AD76-4697-A49A-124C43588DDF}" destId="{443BC2A6-9FB6-4DD0-AFB3-24D6F50EC471}" srcOrd="1" destOrd="0" presId="urn:microsoft.com/office/officeart/2018/2/layout/IconVerticalSolidList"/>
    <dgm:cxn modelId="{B2312348-670E-4A1C-A5A8-53562D2CC60B}" type="presParOf" srcId="{8D1D6AE8-AD76-4697-A49A-124C43588DDF}" destId="{1311E6FC-A927-42FC-BB18-901C64EB5C32}" srcOrd="2" destOrd="0" presId="urn:microsoft.com/office/officeart/2018/2/layout/IconVerticalSolidList"/>
    <dgm:cxn modelId="{E3FF3B79-29DC-425E-940C-273C1040589D}" type="presParOf" srcId="{8D1D6AE8-AD76-4697-A49A-124C43588DDF}" destId="{18B443E3-957B-4735-B412-FA2B645D998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3AB76-DFEA-4CDC-A9F7-01B7281F6529}">
      <dsp:nvSpPr>
        <dsp:cNvPr id="0" name=""/>
        <dsp:cNvSpPr/>
      </dsp:nvSpPr>
      <dsp:spPr>
        <a:xfrm>
          <a:off x="0" y="2347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51520-017F-462D-93C1-7B660133BF57}">
      <dsp:nvSpPr>
        <dsp:cNvPr id="0" name=""/>
        <dsp:cNvSpPr/>
      </dsp:nvSpPr>
      <dsp:spPr>
        <a:xfrm>
          <a:off x="359915" y="270053"/>
          <a:ext cx="654392" cy="654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1520E-4563-43AA-ACD0-0DD4AC3F72B1}">
      <dsp:nvSpPr>
        <dsp:cNvPr id="0" name=""/>
        <dsp:cNvSpPr/>
      </dsp:nvSpPr>
      <dsp:spPr>
        <a:xfrm>
          <a:off x="1374223" y="2347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Response data should be continuous</a:t>
          </a:r>
          <a:endParaRPr lang="en-US" sz="2200" kern="1200"/>
        </a:p>
      </dsp:txBody>
      <dsp:txXfrm>
        <a:off x="1374223" y="2347"/>
        <a:ext cx="4874176" cy="1189803"/>
      </dsp:txXfrm>
    </dsp:sp>
    <dsp:sp modelId="{BA13E7C7-0B80-469A-A860-A4207DEAEE59}">
      <dsp:nvSpPr>
        <dsp:cNvPr id="0" name=""/>
        <dsp:cNvSpPr/>
      </dsp:nvSpPr>
      <dsp:spPr>
        <a:xfrm>
          <a:off x="0" y="1489602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25013-ABEE-40EA-9EBC-6671ABE9C58A}">
      <dsp:nvSpPr>
        <dsp:cNvPr id="0" name=""/>
        <dsp:cNvSpPr/>
      </dsp:nvSpPr>
      <dsp:spPr>
        <a:xfrm>
          <a:off x="359915" y="1757308"/>
          <a:ext cx="654392" cy="6543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26072-5C67-4A51-9CCC-9A03F6E0BFC0}">
      <dsp:nvSpPr>
        <dsp:cNvPr id="0" name=""/>
        <dsp:cNvSpPr/>
      </dsp:nvSpPr>
      <dsp:spPr>
        <a:xfrm>
          <a:off x="1374223" y="1489602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Predictor variables should not be correlated</a:t>
          </a:r>
          <a:endParaRPr lang="en-US" sz="2200" kern="1200"/>
        </a:p>
      </dsp:txBody>
      <dsp:txXfrm>
        <a:off x="1374223" y="1489602"/>
        <a:ext cx="4874176" cy="1189803"/>
      </dsp:txXfrm>
    </dsp:sp>
    <dsp:sp modelId="{A20C1C75-FE4F-44CB-8DF0-872CB6A44779}">
      <dsp:nvSpPr>
        <dsp:cNvPr id="0" name=""/>
        <dsp:cNvSpPr/>
      </dsp:nvSpPr>
      <dsp:spPr>
        <a:xfrm>
          <a:off x="0" y="2976856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4A818-D6C2-4485-8B2F-B196F39E0E55}">
      <dsp:nvSpPr>
        <dsp:cNvPr id="0" name=""/>
        <dsp:cNvSpPr/>
      </dsp:nvSpPr>
      <dsp:spPr>
        <a:xfrm>
          <a:off x="359915" y="3244562"/>
          <a:ext cx="654392" cy="6543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4DF8A-138D-4EE9-ADBD-1296C71D8F58}">
      <dsp:nvSpPr>
        <dsp:cNvPr id="0" name=""/>
        <dsp:cNvSpPr/>
      </dsp:nvSpPr>
      <dsp:spPr>
        <a:xfrm>
          <a:off x="1374223" y="2976856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Data should be recorded in the order it was collected</a:t>
          </a:r>
          <a:endParaRPr lang="en-US" sz="2200" kern="1200"/>
        </a:p>
      </dsp:txBody>
      <dsp:txXfrm>
        <a:off x="1374223" y="2976856"/>
        <a:ext cx="4874176" cy="1189803"/>
      </dsp:txXfrm>
    </dsp:sp>
    <dsp:sp modelId="{5965B0F2-B00F-4490-B77E-B31AAB87DC60}">
      <dsp:nvSpPr>
        <dsp:cNvPr id="0" name=""/>
        <dsp:cNvSpPr/>
      </dsp:nvSpPr>
      <dsp:spPr>
        <a:xfrm>
          <a:off x="0" y="4464111"/>
          <a:ext cx="6248400" cy="118980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BC2A6-9FB6-4DD0-AFB3-24D6F50EC471}">
      <dsp:nvSpPr>
        <dsp:cNvPr id="0" name=""/>
        <dsp:cNvSpPr/>
      </dsp:nvSpPr>
      <dsp:spPr>
        <a:xfrm>
          <a:off x="359915" y="4731817"/>
          <a:ext cx="654392" cy="6543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443E3-957B-4735-B412-FA2B645D998C}">
      <dsp:nvSpPr>
        <dsp:cNvPr id="0" name=""/>
        <dsp:cNvSpPr/>
      </dsp:nvSpPr>
      <dsp:spPr>
        <a:xfrm>
          <a:off x="1374223" y="4464111"/>
          <a:ext cx="4874176" cy="11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1" tIns="125921" rIns="125921" bIns="125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The model should fit the data well.</a:t>
          </a:r>
          <a:endParaRPr lang="en-US" sz="2200" kern="1200"/>
        </a:p>
      </dsp:txBody>
      <dsp:txXfrm>
        <a:off x="1374223" y="4464111"/>
        <a:ext cx="4874176" cy="1189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C3D62-5006-407D-A43F-B68723328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4CB85-FD9B-483A-8661-578F8DD46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30D97-B3F3-4C65-91D7-FDDFDAD74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E4170-C400-44AA-916F-63B4E431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EE18-0CE5-438D-AD70-E34EA617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740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43D7-A844-44F5-BAD7-39FBBCEF0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8F41F2-14F3-4A07-AC25-D6AFEBD54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6559F-8D6A-4DA9-BA62-3EB9E184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DDA8F-1E67-4340-8B88-720FFAFDD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DC30C-2881-4808-9A64-3E3F25A8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49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2910C8-8BEF-4CA4-888C-E98BAC244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C86F4-EFF4-4E35-BC99-FFD918497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44EFE-8832-4653-AED9-3C798074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9720-119D-4510-9311-1AE96632C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8613A-AB6B-4E6C-B143-D60E7BBB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3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FC9D-102F-4783-8353-AF3029E1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7741-D0B4-4A9C-AB97-BFECBFE3E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4B47-0AD4-4B52-9D8F-47B47EEE4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04AF7-DD0B-46B2-81FB-D16D56E7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4E63-CDE6-4B88-BF94-B8DB6534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84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63B0-1E2E-4471-B022-C9DC8680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41767-7D04-4AE1-8777-F31A51E69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F2010-89A2-4A67-8603-5DDD1DEA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5C9A2-EC43-4116-8A25-5508ADC04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00063-F321-4BFD-A34A-DAFB6C66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42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F9564-1603-483F-91BE-4266BD50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BA8AA-E695-4625-B544-06F605043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EA0ED-5A69-47F2-9A0B-FB16B98B4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45137-972F-4E3A-871B-B16D017E4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79B3F-B94F-469A-ACC0-B9C0206C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0E965-183E-4B73-A5E1-7268EB03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35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8B8E-A1AF-4208-90B7-C1B2D1B0B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FF473-727A-491C-B987-444C2A860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E4AA3-0654-46F6-93AF-5E4A53ACA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F9333E-5602-4434-9EE7-A18E3E94B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88BE3-7604-4D3C-A563-FAC1F9ADA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29D8A5-9FE6-40AA-A920-C51C4283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334F6F-0A78-495D-8A08-DA693ABA6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DF41B6-04FF-457A-9BC9-7F14D3ED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93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A173-FE8A-4C47-96D4-BC00E0F9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CFF500-EB9D-4FFB-AB38-001DC1E8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D71EE-C4E1-489B-BBA6-388E3ED57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CA86D-4EC7-4CEF-BA9C-2354D634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69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E8FC8-1449-4EC0-A92E-61F22980B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CA5D57-7817-454A-A3A1-CCED1286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183AD-D15D-428D-ACE7-A398BF2C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92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43653-4D7B-4DEE-8FDF-0D22FA85C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28CC8-0097-409F-A00C-0181E0C5F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18530-C2A6-40D4-843E-6E88C6B31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D590C-91F6-4682-9BC4-2852A1CA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1C209-5CB1-4A4A-9578-BCA3BEBAC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A726E-6FF6-445F-815B-EEC4FD2D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97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82A5-76FD-4C80-9C59-03F4AB582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6FFF6-F6F7-4E54-8A3A-AB65C9B70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82EB9-44A3-445B-81C3-D77D318C8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34B94-1A25-4DCF-9B24-FC92A8B8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4B440-4EDE-44E3-B37A-67615229B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E6E19-DD16-4A14-8703-CE703E59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6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CBA7CC-3653-4F69-8D50-B9BBC9FE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04EAA-ED34-441D-9D98-273A6987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B02AE-C0FF-4880-BBE9-2EBF012A5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7C070-1A66-49B3-AA0E-779835D94FB4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437D2-EF00-4F69-A021-A4E1AC3F5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02A7-C75A-43E7-BF7A-61000332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A93DA-D5CD-44DA-BBA1-EB8BB1C5F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69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vectors/ruler-metric-measure-length-4113045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48C1A3-4DB6-4B9F-A252-BAC0EE729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0F45B-9CA3-490E-98C9-9CCC67C66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/>
              <a:t>Regressions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9A9CD7-F97C-4A54-A7F3-4078516B2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GB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35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198D3-2C76-4F2A-8CC5-266BC5C7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results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A98488-C302-4941-A747-2FFE8726F36F}"/>
              </a:ext>
            </a:extLst>
          </p:cNvPr>
          <p:cNvSpPr/>
          <p:nvPr/>
        </p:nvSpPr>
        <p:spPr>
          <a:xfrm>
            <a:off x="838200" y="1825625"/>
            <a:ext cx="1030605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056EB2"/>
                </a:solidFill>
                <a:latin typeface="Segoe UI" panose="020B0502040204020203" pitchFamily="34" charset="0"/>
              </a:rPr>
              <a:t>Analysis of Variance</a:t>
            </a:r>
          </a:p>
          <a:p>
            <a:r>
              <a:rPr lang="en-GB" sz="20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Source				DF	</a:t>
            </a:r>
            <a:r>
              <a:rPr lang="en-GB" sz="2000" b="1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Adj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SS	</a:t>
            </a:r>
            <a:r>
              <a:rPr lang="en-GB" sz="2000" b="1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Adj</a:t>
            </a:r>
            <a:r>
              <a:rPr lang="en-GB" sz="20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MS	F-Value	P-Value	</a:t>
            </a:r>
            <a:endParaRPr lang="en-GB" sz="2000" b="0" i="0" u="none" strike="noStrike" baseline="0" dirty="0">
              <a:solidFill>
                <a:srgbClr val="000000"/>
              </a:solidFill>
              <a:latin typeface="open sans"/>
            </a:endParaRPr>
          </a:p>
          <a:p>
            <a:r>
              <a:rPr lang="en-GB" sz="2000" b="0" i="0" u="none" strike="noStrike" baseline="0" dirty="0">
                <a:solidFill>
                  <a:srgbClr val="000000"/>
                </a:solidFill>
                <a:latin typeface="open sans"/>
              </a:rPr>
              <a:t>Regression			1	103.6	103.64	4.65	0.042	</a:t>
            </a:r>
          </a:p>
          <a:p>
            <a:r>
              <a:rPr lang="en-GB" sz="2000" b="0" i="0" u="none" strike="noStrike" baseline="0" dirty="0">
                <a:solidFill>
                  <a:srgbClr val="000000"/>
                </a:solidFill>
                <a:latin typeface="open sans"/>
              </a:rPr>
              <a:t>  Outdoor temperature (</a:t>
            </a:r>
            <a:r>
              <a:rPr lang="en-GB" sz="2000" b="0" i="0" u="none" strike="noStrike" baseline="0" dirty="0" err="1">
                <a:solidFill>
                  <a:srgbClr val="000000"/>
                </a:solidFill>
                <a:latin typeface="open sans"/>
              </a:rPr>
              <a:t>oC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open sans"/>
              </a:rPr>
              <a:t>)	1	103.6	103.64	4.65	0.042	</a:t>
            </a:r>
          </a:p>
          <a:p>
            <a:r>
              <a:rPr lang="en-GB" sz="2000" b="0" i="0" u="none" strike="noStrike" baseline="0" dirty="0">
                <a:solidFill>
                  <a:srgbClr val="000000"/>
                </a:solidFill>
                <a:latin typeface="open sans"/>
              </a:rPr>
              <a:t>Error				22	490.1	22.28	 	 	</a:t>
            </a:r>
          </a:p>
          <a:p>
            <a:r>
              <a:rPr lang="en-GB" sz="2000" b="0" i="0" u="none" strike="noStrike" baseline="0" dirty="0">
                <a:solidFill>
                  <a:srgbClr val="000000"/>
                </a:solidFill>
                <a:latin typeface="open sans"/>
              </a:rPr>
              <a:t>  Lack-of-Fit			13	167.2	12.86	0.36	0.954	</a:t>
            </a:r>
          </a:p>
          <a:p>
            <a:r>
              <a:rPr lang="en-GB" sz="2000" b="0" i="0" u="none" strike="noStrike" baseline="0" dirty="0">
                <a:solidFill>
                  <a:srgbClr val="000000"/>
                </a:solidFill>
                <a:latin typeface="open sans"/>
              </a:rPr>
              <a:t>  Pure Error			9	322.9	35.88	 	 	</a:t>
            </a:r>
          </a:p>
          <a:p>
            <a:r>
              <a:rPr lang="en-GB" sz="2000" b="0" i="0" u="none" strike="noStrike" baseline="0" dirty="0">
                <a:solidFill>
                  <a:srgbClr val="000000"/>
                </a:solidFill>
                <a:latin typeface="open sans"/>
              </a:rPr>
              <a:t>Total				23	593.8</a:t>
            </a:r>
            <a:r>
              <a:rPr lang="en-GB" sz="800" b="0" i="0" u="none" strike="noStrike" baseline="0" dirty="0">
                <a:solidFill>
                  <a:srgbClr val="000000"/>
                </a:solidFill>
                <a:latin typeface="open sans"/>
              </a:rPr>
              <a:t>	 	 	 	</a:t>
            </a:r>
          </a:p>
          <a:p>
            <a:pPr marR="7200"/>
            <a:endParaRPr lang="en-GB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AB961-F222-4F0E-959E-9DFC760E7D54}"/>
              </a:ext>
            </a:extLst>
          </p:cNvPr>
          <p:cNvSpPr txBox="1"/>
          <p:nvPr/>
        </p:nvSpPr>
        <p:spPr>
          <a:xfrm>
            <a:off x="8829675" y="127158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Explanation of the variation in response.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FEBA38-7A93-4555-8CAE-9583B2320513}"/>
              </a:ext>
            </a:extLst>
          </p:cNvPr>
          <p:cNvCxnSpPr/>
          <p:nvPr/>
        </p:nvCxnSpPr>
        <p:spPr>
          <a:xfrm flipH="1">
            <a:off x="8829675" y="2052856"/>
            <a:ext cx="785813" cy="947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99257D-9713-4FBF-A7F9-A112D642E983}"/>
              </a:ext>
            </a:extLst>
          </p:cNvPr>
          <p:cNvCxnSpPr/>
          <p:nvPr/>
        </p:nvCxnSpPr>
        <p:spPr>
          <a:xfrm flipH="1" flipV="1">
            <a:off x="8503920" y="4328160"/>
            <a:ext cx="172720" cy="1310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188882B-2D79-45D0-A58E-5EDF0DA9F8CC}"/>
              </a:ext>
            </a:extLst>
          </p:cNvPr>
          <p:cNvSpPr txBox="1"/>
          <p:nvPr/>
        </p:nvSpPr>
        <p:spPr>
          <a:xfrm>
            <a:off x="8077200" y="5638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test does not detect any lack of fit.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A8557D-7777-496E-9ACB-2F856BE28885}"/>
              </a:ext>
            </a:extLst>
          </p:cNvPr>
          <p:cNvSpPr/>
          <p:nvPr/>
        </p:nvSpPr>
        <p:spPr>
          <a:xfrm>
            <a:off x="8077200" y="3261360"/>
            <a:ext cx="1056640" cy="4204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33E1F5-728A-4857-8B1F-3F3DFF526544}"/>
              </a:ext>
            </a:extLst>
          </p:cNvPr>
          <p:cNvCxnSpPr>
            <a:cxnSpLocks/>
          </p:cNvCxnSpPr>
          <p:nvPr/>
        </p:nvCxnSpPr>
        <p:spPr>
          <a:xfrm flipH="1">
            <a:off x="9123680" y="3489722"/>
            <a:ext cx="629920" cy="33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792C24C-BDA3-44FD-9871-C6A70F2F2FC0}"/>
              </a:ext>
            </a:extLst>
          </p:cNvPr>
          <p:cNvSpPr txBox="1"/>
          <p:nvPr/>
        </p:nvSpPr>
        <p:spPr>
          <a:xfrm>
            <a:off x="9715500" y="3261360"/>
            <a:ext cx="211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Sig. relationship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C4AC41-E988-41A4-BA19-AF4257E0B6EC}"/>
              </a:ext>
            </a:extLst>
          </p:cNvPr>
          <p:cNvSpPr txBox="1"/>
          <p:nvPr/>
        </p:nvSpPr>
        <p:spPr>
          <a:xfrm>
            <a:off x="457200" y="5750560"/>
            <a:ext cx="713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GB" baseline="-25000" dirty="0"/>
              <a:t>1,23</a:t>
            </a:r>
            <a:r>
              <a:rPr lang="en-GB" dirty="0"/>
              <a:t>= 4.65, p=0.042</a:t>
            </a:r>
          </a:p>
        </p:txBody>
      </p:sp>
    </p:spTree>
    <p:extLst>
      <p:ext uri="{BB962C8B-B14F-4D97-AF65-F5344CB8AC3E}">
        <p14:creationId xmlns:p14="http://schemas.microsoft.com/office/powerpoint/2010/main" val="2973671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CDA068-5763-4732-901A-D1E50A2A3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80" y="164253"/>
            <a:ext cx="9781540" cy="65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13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residuals?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0" y="1680632"/>
            <a:ext cx="7682022" cy="5212801"/>
          </a:xfrm>
        </p:spPr>
      </p:pic>
      <p:sp>
        <p:nvSpPr>
          <p:cNvPr id="5" name="TextBox 4"/>
          <p:cNvSpPr txBox="1"/>
          <p:nvPr/>
        </p:nvSpPr>
        <p:spPr>
          <a:xfrm>
            <a:off x="776177" y="2360428"/>
            <a:ext cx="45082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Residuals are the equivalent of the results of the ANOVA for each data point.</a:t>
            </a:r>
          </a:p>
          <a:p>
            <a:endParaRPr lang="en-GB" dirty="0"/>
          </a:p>
          <a:p>
            <a:r>
              <a:rPr lang="en-GB" dirty="0"/>
              <a:t>They are calculated by </a:t>
            </a:r>
          </a:p>
          <a:p>
            <a:r>
              <a:rPr lang="en-GB" dirty="0"/>
              <a:t>the actual result – the predicted result</a:t>
            </a:r>
          </a:p>
          <a:p>
            <a:r>
              <a:rPr lang="en-GB" dirty="0"/>
              <a:t>y- </a:t>
            </a:r>
            <a:r>
              <a:rPr lang="cy-GB" dirty="0"/>
              <a:t>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914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54FD6-1221-41AE-9F11-5B69EEE54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types of regressions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72D29-5497-4E6F-9944-9BCA2131B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14" y="2194550"/>
            <a:ext cx="3904725" cy="451104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You can model non linear regressions</a:t>
            </a:r>
          </a:p>
          <a:p>
            <a:r>
              <a:rPr lang="en-GB" dirty="0"/>
              <a:t>You can model the probability of a binary event happening </a:t>
            </a:r>
          </a:p>
          <a:p>
            <a:pPr lvl="1"/>
            <a:r>
              <a:rPr lang="en-GB" dirty="0"/>
              <a:t>Binary logistical regression</a:t>
            </a:r>
          </a:p>
          <a:p>
            <a:r>
              <a:rPr lang="en-GB" dirty="0"/>
              <a:t>You can model the affect of variable on a categorical response </a:t>
            </a:r>
          </a:p>
          <a:p>
            <a:pPr lvl="1"/>
            <a:r>
              <a:rPr lang="en-GB" dirty="0"/>
              <a:t>Ordinal or categorical</a:t>
            </a:r>
          </a:p>
          <a:p>
            <a:r>
              <a:rPr lang="en-GB" dirty="0"/>
              <a:t>You can model count data with a Poisson regression </a:t>
            </a:r>
          </a:p>
          <a:p>
            <a:pPr lvl="1"/>
            <a:endParaRPr lang="en-GB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C702E8B-04F0-43AF-A378-832E77A4F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912" y="2194551"/>
            <a:ext cx="7620016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9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7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D399434-0E92-4864-876C-8FC5B4805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Does weight correlate with height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14BBF0-56B2-42BB-9E0D-898FECEA4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1833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4B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7913D-3C8E-4827-B8E7-DF3851EF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So we weigh and measure a sample of dragons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EA6456-FA74-4FA9-9C73-C7F28A9A5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23"/>
          <a:stretch/>
        </p:blipFill>
        <p:spPr>
          <a:xfrm>
            <a:off x="976251" y="484632"/>
            <a:ext cx="3036949" cy="5266238"/>
          </a:xfrm>
          <a:prstGeom prst="rect">
            <a:avLst/>
          </a:prstGeom>
          <a:effectLst/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F79E18A-A83C-4872-B769-F8430C9F7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5400000">
            <a:off x="-1372866" y="1758629"/>
            <a:ext cx="493648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5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CF398-F1CA-41ED-8AB2-BFD08BED1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C2790-7111-4226-B639-86F4A28C9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C895FC-045F-44C7-B737-3FAD2FE4D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07987"/>
            <a:ext cx="9477375" cy="63182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68ED1E3-4B52-4C6A-ACD3-23D6C4EB8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507" y="4028440"/>
            <a:ext cx="1615440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2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C062-11A9-4C04-AA0F-298ADEF24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Correlation test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73B771-EE4C-4533-A4C6-532A43F89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4120" y="2286000"/>
            <a:ext cx="6720999" cy="448066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FF65D20-6FED-430D-A588-0285D7759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720" y="4526333"/>
            <a:ext cx="1615440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D11F20-155E-486A-A8B8-752BC94523FD}"/>
              </a:ext>
            </a:extLst>
          </p:cNvPr>
          <p:cNvSpPr txBox="1"/>
          <p:nvPr/>
        </p:nvSpPr>
        <p:spPr>
          <a:xfrm>
            <a:off x="328613" y="1686336"/>
            <a:ext cx="4477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r>
              <a:rPr lang="en-GB" sz="2400" dirty="0"/>
              <a:t>With the equation</a:t>
            </a:r>
          </a:p>
          <a:p>
            <a:r>
              <a:rPr lang="en-GB" sz="2400" dirty="0"/>
              <a:t>Dragon weight= r(dragon height)</a:t>
            </a:r>
          </a:p>
          <a:p>
            <a:endParaRPr lang="en-GB" sz="2400" dirty="0"/>
          </a:p>
          <a:p>
            <a:r>
              <a:rPr lang="en-GB" sz="2400" dirty="0"/>
              <a:t>A correlation test will tell us r (the slope of the line)</a:t>
            </a:r>
          </a:p>
          <a:p>
            <a:endParaRPr lang="en-GB" sz="2400" dirty="0"/>
          </a:p>
          <a:p>
            <a:r>
              <a:rPr lang="en-GB" sz="2400" dirty="0"/>
              <a:t>We can also work out p (the probability that there is a significant association.</a:t>
            </a:r>
          </a:p>
        </p:txBody>
      </p:sp>
    </p:spTree>
    <p:extLst>
      <p:ext uri="{BB962C8B-B14F-4D97-AF65-F5344CB8AC3E}">
        <p14:creationId xmlns:p14="http://schemas.microsoft.com/office/powerpoint/2010/main" val="3790447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9864F-2149-4AC3-BB40-FD8ECB8D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4A2C3-F652-46ED-B30F-F57B4819A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we know how tall a dragon is, we could also predict how heavy it would be.</a:t>
            </a:r>
          </a:p>
          <a:p>
            <a:endParaRPr lang="en-GB" dirty="0"/>
          </a:p>
          <a:p>
            <a:r>
              <a:rPr lang="en-GB" dirty="0"/>
              <a:t>A regression test will give us the equation</a:t>
            </a:r>
          </a:p>
          <a:p>
            <a:r>
              <a:rPr lang="en-GB" dirty="0"/>
              <a:t>Dragon weight= a + b(dragon height)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Where a is the intercept</a:t>
            </a:r>
          </a:p>
          <a:p>
            <a:pPr marL="0" indent="0">
              <a:buNone/>
            </a:pPr>
            <a:r>
              <a:rPr lang="en-GB" dirty="0"/>
              <a:t>And b is the slope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045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F3758-6D61-42CA-893D-3DCC83A2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6ED5A-9AD4-4D1A-97CA-45127170E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4" descr="A picture containing clock&#10;&#10;Description automatically generated">
            <a:extLst>
              <a:ext uri="{FF2B5EF4-FFF2-40B4-BE49-F238E27FC236}">
                <a16:creationId xmlns:a16="http://schemas.microsoft.com/office/drawing/2014/main" id="{C7D67F87-E366-41AB-BB64-1BFE07871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46763"/>
            <a:ext cx="9478497" cy="64318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A1A9FE-08DC-4863-8D54-E7DDC216D817}"/>
              </a:ext>
            </a:extLst>
          </p:cNvPr>
          <p:cNvSpPr/>
          <p:nvPr/>
        </p:nvSpPr>
        <p:spPr>
          <a:xfrm>
            <a:off x="4243388" y="557213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3869BB-729A-4A5D-882E-ED0817E43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457" y="569044"/>
            <a:ext cx="2722582" cy="9177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28FD72-BDA6-47F0-8856-E635C5F6CFAE}"/>
              </a:ext>
            </a:extLst>
          </p:cNvPr>
          <p:cNvSpPr/>
          <p:nvPr/>
        </p:nvSpPr>
        <p:spPr>
          <a:xfrm>
            <a:off x="2443947" y="477520"/>
            <a:ext cx="2534453" cy="1056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987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188DD-F06D-4113-A53B-3020D684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Assumptions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5AE091-B1DE-4EC2-839E-39577937BF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6574353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2026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8847C-2188-465E-8794-DB6477DF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Have a go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82BB2A87-A333-45C8-9815-9599C5FA4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20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60118D3A668E43AA04EE24AA2E08C1" ma:contentTypeVersion="13" ma:contentTypeDescription="Create a new document." ma:contentTypeScope="" ma:versionID="7a47ec28774dd991d64ca68aa74f17cb">
  <xsd:schema xmlns:xsd="http://www.w3.org/2001/XMLSchema" xmlns:xs="http://www.w3.org/2001/XMLSchema" xmlns:p="http://schemas.microsoft.com/office/2006/metadata/properties" xmlns:ns3="9afe5433-4b4c-48e2-bf08-a27bc213bb53" xmlns:ns4="ec591283-1609-428d-a7c3-c786112a1d6f" targetNamespace="http://schemas.microsoft.com/office/2006/metadata/properties" ma:root="true" ma:fieldsID="c66ee04d3be85a7434dc9e992f7283be" ns3:_="" ns4:_="">
    <xsd:import namespace="9afe5433-4b4c-48e2-bf08-a27bc213bb53"/>
    <xsd:import namespace="ec591283-1609-428d-a7c3-c786112a1d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e5433-4b4c-48e2-bf08-a27bc213bb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591283-1609-428d-a7c3-c786112a1d6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CA3EBB-5E26-437B-89D1-0339E1A1B9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DC401C-5DED-4023-9554-A9F8C7966A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fe5433-4b4c-48e2-bf08-a27bc213bb53"/>
    <ds:schemaRef ds:uri="ec591283-1609-428d-a7c3-c786112a1d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F0EA3E-D060-4ABF-A654-9EE64C6FA7D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360</Words>
  <Application>Microsoft Office PowerPoint</Application>
  <PresentationFormat>Widescreen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Segoe UI</vt:lpstr>
      <vt:lpstr>Office Theme</vt:lpstr>
      <vt:lpstr>Regressions</vt:lpstr>
      <vt:lpstr>Does weight correlate with height</vt:lpstr>
      <vt:lpstr>So we weigh and measure a sample of dragons</vt:lpstr>
      <vt:lpstr>PowerPoint Presentation</vt:lpstr>
      <vt:lpstr>Correlation test</vt:lpstr>
      <vt:lpstr>PowerPoint Presentation</vt:lpstr>
      <vt:lpstr>PowerPoint Presentation</vt:lpstr>
      <vt:lpstr>Assumptions</vt:lpstr>
      <vt:lpstr>Have a go</vt:lpstr>
      <vt:lpstr>Main results</vt:lpstr>
      <vt:lpstr>PowerPoint Presentation</vt:lpstr>
      <vt:lpstr>What are residuals?</vt:lpstr>
      <vt:lpstr>Other types of regressions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Regressions</dc:title>
  <dc:creator>Marianne Freeman</dc:creator>
  <cp:lastModifiedBy>Marianne Freeman</cp:lastModifiedBy>
  <cp:revision>4</cp:revision>
  <dcterms:created xsi:type="dcterms:W3CDTF">2020-10-29T08:09:42Z</dcterms:created>
  <dcterms:modified xsi:type="dcterms:W3CDTF">2020-10-29T08:48:16Z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0x010100D960118D3A668E43AA04EE24AA2E08C1</vt:lpwstr>
  </property>
</Properties>
</file>