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58" r:id="rId7"/>
    <p:sldId id="266" r:id="rId8"/>
    <p:sldId id="265" r:id="rId9"/>
    <p:sldId id="267" r:id="rId10"/>
    <p:sldId id="260" r:id="rId11"/>
    <p:sldId id="261" r:id="rId12"/>
    <p:sldId id="262" r:id="rId13"/>
    <p:sldId id="263" r:id="rId14"/>
    <p:sldId id="26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1" autoAdjust="0"/>
    <p:restoredTop sz="91539" autoAdjust="0"/>
  </p:normalViewPr>
  <p:slideViewPr>
    <p:cSldViewPr snapToGrid="0">
      <p:cViewPr varScale="1">
        <p:scale>
          <a:sx n="84" d="100"/>
          <a:sy n="84" d="100"/>
        </p:scale>
        <p:origin x="4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ne Freeman" userId="4d7dec92-a97e-4596-be8d-ba89963033d3" providerId="ADAL" clId="{5B1DE838-43DA-472C-B1A4-BD145D3D4AFA}"/>
    <pc:docChg chg="custSel modSld">
      <pc:chgData name="Marianne Freeman" userId="4d7dec92-a97e-4596-be8d-ba89963033d3" providerId="ADAL" clId="{5B1DE838-43DA-472C-B1A4-BD145D3D4AFA}" dt="2022-10-25T21:24:52.899" v="172" actId="20577"/>
      <pc:docMkLst>
        <pc:docMk/>
      </pc:docMkLst>
      <pc:sldChg chg="modNotesTx">
        <pc:chgData name="Marianne Freeman" userId="4d7dec92-a97e-4596-be8d-ba89963033d3" providerId="ADAL" clId="{5B1DE838-43DA-472C-B1A4-BD145D3D4AFA}" dt="2022-10-25T21:24:52.899" v="172" actId="20577"/>
        <pc:sldMkLst>
          <pc:docMk/>
          <pc:sldMk cId="347024515" sldId="26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A447A1-D4BC-4444-A7C6-2679FE919700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95BC3A2-E918-46D7-ADE2-C537A1D5A19D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GB" dirty="0"/>
            <a:t>A Chi-square test is designed to analyse </a:t>
          </a:r>
          <a:r>
            <a:rPr lang="en-GB" b="1" dirty="0"/>
            <a:t>categorical</a:t>
          </a:r>
          <a:r>
            <a:rPr lang="en-GB" dirty="0"/>
            <a:t> data.</a:t>
          </a:r>
          <a:endParaRPr lang="en-US" dirty="0"/>
        </a:p>
      </dgm:t>
    </dgm:pt>
    <dgm:pt modelId="{2A97B3C7-0EAA-4DE8-88B0-AA3256B23582}" type="parTrans" cxnId="{265C2AE9-DD09-4487-BD27-23508845A16B}">
      <dgm:prSet/>
      <dgm:spPr/>
      <dgm:t>
        <a:bodyPr/>
        <a:lstStyle/>
        <a:p>
          <a:endParaRPr lang="en-US"/>
        </a:p>
      </dgm:t>
    </dgm:pt>
    <dgm:pt modelId="{0D223527-ECAF-474A-B092-3A05AE430DB5}" type="sibTrans" cxnId="{265C2AE9-DD09-4487-BD27-23508845A16B}">
      <dgm:prSet/>
      <dgm:spPr/>
      <dgm:t>
        <a:bodyPr/>
        <a:lstStyle/>
        <a:p>
          <a:endParaRPr lang="en-US"/>
        </a:p>
      </dgm:t>
    </dgm:pt>
    <dgm:pt modelId="{A7DAF239-CA24-4396-A725-760DECBB159B}">
      <dgm:prSet/>
      <dgm:spPr/>
      <dgm:t>
        <a:bodyPr/>
        <a:lstStyle/>
        <a:p>
          <a:r>
            <a:rPr lang="en-GB" dirty="0"/>
            <a:t>Additionally, the data should not be in the form of percentages, or anything other than </a:t>
          </a:r>
          <a:r>
            <a:rPr lang="en-GB" dirty="0">
              <a:solidFill>
                <a:schemeClr val="tx1"/>
              </a:solidFill>
            </a:rPr>
            <a:t>frequency</a:t>
          </a:r>
          <a:r>
            <a:rPr lang="en-GB" dirty="0"/>
            <a:t> (count) data</a:t>
          </a:r>
          <a:endParaRPr lang="en-US" dirty="0"/>
        </a:p>
      </dgm:t>
    </dgm:pt>
    <dgm:pt modelId="{0E178F72-6E9C-471F-A24C-EA8A8480F041}" type="parTrans" cxnId="{C94418D0-E4CE-4DAF-A5BC-3A6DC114940C}">
      <dgm:prSet/>
      <dgm:spPr/>
      <dgm:t>
        <a:bodyPr/>
        <a:lstStyle/>
        <a:p>
          <a:endParaRPr lang="en-US"/>
        </a:p>
      </dgm:t>
    </dgm:pt>
    <dgm:pt modelId="{617AF164-B844-4372-812A-0DB2F606EDD5}" type="sibTrans" cxnId="{C94418D0-E4CE-4DAF-A5BC-3A6DC114940C}">
      <dgm:prSet/>
      <dgm:spPr/>
      <dgm:t>
        <a:bodyPr/>
        <a:lstStyle/>
        <a:p>
          <a:endParaRPr lang="en-US"/>
        </a:p>
      </dgm:t>
    </dgm:pt>
    <dgm:pt modelId="{E7CA5927-C16B-4211-93E3-D88BD8E59E09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GB" dirty="0">
              <a:solidFill>
                <a:schemeClr val="tx1"/>
              </a:solidFill>
            </a:rPr>
            <a:t>Data must be independent, mutually exclusive and randomly collected</a:t>
          </a:r>
          <a:endParaRPr lang="en-US" dirty="0">
            <a:solidFill>
              <a:schemeClr val="tx1"/>
            </a:solidFill>
          </a:endParaRPr>
        </a:p>
      </dgm:t>
    </dgm:pt>
    <dgm:pt modelId="{F904665B-1A79-4504-8F8E-1ACE7C7060C9}" type="parTrans" cxnId="{2A7FC84F-C843-4935-8362-36CAC36EE6F7}">
      <dgm:prSet/>
      <dgm:spPr/>
      <dgm:t>
        <a:bodyPr/>
        <a:lstStyle/>
        <a:p>
          <a:endParaRPr lang="en-US"/>
        </a:p>
      </dgm:t>
    </dgm:pt>
    <dgm:pt modelId="{4C7B820A-6EC4-4D60-987E-47FEB17118D3}" type="sibTrans" cxnId="{2A7FC84F-C843-4935-8362-36CAC36EE6F7}">
      <dgm:prSet/>
      <dgm:spPr/>
      <dgm:t>
        <a:bodyPr/>
        <a:lstStyle/>
        <a:p>
          <a:endParaRPr lang="en-US"/>
        </a:p>
      </dgm:t>
    </dgm:pt>
    <dgm:pt modelId="{738D60E7-69D3-4755-A94D-F5F661114598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GB" dirty="0"/>
            <a:t>Counts cannot be too low </a:t>
          </a:r>
          <a:endParaRPr lang="en-US" dirty="0"/>
        </a:p>
      </dgm:t>
    </dgm:pt>
    <dgm:pt modelId="{77F26838-2D1F-49BF-A8AF-521E252917FE}" type="parTrans" cxnId="{D2628BB1-E56C-4E1C-807C-050BA31B2930}">
      <dgm:prSet/>
      <dgm:spPr/>
      <dgm:t>
        <a:bodyPr/>
        <a:lstStyle/>
        <a:p>
          <a:endParaRPr lang="en-US"/>
        </a:p>
      </dgm:t>
    </dgm:pt>
    <dgm:pt modelId="{143A6810-1A70-493C-876E-E2C2B2B223ED}" type="sibTrans" cxnId="{D2628BB1-E56C-4E1C-807C-050BA31B2930}">
      <dgm:prSet/>
      <dgm:spPr/>
      <dgm:t>
        <a:bodyPr/>
        <a:lstStyle/>
        <a:p>
          <a:endParaRPr lang="en-US"/>
        </a:p>
      </dgm:t>
    </dgm:pt>
    <dgm:pt modelId="{CDF5DB67-685F-4510-99CC-51BA9B0F1568}" type="pres">
      <dgm:prSet presAssocID="{8FA447A1-D4BC-4444-A7C6-2679FE919700}" presName="outerComposite" presStyleCnt="0">
        <dgm:presLayoutVars>
          <dgm:chMax val="5"/>
          <dgm:dir/>
          <dgm:resizeHandles val="exact"/>
        </dgm:presLayoutVars>
      </dgm:prSet>
      <dgm:spPr/>
    </dgm:pt>
    <dgm:pt modelId="{8DF0E639-992C-4CF3-8E62-4E72F6189045}" type="pres">
      <dgm:prSet presAssocID="{8FA447A1-D4BC-4444-A7C6-2679FE919700}" presName="dummyMaxCanvas" presStyleCnt="0">
        <dgm:presLayoutVars/>
      </dgm:prSet>
      <dgm:spPr/>
    </dgm:pt>
    <dgm:pt modelId="{A19C24E3-9AE4-460C-B23F-C2BE735E4F9B}" type="pres">
      <dgm:prSet presAssocID="{8FA447A1-D4BC-4444-A7C6-2679FE919700}" presName="FourNodes_1" presStyleLbl="node1" presStyleIdx="0" presStyleCnt="4">
        <dgm:presLayoutVars>
          <dgm:bulletEnabled val="1"/>
        </dgm:presLayoutVars>
      </dgm:prSet>
      <dgm:spPr/>
    </dgm:pt>
    <dgm:pt modelId="{75D7A590-99DF-4D8F-8D4B-0305ED399540}" type="pres">
      <dgm:prSet presAssocID="{8FA447A1-D4BC-4444-A7C6-2679FE919700}" presName="FourNodes_2" presStyleLbl="node1" presStyleIdx="1" presStyleCnt="4">
        <dgm:presLayoutVars>
          <dgm:bulletEnabled val="1"/>
        </dgm:presLayoutVars>
      </dgm:prSet>
      <dgm:spPr/>
    </dgm:pt>
    <dgm:pt modelId="{43FA856D-E6E4-4B3A-B39F-733D6EC5A4DB}" type="pres">
      <dgm:prSet presAssocID="{8FA447A1-D4BC-4444-A7C6-2679FE919700}" presName="FourNodes_3" presStyleLbl="node1" presStyleIdx="2" presStyleCnt="4">
        <dgm:presLayoutVars>
          <dgm:bulletEnabled val="1"/>
        </dgm:presLayoutVars>
      </dgm:prSet>
      <dgm:spPr/>
    </dgm:pt>
    <dgm:pt modelId="{A7D2B20E-FA31-47A2-9965-3AF0A1490D05}" type="pres">
      <dgm:prSet presAssocID="{8FA447A1-D4BC-4444-A7C6-2679FE919700}" presName="FourNodes_4" presStyleLbl="node1" presStyleIdx="3" presStyleCnt="4">
        <dgm:presLayoutVars>
          <dgm:bulletEnabled val="1"/>
        </dgm:presLayoutVars>
      </dgm:prSet>
      <dgm:spPr/>
    </dgm:pt>
    <dgm:pt modelId="{439E21BF-F21D-4197-ACCE-895A2919C943}" type="pres">
      <dgm:prSet presAssocID="{8FA447A1-D4BC-4444-A7C6-2679FE919700}" presName="FourConn_1-2" presStyleLbl="fgAccFollowNode1" presStyleIdx="0" presStyleCnt="3">
        <dgm:presLayoutVars>
          <dgm:bulletEnabled val="1"/>
        </dgm:presLayoutVars>
      </dgm:prSet>
      <dgm:spPr/>
    </dgm:pt>
    <dgm:pt modelId="{E4CB9988-6870-4299-9896-CFDF5065CB3A}" type="pres">
      <dgm:prSet presAssocID="{8FA447A1-D4BC-4444-A7C6-2679FE919700}" presName="FourConn_2-3" presStyleLbl="fgAccFollowNode1" presStyleIdx="1" presStyleCnt="3">
        <dgm:presLayoutVars>
          <dgm:bulletEnabled val="1"/>
        </dgm:presLayoutVars>
      </dgm:prSet>
      <dgm:spPr/>
    </dgm:pt>
    <dgm:pt modelId="{ABF209EC-9DB4-463D-8F76-FB0CF48910B6}" type="pres">
      <dgm:prSet presAssocID="{8FA447A1-D4BC-4444-A7C6-2679FE919700}" presName="FourConn_3-4" presStyleLbl="fgAccFollowNode1" presStyleIdx="2" presStyleCnt="3">
        <dgm:presLayoutVars>
          <dgm:bulletEnabled val="1"/>
        </dgm:presLayoutVars>
      </dgm:prSet>
      <dgm:spPr/>
    </dgm:pt>
    <dgm:pt modelId="{7AAF2237-63C2-42B8-B9FA-26B87ADA0DC7}" type="pres">
      <dgm:prSet presAssocID="{8FA447A1-D4BC-4444-A7C6-2679FE919700}" presName="FourNodes_1_text" presStyleLbl="node1" presStyleIdx="3" presStyleCnt="4">
        <dgm:presLayoutVars>
          <dgm:bulletEnabled val="1"/>
        </dgm:presLayoutVars>
      </dgm:prSet>
      <dgm:spPr/>
    </dgm:pt>
    <dgm:pt modelId="{77A2A0FD-F9F9-4EDA-BC7A-421C33887FCD}" type="pres">
      <dgm:prSet presAssocID="{8FA447A1-D4BC-4444-A7C6-2679FE919700}" presName="FourNodes_2_text" presStyleLbl="node1" presStyleIdx="3" presStyleCnt="4">
        <dgm:presLayoutVars>
          <dgm:bulletEnabled val="1"/>
        </dgm:presLayoutVars>
      </dgm:prSet>
      <dgm:spPr/>
    </dgm:pt>
    <dgm:pt modelId="{8A9B09CF-E2AF-44F5-9772-DD5DD98E7AAE}" type="pres">
      <dgm:prSet presAssocID="{8FA447A1-D4BC-4444-A7C6-2679FE919700}" presName="FourNodes_3_text" presStyleLbl="node1" presStyleIdx="3" presStyleCnt="4">
        <dgm:presLayoutVars>
          <dgm:bulletEnabled val="1"/>
        </dgm:presLayoutVars>
      </dgm:prSet>
      <dgm:spPr/>
    </dgm:pt>
    <dgm:pt modelId="{1233C202-CFAA-4F30-9220-188C23041D1E}" type="pres">
      <dgm:prSet presAssocID="{8FA447A1-D4BC-4444-A7C6-2679FE919700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382A8F31-FB0C-43EB-B6AC-AF3A083422B8}" type="presOf" srcId="{738D60E7-69D3-4755-A94D-F5F661114598}" destId="{A7D2B20E-FA31-47A2-9965-3AF0A1490D05}" srcOrd="0" destOrd="0" presId="urn:microsoft.com/office/officeart/2005/8/layout/vProcess5"/>
    <dgm:cxn modelId="{8777F339-C1D4-4DA3-93D0-7EF21EAED165}" type="presOf" srcId="{795BC3A2-E918-46D7-ADE2-C537A1D5A19D}" destId="{7AAF2237-63C2-42B8-B9FA-26B87ADA0DC7}" srcOrd="1" destOrd="0" presId="urn:microsoft.com/office/officeart/2005/8/layout/vProcess5"/>
    <dgm:cxn modelId="{38D1A564-9B19-4537-8509-7F7F8CA2F2CE}" type="presOf" srcId="{A7DAF239-CA24-4396-A725-760DECBB159B}" destId="{75D7A590-99DF-4D8F-8D4B-0305ED399540}" srcOrd="0" destOrd="0" presId="urn:microsoft.com/office/officeart/2005/8/layout/vProcess5"/>
    <dgm:cxn modelId="{05424D66-174B-4AFF-9610-156AD0D0DC79}" type="presOf" srcId="{8FA447A1-D4BC-4444-A7C6-2679FE919700}" destId="{CDF5DB67-685F-4510-99CC-51BA9B0F1568}" srcOrd="0" destOrd="0" presId="urn:microsoft.com/office/officeart/2005/8/layout/vProcess5"/>
    <dgm:cxn modelId="{2A7FC84F-C843-4935-8362-36CAC36EE6F7}" srcId="{8FA447A1-D4BC-4444-A7C6-2679FE919700}" destId="{E7CA5927-C16B-4211-93E3-D88BD8E59E09}" srcOrd="2" destOrd="0" parTransId="{F904665B-1A79-4504-8F8E-1ACE7C7060C9}" sibTransId="{4C7B820A-6EC4-4D60-987E-47FEB17118D3}"/>
    <dgm:cxn modelId="{7A45E883-747C-437D-9526-7858FEAABF3F}" type="presOf" srcId="{A7DAF239-CA24-4396-A725-760DECBB159B}" destId="{77A2A0FD-F9F9-4EDA-BC7A-421C33887FCD}" srcOrd="1" destOrd="0" presId="urn:microsoft.com/office/officeart/2005/8/layout/vProcess5"/>
    <dgm:cxn modelId="{A2A35E99-A7D1-4BEE-B86F-0E911A5783FA}" type="presOf" srcId="{E7CA5927-C16B-4211-93E3-D88BD8E59E09}" destId="{43FA856D-E6E4-4B3A-B39F-733D6EC5A4DB}" srcOrd="0" destOrd="0" presId="urn:microsoft.com/office/officeart/2005/8/layout/vProcess5"/>
    <dgm:cxn modelId="{3136A19B-A454-42A0-81DA-465573458C62}" type="presOf" srcId="{617AF164-B844-4372-812A-0DB2F606EDD5}" destId="{E4CB9988-6870-4299-9896-CFDF5065CB3A}" srcOrd="0" destOrd="0" presId="urn:microsoft.com/office/officeart/2005/8/layout/vProcess5"/>
    <dgm:cxn modelId="{4E8469AB-CB92-4C6C-8D10-A492AE3531C5}" type="presOf" srcId="{0D223527-ECAF-474A-B092-3A05AE430DB5}" destId="{439E21BF-F21D-4197-ACCE-895A2919C943}" srcOrd="0" destOrd="0" presId="urn:microsoft.com/office/officeart/2005/8/layout/vProcess5"/>
    <dgm:cxn modelId="{3FFBF2AD-BE55-43AE-8BA7-3AF3D0D0D586}" type="presOf" srcId="{795BC3A2-E918-46D7-ADE2-C537A1D5A19D}" destId="{A19C24E3-9AE4-460C-B23F-C2BE735E4F9B}" srcOrd="0" destOrd="0" presId="urn:microsoft.com/office/officeart/2005/8/layout/vProcess5"/>
    <dgm:cxn modelId="{7A1EE4B0-5D7F-4C5B-ABB1-8232EA260EAE}" type="presOf" srcId="{E7CA5927-C16B-4211-93E3-D88BD8E59E09}" destId="{8A9B09CF-E2AF-44F5-9772-DD5DD98E7AAE}" srcOrd="1" destOrd="0" presId="urn:microsoft.com/office/officeart/2005/8/layout/vProcess5"/>
    <dgm:cxn modelId="{D2628BB1-E56C-4E1C-807C-050BA31B2930}" srcId="{8FA447A1-D4BC-4444-A7C6-2679FE919700}" destId="{738D60E7-69D3-4755-A94D-F5F661114598}" srcOrd="3" destOrd="0" parTransId="{77F26838-2D1F-49BF-A8AF-521E252917FE}" sibTransId="{143A6810-1A70-493C-876E-E2C2B2B223ED}"/>
    <dgm:cxn modelId="{0C8943B6-3B6D-48EE-8ED6-612572E987FC}" type="presOf" srcId="{4C7B820A-6EC4-4D60-987E-47FEB17118D3}" destId="{ABF209EC-9DB4-463D-8F76-FB0CF48910B6}" srcOrd="0" destOrd="0" presId="urn:microsoft.com/office/officeart/2005/8/layout/vProcess5"/>
    <dgm:cxn modelId="{6F028ACE-E6FC-412E-8A74-3D4ACC670527}" type="presOf" srcId="{738D60E7-69D3-4755-A94D-F5F661114598}" destId="{1233C202-CFAA-4F30-9220-188C23041D1E}" srcOrd="1" destOrd="0" presId="urn:microsoft.com/office/officeart/2005/8/layout/vProcess5"/>
    <dgm:cxn modelId="{C94418D0-E4CE-4DAF-A5BC-3A6DC114940C}" srcId="{8FA447A1-D4BC-4444-A7C6-2679FE919700}" destId="{A7DAF239-CA24-4396-A725-760DECBB159B}" srcOrd="1" destOrd="0" parTransId="{0E178F72-6E9C-471F-A24C-EA8A8480F041}" sibTransId="{617AF164-B844-4372-812A-0DB2F606EDD5}"/>
    <dgm:cxn modelId="{265C2AE9-DD09-4487-BD27-23508845A16B}" srcId="{8FA447A1-D4BC-4444-A7C6-2679FE919700}" destId="{795BC3A2-E918-46D7-ADE2-C537A1D5A19D}" srcOrd="0" destOrd="0" parTransId="{2A97B3C7-0EAA-4DE8-88B0-AA3256B23582}" sibTransId="{0D223527-ECAF-474A-B092-3A05AE430DB5}"/>
    <dgm:cxn modelId="{9BAB5FD8-4394-48AA-8B6E-EF654F742649}" type="presParOf" srcId="{CDF5DB67-685F-4510-99CC-51BA9B0F1568}" destId="{8DF0E639-992C-4CF3-8E62-4E72F6189045}" srcOrd="0" destOrd="0" presId="urn:microsoft.com/office/officeart/2005/8/layout/vProcess5"/>
    <dgm:cxn modelId="{E92D74F4-5FDB-42F8-B99C-56D9B2C95FE1}" type="presParOf" srcId="{CDF5DB67-685F-4510-99CC-51BA9B0F1568}" destId="{A19C24E3-9AE4-460C-B23F-C2BE735E4F9B}" srcOrd="1" destOrd="0" presId="urn:microsoft.com/office/officeart/2005/8/layout/vProcess5"/>
    <dgm:cxn modelId="{FF6A4D7C-4A89-43DF-ABCB-990C6E04051C}" type="presParOf" srcId="{CDF5DB67-685F-4510-99CC-51BA9B0F1568}" destId="{75D7A590-99DF-4D8F-8D4B-0305ED399540}" srcOrd="2" destOrd="0" presId="urn:microsoft.com/office/officeart/2005/8/layout/vProcess5"/>
    <dgm:cxn modelId="{C32DADED-8632-49FB-BFF7-EA79203A5A32}" type="presParOf" srcId="{CDF5DB67-685F-4510-99CC-51BA9B0F1568}" destId="{43FA856D-E6E4-4B3A-B39F-733D6EC5A4DB}" srcOrd="3" destOrd="0" presId="urn:microsoft.com/office/officeart/2005/8/layout/vProcess5"/>
    <dgm:cxn modelId="{D8EF7D19-F987-4268-B54E-D24D9972E88F}" type="presParOf" srcId="{CDF5DB67-685F-4510-99CC-51BA9B0F1568}" destId="{A7D2B20E-FA31-47A2-9965-3AF0A1490D05}" srcOrd="4" destOrd="0" presId="urn:microsoft.com/office/officeart/2005/8/layout/vProcess5"/>
    <dgm:cxn modelId="{26AB5157-B621-4815-AC9C-13A13F90CAC2}" type="presParOf" srcId="{CDF5DB67-685F-4510-99CC-51BA9B0F1568}" destId="{439E21BF-F21D-4197-ACCE-895A2919C943}" srcOrd="5" destOrd="0" presId="urn:microsoft.com/office/officeart/2005/8/layout/vProcess5"/>
    <dgm:cxn modelId="{69BDF6AE-D8AA-4988-A7AD-848142344BA4}" type="presParOf" srcId="{CDF5DB67-685F-4510-99CC-51BA9B0F1568}" destId="{E4CB9988-6870-4299-9896-CFDF5065CB3A}" srcOrd="6" destOrd="0" presId="urn:microsoft.com/office/officeart/2005/8/layout/vProcess5"/>
    <dgm:cxn modelId="{BCBA3AB4-76B5-4D51-B9FC-860DF3C10A2F}" type="presParOf" srcId="{CDF5DB67-685F-4510-99CC-51BA9B0F1568}" destId="{ABF209EC-9DB4-463D-8F76-FB0CF48910B6}" srcOrd="7" destOrd="0" presId="urn:microsoft.com/office/officeart/2005/8/layout/vProcess5"/>
    <dgm:cxn modelId="{AC8DD75C-0151-4CA0-9828-1429ED4951BC}" type="presParOf" srcId="{CDF5DB67-685F-4510-99CC-51BA9B0F1568}" destId="{7AAF2237-63C2-42B8-B9FA-26B87ADA0DC7}" srcOrd="8" destOrd="0" presId="urn:microsoft.com/office/officeart/2005/8/layout/vProcess5"/>
    <dgm:cxn modelId="{18BB0CA6-3795-449E-B20F-18C8111EB489}" type="presParOf" srcId="{CDF5DB67-685F-4510-99CC-51BA9B0F1568}" destId="{77A2A0FD-F9F9-4EDA-BC7A-421C33887FCD}" srcOrd="9" destOrd="0" presId="urn:microsoft.com/office/officeart/2005/8/layout/vProcess5"/>
    <dgm:cxn modelId="{1F8C8E94-75ED-4425-B269-CEC68C95DF7E}" type="presParOf" srcId="{CDF5DB67-685F-4510-99CC-51BA9B0F1568}" destId="{8A9B09CF-E2AF-44F5-9772-DD5DD98E7AAE}" srcOrd="10" destOrd="0" presId="urn:microsoft.com/office/officeart/2005/8/layout/vProcess5"/>
    <dgm:cxn modelId="{1E91EF96-DEE2-4F7A-9984-432F39F150AE}" type="presParOf" srcId="{CDF5DB67-685F-4510-99CC-51BA9B0F1568}" destId="{1233C202-CFAA-4F30-9220-188C23041D1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9C24E3-9AE4-460C-B23F-C2BE735E4F9B}">
      <dsp:nvSpPr>
        <dsp:cNvPr id="0" name=""/>
        <dsp:cNvSpPr/>
      </dsp:nvSpPr>
      <dsp:spPr>
        <a:xfrm>
          <a:off x="0" y="0"/>
          <a:ext cx="5113020" cy="1154271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A Chi-square test is designed to analyse </a:t>
          </a:r>
          <a:r>
            <a:rPr lang="en-GB" sz="1700" b="1" kern="1200" dirty="0"/>
            <a:t>categorical</a:t>
          </a:r>
          <a:r>
            <a:rPr lang="en-GB" sz="1700" kern="1200" dirty="0"/>
            <a:t> data.</a:t>
          </a:r>
          <a:endParaRPr lang="en-US" sz="1700" kern="1200" dirty="0"/>
        </a:p>
      </dsp:txBody>
      <dsp:txXfrm>
        <a:off x="33807" y="33807"/>
        <a:ext cx="3769936" cy="1086657"/>
      </dsp:txXfrm>
    </dsp:sp>
    <dsp:sp modelId="{75D7A590-99DF-4D8F-8D4B-0305ED399540}">
      <dsp:nvSpPr>
        <dsp:cNvPr id="0" name=""/>
        <dsp:cNvSpPr/>
      </dsp:nvSpPr>
      <dsp:spPr>
        <a:xfrm>
          <a:off x="428215" y="1364138"/>
          <a:ext cx="5113020" cy="1154271"/>
        </a:xfrm>
        <a:prstGeom prst="roundRect">
          <a:avLst>
            <a:gd name="adj" fmla="val 10000"/>
          </a:avLst>
        </a:prstGeom>
        <a:solidFill>
          <a:schemeClr val="accent2">
            <a:hueOff val="-6588574"/>
            <a:satOff val="30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Additionally, the data should not be in the form of percentages, or anything other than </a:t>
          </a:r>
          <a:r>
            <a:rPr lang="en-GB" sz="1700" kern="1200" dirty="0">
              <a:solidFill>
                <a:schemeClr val="tx1"/>
              </a:solidFill>
            </a:rPr>
            <a:t>frequency</a:t>
          </a:r>
          <a:r>
            <a:rPr lang="en-GB" sz="1700" kern="1200" dirty="0"/>
            <a:t> (count) data</a:t>
          </a:r>
          <a:endParaRPr lang="en-US" sz="1700" kern="1200" dirty="0"/>
        </a:p>
      </dsp:txBody>
      <dsp:txXfrm>
        <a:off x="462022" y="1397945"/>
        <a:ext cx="3866914" cy="1086657"/>
      </dsp:txXfrm>
    </dsp:sp>
    <dsp:sp modelId="{43FA856D-E6E4-4B3A-B39F-733D6EC5A4DB}">
      <dsp:nvSpPr>
        <dsp:cNvPr id="0" name=""/>
        <dsp:cNvSpPr/>
      </dsp:nvSpPr>
      <dsp:spPr>
        <a:xfrm>
          <a:off x="850039" y="2728277"/>
          <a:ext cx="5113020" cy="1154271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solidFill>
                <a:schemeClr val="tx1"/>
              </a:solidFill>
            </a:rPr>
            <a:t>Data must be independent, mutually exclusive and randomly collected</a:t>
          </a:r>
          <a:endParaRPr lang="en-US" sz="1700" kern="1200" dirty="0">
            <a:solidFill>
              <a:schemeClr val="tx1"/>
            </a:solidFill>
          </a:endParaRPr>
        </a:p>
      </dsp:txBody>
      <dsp:txXfrm>
        <a:off x="883846" y="2762084"/>
        <a:ext cx="3873305" cy="1086657"/>
      </dsp:txXfrm>
    </dsp:sp>
    <dsp:sp modelId="{A7D2B20E-FA31-47A2-9965-3AF0A1490D05}">
      <dsp:nvSpPr>
        <dsp:cNvPr id="0" name=""/>
        <dsp:cNvSpPr/>
      </dsp:nvSpPr>
      <dsp:spPr>
        <a:xfrm>
          <a:off x="1278254" y="4092415"/>
          <a:ext cx="5113020" cy="1154271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Counts cannot be too low </a:t>
          </a:r>
          <a:endParaRPr lang="en-US" sz="1700" kern="1200" dirty="0"/>
        </a:p>
      </dsp:txBody>
      <dsp:txXfrm>
        <a:off x="1312061" y="4126222"/>
        <a:ext cx="3866914" cy="1086657"/>
      </dsp:txXfrm>
    </dsp:sp>
    <dsp:sp modelId="{439E21BF-F21D-4197-ACCE-895A2919C943}">
      <dsp:nvSpPr>
        <dsp:cNvPr id="0" name=""/>
        <dsp:cNvSpPr/>
      </dsp:nvSpPr>
      <dsp:spPr>
        <a:xfrm>
          <a:off x="4362743" y="884066"/>
          <a:ext cx="750276" cy="75027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4531555" y="884066"/>
        <a:ext cx="412652" cy="564583"/>
      </dsp:txXfrm>
    </dsp:sp>
    <dsp:sp modelId="{E4CB9988-6870-4299-9896-CFDF5065CB3A}">
      <dsp:nvSpPr>
        <dsp:cNvPr id="0" name=""/>
        <dsp:cNvSpPr/>
      </dsp:nvSpPr>
      <dsp:spPr>
        <a:xfrm>
          <a:off x="4790959" y="2248205"/>
          <a:ext cx="750276" cy="75027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0302092"/>
            <a:satOff val="530"/>
            <a:lumOff val="28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10302092"/>
              <a:satOff val="530"/>
              <a:lumOff val="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4959771" y="2248205"/>
        <a:ext cx="412652" cy="564583"/>
      </dsp:txXfrm>
    </dsp:sp>
    <dsp:sp modelId="{ABF209EC-9DB4-463D-8F76-FB0CF48910B6}">
      <dsp:nvSpPr>
        <dsp:cNvPr id="0" name=""/>
        <dsp:cNvSpPr/>
      </dsp:nvSpPr>
      <dsp:spPr>
        <a:xfrm>
          <a:off x="5212783" y="3612343"/>
          <a:ext cx="750276" cy="75027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20604185"/>
            <a:satOff val="1061"/>
            <a:lumOff val="55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20604185"/>
              <a:satOff val="1061"/>
              <a:lumOff val="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5381595" y="3612343"/>
        <a:ext cx="412652" cy="5645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AD5461-E1F4-4CF0-809A-D448CF0DE556}" type="datetimeFigureOut">
              <a:rPr lang="en-GB" smtClean="0"/>
              <a:t>25/10/2022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9C778-21A8-4749-B456-C4CB76F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885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data to run a basic chi squared test- considering whether the size of uniforms an organisation needs after asking the employees is equal or if there is a difference in the numbers across each category.</a:t>
            </a:r>
          </a:p>
          <a:p>
            <a:r>
              <a:rPr lang="en-GB" dirty="0"/>
              <a:t>Follow the handout to have a go at another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E9C778-21A8-4749-B456-C4CB76F525B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385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Specific proportions chi squared test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E9C778-21A8-4749-B456-C4CB76F525B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189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Practice this following the worksheet and the examples and the students can try this too once they get the hang of it- watch the layout of the data though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E9C778-21A8-4749-B456-C4CB76F525B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204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34599-54D7-432E-B520-33B0599B41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Chi square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21F749-C29E-437D-B491-B73D54AA09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812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79CB3-D6B0-45A1-993D-50CFEC7D6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80233-878C-4C43-BC98-31464833D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So, for our example, we take a Chi-square value of 4 and a </a:t>
            </a:r>
            <a:r>
              <a:rPr lang="en-GB" dirty="0" err="1"/>
              <a:t>df</a:t>
            </a:r>
            <a:r>
              <a:rPr lang="en-GB" dirty="0"/>
              <a:t> of 1, which gives us a p-value of </a:t>
            </a:r>
            <a:r>
              <a:rPr lang="en-GB" b="1" dirty="0"/>
              <a:t>0.178</a:t>
            </a:r>
            <a:r>
              <a:rPr lang="en-GB" dirty="0"/>
              <a:t>. This is interpreted as a 17.8% likelihood that the null hypothesis is correct. To put it best, </a:t>
            </a:r>
            <a:r>
              <a:rPr lang="en-GB" b="1" dirty="0"/>
              <a:t>if the distribution of this data is due entirely to chance, then you have a 17.8% chance of finding a discrepancy between the observed and expected distributions that is at least this extreme.</a:t>
            </a:r>
            <a:r>
              <a:rPr lang="en-GB" dirty="0"/>
              <a:t> </a:t>
            </a:r>
          </a:p>
          <a:p>
            <a:r>
              <a:rPr lang="en-GB" dirty="0"/>
              <a:t>With Fishers exact test the p value =0.370</a:t>
            </a:r>
          </a:p>
        </p:txBody>
      </p:sp>
    </p:spTree>
    <p:extLst>
      <p:ext uri="{BB962C8B-B14F-4D97-AF65-F5344CB8AC3E}">
        <p14:creationId xmlns:p14="http://schemas.microsoft.com/office/powerpoint/2010/main" val="2218995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0826D-B0D1-413B-BEA0-02725B602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1660B-0938-4954-8546-0698AF9C7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Be </a:t>
            </a:r>
            <a:r>
              <a:rPr lang="en-GB"/>
              <a:t>aware of errors </a:t>
            </a:r>
            <a:r>
              <a:rPr lang="en-GB" dirty="0"/>
              <a:t>in stats</a:t>
            </a:r>
          </a:p>
          <a:p>
            <a:r>
              <a:rPr lang="en-GB" dirty="0"/>
              <a:t>Type 1 error – finding a significance when there is not one</a:t>
            </a:r>
          </a:p>
          <a:p>
            <a:r>
              <a:rPr lang="en-GB" dirty="0"/>
              <a:t>Type 2 error – finding no significance when there actually is.</a:t>
            </a:r>
          </a:p>
        </p:txBody>
      </p:sp>
    </p:spTree>
    <p:extLst>
      <p:ext uri="{BB962C8B-B14F-4D97-AF65-F5344CB8AC3E}">
        <p14:creationId xmlns:p14="http://schemas.microsoft.com/office/powerpoint/2010/main" val="3850883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38ABDB68-E3D5-448E-97D3-06FFEF6801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Freeform 5">
            <a:extLst>
              <a:ext uri="{FF2B5EF4-FFF2-40B4-BE49-F238E27FC236}">
                <a16:creationId xmlns:a16="http://schemas.microsoft.com/office/drawing/2014/main" id="{B8DD7FEB-D9F3-4F5B-982C-36B0664D0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5376762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96BA11E4-0636-4FA9-A836-2A4FB17644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430D92-2C19-4E6A-BE46-41BB551A2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098" y="629265"/>
            <a:ext cx="6072776" cy="162232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EBEBEB"/>
                </a:solidFill>
              </a:rPr>
              <a:t>Chi squared</a:t>
            </a: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5681882E-BDD0-4311-AF62-E801962852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6290102" y="977273"/>
            <a:ext cx="6053670" cy="4903455"/>
          </a:xfrm>
          <a:custGeom>
            <a:avLst/>
            <a:gdLst>
              <a:gd name="connsiteX0" fmla="*/ 6053670 w 6053670"/>
              <a:gd name="connsiteY0" fmla="*/ 1098 h 4903455"/>
              <a:gd name="connsiteX1" fmla="*/ 6053670 w 6053670"/>
              <a:gd name="connsiteY1" fmla="*/ 424590 h 4903455"/>
              <a:gd name="connsiteX2" fmla="*/ 6053670 w 6053670"/>
              <a:gd name="connsiteY2" fmla="*/ 1254558 h 4903455"/>
              <a:gd name="connsiteX3" fmla="*/ 6053670 w 6053670"/>
              <a:gd name="connsiteY3" fmla="*/ 4903455 h 4903455"/>
              <a:gd name="connsiteX4" fmla="*/ 0 w 6053670"/>
              <a:gd name="connsiteY4" fmla="*/ 4903455 h 4903455"/>
              <a:gd name="connsiteX5" fmla="*/ 0 w 6053670"/>
              <a:gd name="connsiteY5" fmla="*/ 1249853 h 4903455"/>
              <a:gd name="connsiteX6" fmla="*/ 0 w 6053670"/>
              <a:gd name="connsiteY6" fmla="*/ 424590 h 4903455"/>
              <a:gd name="connsiteX7" fmla="*/ 0 w 6053670"/>
              <a:gd name="connsiteY7" fmla="*/ 0 h 4903455"/>
              <a:gd name="connsiteX8" fmla="*/ 35717 w 6053670"/>
              <a:gd name="connsiteY8" fmla="*/ 5488 h 4903455"/>
              <a:gd name="connsiteX9" fmla="*/ 140445 w 6053670"/>
              <a:gd name="connsiteY9" fmla="*/ 21641 h 4903455"/>
              <a:gd name="connsiteX10" fmla="*/ 216722 w 6053670"/>
              <a:gd name="connsiteY10" fmla="*/ 32932 h 4903455"/>
              <a:gd name="connsiteX11" fmla="*/ 307527 w 6053670"/>
              <a:gd name="connsiteY11" fmla="*/ 44850 h 4903455"/>
              <a:gd name="connsiteX12" fmla="*/ 415282 w 6053670"/>
              <a:gd name="connsiteY12" fmla="*/ 59121 h 4903455"/>
              <a:gd name="connsiteX13" fmla="*/ 534539 w 6053670"/>
              <a:gd name="connsiteY13" fmla="*/ 74175 h 4903455"/>
              <a:gd name="connsiteX14" fmla="*/ 668931 w 6053670"/>
              <a:gd name="connsiteY14" fmla="*/ 90014 h 4903455"/>
              <a:gd name="connsiteX15" fmla="*/ 815430 w 6053670"/>
              <a:gd name="connsiteY15" fmla="*/ 106794 h 4903455"/>
              <a:gd name="connsiteX16" fmla="*/ 974641 w 6053670"/>
              <a:gd name="connsiteY16" fmla="*/ 123574 h 4903455"/>
              <a:gd name="connsiteX17" fmla="*/ 1144144 w 6053670"/>
              <a:gd name="connsiteY17" fmla="*/ 140667 h 4903455"/>
              <a:gd name="connsiteX18" fmla="*/ 1326965 w 6053670"/>
              <a:gd name="connsiteY18" fmla="*/ 156506 h 4903455"/>
              <a:gd name="connsiteX19" fmla="*/ 1518261 w 6053670"/>
              <a:gd name="connsiteY19" fmla="*/ 171717 h 4903455"/>
              <a:gd name="connsiteX20" fmla="*/ 1720453 w 6053670"/>
              <a:gd name="connsiteY20" fmla="*/ 185518 h 4903455"/>
              <a:gd name="connsiteX21" fmla="*/ 1931121 w 6053670"/>
              <a:gd name="connsiteY21" fmla="*/ 198690 h 4903455"/>
              <a:gd name="connsiteX22" fmla="*/ 2150869 w 6053670"/>
              <a:gd name="connsiteY22" fmla="*/ 211079 h 4903455"/>
              <a:gd name="connsiteX23" fmla="*/ 2263467 w 6053670"/>
              <a:gd name="connsiteY23" fmla="*/ 215470 h 4903455"/>
              <a:gd name="connsiteX24" fmla="*/ 2378487 w 6053670"/>
              <a:gd name="connsiteY24" fmla="*/ 220332 h 4903455"/>
              <a:gd name="connsiteX25" fmla="*/ 2495323 w 6053670"/>
              <a:gd name="connsiteY25" fmla="*/ 224879 h 4903455"/>
              <a:gd name="connsiteX26" fmla="*/ 2612764 w 6053670"/>
              <a:gd name="connsiteY26" fmla="*/ 227859 h 4903455"/>
              <a:gd name="connsiteX27" fmla="*/ 2732627 w 6053670"/>
              <a:gd name="connsiteY27" fmla="*/ 230525 h 4903455"/>
              <a:gd name="connsiteX28" fmla="*/ 2853700 w 6053670"/>
              <a:gd name="connsiteY28" fmla="*/ 233348 h 4903455"/>
              <a:gd name="connsiteX29" fmla="*/ 2977195 w 6053670"/>
              <a:gd name="connsiteY29" fmla="*/ 235229 h 4903455"/>
              <a:gd name="connsiteX30" fmla="*/ 3101900 w 6053670"/>
              <a:gd name="connsiteY30" fmla="*/ 235229 h 4903455"/>
              <a:gd name="connsiteX31" fmla="*/ 3227817 w 6053670"/>
              <a:gd name="connsiteY31" fmla="*/ 236170 h 4903455"/>
              <a:gd name="connsiteX32" fmla="*/ 3354944 w 6053670"/>
              <a:gd name="connsiteY32" fmla="*/ 235229 h 4903455"/>
              <a:gd name="connsiteX33" fmla="*/ 3483887 w 6053670"/>
              <a:gd name="connsiteY33" fmla="*/ 233348 h 4903455"/>
              <a:gd name="connsiteX34" fmla="*/ 3612830 w 6053670"/>
              <a:gd name="connsiteY34" fmla="*/ 231623 h 4903455"/>
              <a:gd name="connsiteX35" fmla="*/ 3743589 w 6053670"/>
              <a:gd name="connsiteY35" fmla="*/ 227859 h 4903455"/>
              <a:gd name="connsiteX36" fmla="*/ 3875559 w 6053670"/>
              <a:gd name="connsiteY36" fmla="*/ 223938 h 4903455"/>
              <a:gd name="connsiteX37" fmla="*/ 4007529 w 6053670"/>
              <a:gd name="connsiteY37" fmla="*/ 219391 h 4903455"/>
              <a:gd name="connsiteX38" fmla="*/ 4140710 w 6053670"/>
              <a:gd name="connsiteY38" fmla="*/ 212961 h 4903455"/>
              <a:gd name="connsiteX39" fmla="*/ 4275102 w 6053670"/>
              <a:gd name="connsiteY39" fmla="*/ 205277 h 4903455"/>
              <a:gd name="connsiteX40" fmla="*/ 4410098 w 6053670"/>
              <a:gd name="connsiteY40" fmla="*/ 197907 h 4903455"/>
              <a:gd name="connsiteX41" fmla="*/ 4545096 w 6053670"/>
              <a:gd name="connsiteY41" fmla="*/ 188498 h 4903455"/>
              <a:gd name="connsiteX42" fmla="*/ 4681909 w 6053670"/>
              <a:gd name="connsiteY42" fmla="*/ 177207 h 4903455"/>
              <a:gd name="connsiteX43" fmla="*/ 4816905 w 6053670"/>
              <a:gd name="connsiteY43" fmla="*/ 165916 h 4903455"/>
              <a:gd name="connsiteX44" fmla="*/ 4954323 w 6053670"/>
              <a:gd name="connsiteY44" fmla="*/ 152899 h 4903455"/>
              <a:gd name="connsiteX45" fmla="*/ 5092347 w 6053670"/>
              <a:gd name="connsiteY45" fmla="*/ 138629 h 4903455"/>
              <a:gd name="connsiteX46" fmla="*/ 5228555 w 6053670"/>
              <a:gd name="connsiteY46" fmla="*/ 123574 h 4903455"/>
              <a:gd name="connsiteX47" fmla="*/ 5366578 w 6053670"/>
              <a:gd name="connsiteY47" fmla="*/ 106010 h 4903455"/>
              <a:gd name="connsiteX48" fmla="*/ 5503997 w 6053670"/>
              <a:gd name="connsiteY48" fmla="*/ 87192 h 4903455"/>
              <a:gd name="connsiteX49" fmla="*/ 5642020 w 6053670"/>
              <a:gd name="connsiteY49" fmla="*/ 68530 h 4903455"/>
              <a:gd name="connsiteX50" fmla="*/ 5779438 w 6053670"/>
              <a:gd name="connsiteY50" fmla="*/ 46733 h 4903455"/>
              <a:gd name="connsiteX51" fmla="*/ 5916251 w 6053670"/>
              <a:gd name="connsiteY51" fmla="*/ 24464 h 4903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053670" h="4903455">
                <a:moveTo>
                  <a:pt x="6053670" y="1098"/>
                </a:moveTo>
                <a:lnTo>
                  <a:pt x="6053670" y="424590"/>
                </a:lnTo>
                <a:lnTo>
                  <a:pt x="6053670" y="1254558"/>
                </a:lnTo>
                <a:lnTo>
                  <a:pt x="6053670" y="4903455"/>
                </a:lnTo>
                <a:lnTo>
                  <a:pt x="0" y="4903455"/>
                </a:lnTo>
                <a:lnTo>
                  <a:pt x="0" y="1249853"/>
                </a:lnTo>
                <a:lnTo>
                  <a:pt x="0" y="424590"/>
                </a:lnTo>
                <a:lnTo>
                  <a:pt x="0" y="0"/>
                </a:lnTo>
                <a:lnTo>
                  <a:pt x="35717" y="5488"/>
                </a:lnTo>
                <a:lnTo>
                  <a:pt x="140445" y="21641"/>
                </a:lnTo>
                <a:lnTo>
                  <a:pt x="216722" y="32932"/>
                </a:lnTo>
                <a:lnTo>
                  <a:pt x="307527" y="44850"/>
                </a:lnTo>
                <a:lnTo>
                  <a:pt x="415282" y="59121"/>
                </a:lnTo>
                <a:lnTo>
                  <a:pt x="534539" y="74175"/>
                </a:lnTo>
                <a:lnTo>
                  <a:pt x="668931" y="90014"/>
                </a:lnTo>
                <a:lnTo>
                  <a:pt x="815430" y="106794"/>
                </a:lnTo>
                <a:lnTo>
                  <a:pt x="974641" y="123574"/>
                </a:lnTo>
                <a:lnTo>
                  <a:pt x="1144144" y="140667"/>
                </a:lnTo>
                <a:lnTo>
                  <a:pt x="1326965" y="156506"/>
                </a:lnTo>
                <a:lnTo>
                  <a:pt x="1518261" y="171717"/>
                </a:lnTo>
                <a:lnTo>
                  <a:pt x="1720453" y="185518"/>
                </a:lnTo>
                <a:lnTo>
                  <a:pt x="1931121" y="198690"/>
                </a:lnTo>
                <a:lnTo>
                  <a:pt x="2150869" y="211079"/>
                </a:lnTo>
                <a:lnTo>
                  <a:pt x="2263467" y="215470"/>
                </a:lnTo>
                <a:lnTo>
                  <a:pt x="2378487" y="220332"/>
                </a:lnTo>
                <a:lnTo>
                  <a:pt x="2495323" y="224879"/>
                </a:lnTo>
                <a:lnTo>
                  <a:pt x="2612764" y="227859"/>
                </a:lnTo>
                <a:lnTo>
                  <a:pt x="2732627" y="230525"/>
                </a:lnTo>
                <a:lnTo>
                  <a:pt x="2853700" y="233348"/>
                </a:lnTo>
                <a:lnTo>
                  <a:pt x="2977195" y="235229"/>
                </a:lnTo>
                <a:lnTo>
                  <a:pt x="3101900" y="235229"/>
                </a:lnTo>
                <a:lnTo>
                  <a:pt x="3227817" y="236170"/>
                </a:lnTo>
                <a:lnTo>
                  <a:pt x="3354944" y="235229"/>
                </a:lnTo>
                <a:lnTo>
                  <a:pt x="3483887" y="233348"/>
                </a:lnTo>
                <a:lnTo>
                  <a:pt x="3612830" y="231623"/>
                </a:lnTo>
                <a:lnTo>
                  <a:pt x="3743589" y="227859"/>
                </a:lnTo>
                <a:lnTo>
                  <a:pt x="3875559" y="223938"/>
                </a:lnTo>
                <a:lnTo>
                  <a:pt x="4007529" y="219391"/>
                </a:lnTo>
                <a:lnTo>
                  <a:pt x="4140710" y="212961"/>
                </a:lnTo>
                <a:lnTo>
                  <a:pt x="4275102" y="205277"/>
                </a:lnTo>
                <a:lnTo>
                  <a:pt x="4410098" y="197907"/>
                </a:lnTo>
                <a:lnTo>
                  <a:pt x="4545096" y="188498"/>
                </a:lnTo>
                <a:lnTo>
                  <a:pt x="4681909" y="177207"/>
                </a:lnTo>
                <a:lnTo>
                  <a:pt x="4816905" y="165916"/>
                </a:lnTo>
                <a:lnTo>
                  <a:pt x="4954323" y="152899"/>
                </a:lnTo>
                <a:lnTo>
                  <a:pt x="5092347" y="138629"/>
                </a:lnTo>
                <a:lnTo>
                  <a:pt x="5228555" y="123574"/>
                </a:lnTo>
                <a:lnTo>
                  <a:pt x="5366578" y="106010"/>
                </a:lnTo>
                <a:lnTo>
                  <a:pt x="5503997" y="87192"/>
                </a:lnTo>
                <a:lnTo>
                  <a:pt x="5642020" y="68530"/>
                </a:lnTo>
                <a:lnTo>
                  <a:pt x="5779438" y="46733"/>
                </a:lnTo>
                <a:lnTo>
                  <a:pt x="5916251" y="2446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pic>
        <p:nvPicPr>
          <p:cNvPr id="7" name="Graphic 6" descr="Bar chart">
            <a:extLst>
              <a:ext uri="{FF2B5EF4-FFF2-40B4-BE49-F238E27FC236}">
                <a16:creationId xmlns:a16="http://schemas.microsoft.com/office/drawing/2014/main" id="{186C4020-6A3B-B10B-A9C8-411ED80E89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18226" y="1375132"/>
            <a:ext cx="4125317" cy="4125317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EADD3260-4BDA-459B-A162-5E1B897E38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83DA7DD-CA37-4ED7-8710-48E56B063B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92F2E3C-66CD-4DEB-BA14-2A5912B65A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68A48-E0C2-4270-84A1-A9D76E827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98" y="2418735"/>
            <a:ext cx="6072776" cy="3811740"/>
          </a:xfrm>
        </p:spPr>
        <p:txBody>
          <a:bodyPr anchor="ctr">
            <a:normAutofit lnSpcReduction="10000"/>
          </a:bodyPr>
          <a:lstStyle/>
          <a:p>
            <a:r>
              <a:rPr lang="en-GB" sz="2800" dirty="0">
                <a:solidFill>
                  <a:srgbClr val="FFFFFF"/>
                </a:solidFill>
              </a:rPr>
              <a:t>Tests how </a:t>
            </a:r>
            <a:r>
              <a:rPr lang="en-GB" sz="2800" b="1" dirty="0">
                <a:solidFill>
                  <a:srgbClr val="FFFFFF"/>
                </a:solidFill>
              </a:rPr>
              <a:t>likely</a:t>
            </a:r>
            <a:r>
              <a:rPr lang="en-GB" sz="2800" dirty="0">
                <a:solidFill>
                  <a:srgbClr val="FFFFFF"/>
                </a:solidFill>
              </a:rPr>
              <a:t> an observed pattern in the data is due to chance. </a:t>
            </a:r>
          </a:p>
          <a:p>
            <a:r>
              <a:rPr lang="en-GB" sz="2800" dirty="0">
                <a:solidFill>
                  <a:srgbClr val="FFFFFF"/>
                </a:solidFill>
              </a:rPr>
              <a:t>It is also called a </a:t>
            </a:r>
            <a:r>
              <a:rPr lang="en-GB" sz="2800" b="1" dirty="0">
                <a:solidFill>
                  <a:srgbClr val="FFFFFF"/>
                </a:solidFill>
              </a:rPr>
              <a:t>"goodness of fit"</a:t>
            </a:r>
            <a:r>
              <a:rPr lang="en-GB" sz="2800" dirty="0">
                <a:solidFill>
                  <a:srgbClr val="FFFFFF"/>
                </a:solidFill>
              </a:rPr>
              <a:t> statistic, because it measures how well the observed pattern of data fits with the pattern that is expected if the variables are independent. </a:t>
            </a:r>
          </a:p>
        </p:txBody>
      </p:sp>
    </p:spTree>
    <p:extLst>
      <p:ext uri="{BB962C8B-B14F-4D97-AF65-F5344CB8AC3E}">
        <p14:creationId xmlns:p14="http://schemas.microsoft.com/office/powerpoint/2010/main" val="4087978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FA891DC-067D-44A5-AF89-7F0D9CD83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EBEBEB"/>
                </a:solidFill>
              </a:rPr>
              <a:t>Assumptions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BB9BDCA6-FD81-DE0C-87A7-F7DDA1D17E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8033019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00796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B6F08-A0F2-45C7-C1FE-22B803E84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9" y="760843"/>
            <a:ext cx="10030379" cy="706964"/>
          </a:xfrm>
        </p:spPr>
        <p:txBody>
          <a:bodyPr/>
          <a:lstStyle/>
          <a:p>
            <a:r>
              <a:rPr lang="en-GB" dirty="0"/>
              <a:t>One factor chi-squared test (one variable)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4686AFD-CAAC-6826-F10A-FEFB222D20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315454"/>
              </p:ext>
            </p:extLst>
          </p:nvPr>
        </p:nvGraphicFramePr>
        <p:xfrm>
          <a:off x="3389746" y="4341090"/>
          <a:ext cx="5412508" cy="2238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6254">
                  <a:extLst>
                    <a:ext uri="{9D8B030D-6E8A-4147-A177-3AD203B41FA5}">
                      <a16:colId xmlns:a16="http://schemas.microsoft.com/office/drawing/2014/main" val="168838606"/>
                    </a:ext>
                  </a:extLst>
                </a:gridCol>
                <a:gridCol w="2706254">
                  <a:extLst>
                    <a:ext uri="{9D8B030D-6E8A-4147-A177-3AD203B41FA5}">
                      <a16:colId xmlns:a16="http://schemas.microsoft.com/office/drawing/2014/main" val="3436227450"/>
                    </a:ext>
                  </a:extLst>
                </a:gridCol>
              </a:tblGrid>
              <a:tr h="37314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Size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94102743"/>
                  </a:ext>
                </a:extLst>
              </a:tr>
              <a:tr h="37314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Small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8917077"/>
                  </a:ext>
                </a:extLst>
              </a:tr>
              <a:tr h="37314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2253953"/>
                  </a:ext>
                </a:extLst>
              </a:tr>
              <a:tr h="37314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Large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04486074"/>
                  </a:ext>
                </a:extLst>
              </a:tr>
              <a:tr h="37314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Extra Large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25474372"/>
                  </a:ext>
                </a:extLst>
              </a:tr>
              <a:tr h="37314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96727365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90A6D6C-DFFF-AA83-9501-F4703490E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0801" y="1625214"/>
            <a:ext cx="10963563" cy="998682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GB" sz="20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For a chi-square goodness-of-fit test, the hypotheses are as follows: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GB" sz="11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2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GB" sz="2000" b="0" i="0" baseline="-2500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GB" sz="2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The proportion of counts in each category are equal with the observed values in each category.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2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GB" sz="2000" b="0" i="0" baseline="-2500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sz="2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The proportion of counts in each category are not equal with the observed values in each category.</a:t>
            </a:r>
          </a:p>
          <a:p>
            <a:pPr algn="l"/>
            <a:r>
              <a:rPr lang="en-GB" sz="2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 can test equal proportions or specified proportions.</a:t>
            </a:r>
          </a:p>
        </p:txBody>
      </p:sp>
    </p:spTree>
    <p:extLst>
      <p:ext uri="{BB962C8B-B14F-4D97-AF65-F5344CB8AC3E}">
        <p14:creationId xmlns:p14="http://schemas.microsoft.com/office/powerpoint/2010/main" val="3868252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3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34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AEF8042-BE57-B2F7-841A-4CE4CDF30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GB" sz="3100" dirty="0">
                <a:solidFill>
                  <a:srgbClr val="EBEBEB"/>
                </a:solidFill>
              </a:rPr>
              <a:t>What if you are interested in the numbers of each category that have been chosen  compared to the proportions that you have ordered?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75C1AFF-3DA1-A2A8-A0A8-FD5D99D630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6834795"/>
              </p:ext>
            </p:extLst>
          </p:nvPr>
        </p:nvGraphicFramePr>
        <p:xfrm>
          <a:off x="5194300" y="1681875"/>
          <a:ext cx="6391276" cy="3499017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1670180">
                  <a:extLst>
                    <a:ext uri="{9D8B030D-6E8A-4147-A177-3AD203B41FA5}">
                      <a16:colId xmlns:a16="http://schemas.microsoft.com/office/drawing/2014/main" val="313081238"/>
                    </a:ext>
                  </a:extLst>
                </a:gridCol>
                <a:gridCol w="2860101">
                  <a:extLst>
                    <a:ext uri="{9D8B030D-6E8A-4147-A177-3AD203B41FA5}">
                      <a16:colId xmlns:a16="http://schemas.microsoft.com/office/drawing/2014/main" val="287802646"/>
                    </a:ext>
                  </a:extLst>
                </a:gridCol>
                <a:gridCol w="1860995">
                  <a:extLst>
                    <a:ext uri="{9D8B030D-6E8A-4147-A177-3AD203B41FA5}">
                      <a16:colId xmlns:a16="http://schemas.microsoft.com/office/drawing/2014/main" val="3953079556"/>
                    </a:ext>
                  </a:extLst>
                </a:gridCol>
              </a:tblGrid>
              <a:tr h="749201">
                <a:tc>
                  <a:txBody>
                    <a:bodyPr/>
                    <a:lstStyle/>
                    <a:p>
                      <a:pPr algn="l" fontAlgn="b"/>
                      <a:r>
                        <a:rPr lang="en-GB" sz="2200" b="0" u="none" strike="noStrike" cap="all" spc="150">
                          <a:solidFill>
                            <a:schemeClr val="lt1"/>
                          </a:solidFill>
                          <a:effectLst/>
                        </a:rPr>
                        <a:t>Size</a:t>
                      </a:r>
                      <a:endParaRPr lang="en-GB" sz="2200" b="0" i="0" u="none" strike="noStrike" cap="all" spc="15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242" marR="185242" marT="185242" marB="185242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200" b="0" u="none" strike="noStrike" cap="all" spc="150">
                          <a:solidFill>
                            <a:schemeClr val="lt1"/>
                          </a:solidFill>
                          <a:effectLst/>
                        </a:rPr>
                        <a:t>Proportions</a:t>
                      </a:r>
                      <a:endParaRPr lang="en-GB" sz="2200" b="0" i="0" u="none" strike="noStrike" cap="all" spc="15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242" marR="185242" marT="185242" marB="185242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200" b="0" u="none" strike="noStrike" cap="all" spc="150">
                          <a:solidFill>
                            <a:schemeClr val="lt1"/>
                          </a:solidFill>
                          <a:effectLst/>
                        </a:rPr>
                        <a:t>Counts</a:t>
                      </a:r>
                      <a:endParaRPr lang="en-GB" sz="2200" b="0" i="0" u="none" strike="noStrike" cap="all" spc="15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242" marR="185242" marT="185242" marB="185242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5053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3137476"/>
                  </a:ext>
                </a:extLst>
              </a:tr>
              <a:tr h="68745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Small</a:t>
                      </a:r>
                      <a:endParaRPr lang="en-GB" sz="18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242" marR="185242" marT="185242" marB="185242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0.1</a:t>
                      </a:r>
                      <a:endParaRPr lang="en-GB" sz="18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242" marR="185242" marT="185242" marB="185242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GB" sz="18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242" marR="185242" marT="185242" marB="185242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7089611"/>
                  </a:ext>
                </a:extLst>
              </a:tr>
              <a:tr h="68745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Medium</a:t>
                      </a:r>
                      <a:endParaRPr lang="en-GB" sz="18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242" marR="185242" marT="185242" marB="185242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0.2</a:t>
                      </a:r>
                      <a:endParaRPr lang="en-GB" sz="18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242" marR="185242" marT="185242" marB="185242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en-GB" sz="18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242" marR="185242" marT="185242" marB="185242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348199"/>
                  </a:ext>
                </a:extLst>
              </a:tr>
              <a:tr h="68745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Large</a:t>
                      </a:r>
                      <a:endParaRPr lang="en-GB" sz="18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242" marR="185242" marT="185242" marB="185242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0.4</a:t>
                      </a:r>
                      <a:endParaRPr lang="en-GB" sz="18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242" marR="185242" marT="185242" marB="185242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91</a:t>
                      </a:r>
                      <a:endParaRPr lang="en-GB" sz="18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242" marR="185242" marT="185242" marB="185242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8625602"/>
                  </a:ext>
                </a:extLst>
              </a:tr>
              <a:tr h="68745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Extra Large</a:t>
                      </a:r>
                      <a:endParaRPr lang="en-GB" sz="18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242" marR="185242" marT="185242" marB="185242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0.3</a:t>
                      </a:r>
                      <a:endParaRPr lang="en-GB" sz="18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242" marR="185242" marT="185242" marB="185242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67</a:t>
                      </a:r>
                      <a:endParaRPr lang="en-GB" sz="18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242" marR="185242" marT="185242" marB="185242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81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2837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5026996-CB45-22C2-79DF-4AB615E5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EBEBEB"/>
                </a:solidFill>
              </a:rPr>
              <a:t>Two factor chi-squared test- used with two variables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75848AE-FDDD-D02A-20D5-EF77A6FD65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6835668"/>
              </p:ext>
            </p:extLst>
          </p:nvPr>
        </p:nvGraphicFramePr>
        <p:xfrm>
          <a:off x="6449272" y="2550224"/>
          <a:ext cx="3881333" cy="1762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905">
                  <a:extLst>
                    <a:ext uri="{9D8B030D-6E8A-4147-A177-3AD203B41FA5}">
                      <a16:colId xmlns:a16="http://schemas.microsoft.com/office/drawing/2014/main" val="3627944602"/>
                    </a:ext>
                  </a:extLst>
                </a:gridCol>
                <a:gridCol w="1161839">
                  <a:extLst>
                    <a:ext uri="{9D8B030D-6E8A-4147-A177-3AD203B41FA5}">
                      <a16:colId xmlns:a16="http://schemas.microsoft.com/office/drawing/2014/main" val="2417798352"/>
                    </a:ext>
                  </a:extLst>
                </a:gridCol>
                <a:gridCol w="812589">
                  <a:extLst>
                    <a:ext uri="{9D8B030D-6E8A-4147-A177-3AD203B41FA5}">
                      <a16:colId xmlns:a16="http://schemas.microsoft.com/office/drawing/2014/main" val="4191371940"/>
                    </a:ext>
                  </a:extLst>
                </a:gridCol>
              </a:tblGrid>
              <a:tr h="587439">
                <a:tc>
                  <a:txBody>
                    <a:bodyPr/>
                    <a:lstStyle/>
                    <a:p>
                      <a:pPr algn="l" fontAlgn="b"/>
                      <a:endParaRPr lang="en-GB" sz="3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3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3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fail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extLst>
                  <a:ext uri="{0D108BD9-81ED-4DB2-BD59-A6C34878D82A}">
                    <a16:rowId xmlns:a16="http://schemas.microsoft.com/office/drawing/2014/main" val="3526513728"/>
                  </a:ext>
                </a:extLst>
              </a:tr>
              <a:tr h="587439">
                <a:tc>
                  <a:txBody>
                    <a:bodyPr/>
                    <a:lstStyle/>
                    <a:p>
                      <a:pPr algn="l" fontAlgn="b"/>
                      <a:r>
                        <a:rPr lang="en-GB" sz="33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attended</a:t>
                      </a:r>
                      <a:endParaRPr lang="en-GB" sz="3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33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en-GB" sz="3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3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extLst>
                  <a:ext uri="{0D108BD9-81ED-4DB2-BD59-A6C34878D82A}">
                    <a16:rowId xmlns:a16="http://schemas.microsoft.com/office/drawing/2014/main" val="3348411679"/>
                  </a:ext>
                </a:extLst>
              </a:tr>
              <a:tr h="587439">
                <a:tc>
                  <a:txBody>
                    <a:bodyPr/>
                    <a:lstStyle/>
                    <a:p>
                      <a:pPr algn="l" fontAlgn="b"/>
                      <a:r>
                        <a:rPr lang="en-GB" sz="3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skipped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33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3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33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3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extLst>
                  <a:ext uri="{0D108BD9-81ED-4DB2-BD59-A6C34878D82A}">
                    <a16:rowId xmlns:a16="http://schemas.microsoft.com/office/drawing/2014/main" val="355869961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D4782EF-4CFF-8935-5DAE-B538B92E0152}"/>
              </a:ext>
            </a:extLst>
          </p:cNvPr>
          <p:cNvSpPr txBox="1"/>
          <p:nvPr/>
        </p:nvSpPr>
        <p:spPr>
          <a:xfrm>
            <a:off x="5514975" y="5072063"/>
            <a:ext cx="59293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How likely it is that the pattern of success rates across each attendance type is due to chance.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616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2E5DE-230C-4780-8FBF-ECED6659B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06EA3-9B95-46E6-95AD-7438E7E3C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So the null hypothesis in this case would be that success rate and attendance are unrelated. </a:t>
            </a:r>
          </a:p>
          <a:p>
            <a:r>
              <a:rPr lang="en-GB" dirty="0"/>
              <a:t>To test this hypothesis, we need to construct a </a:t>
            </a:r>
            <a:r>
              <a:rPr lang="en-GB" b="1" dirty="0"/>
              <a:t>model</a:t>
            </a:r>
            <a:r>
              <a:rPr lang="en-GB" dirty="0"/>
              <a:t> which estimates how the pattern in the data would be expected if everything was equal.</a:t>
            </a:r>
          </a:p>
          <a:p>
            <a:r>
              <a:rPr lang="en-GB" dirty="0"/>
              <a:t>Assuming that there's a 50/50 chance of  pass or fail grades with either attendance type, we get the very simple distribution shown below</a:t>
            </a:r>
          </a:p>
          <a:p>
            <a:endParaRPr lang="en-GB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033FD1C-C498-7A4B-272F-101785C259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8427445"/>
              </p:ext>
            </p:extLst>
          </p:nvPr>
        </p:nvGraphicFramePr>
        <p:xfrm>
          <a:off x="3594993" y="4776590"/>
          <a:ext cx="3881333" cy="1762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905">
                  <a:extLst>
                    <a:ext uri="{9D8B030D-6E8A-4147-A177-3AD203B41FA5}">
                      <a16:colId xmlns:a16="http://schemas.microsoft.com/office/drawing/2014/main" val="3627944602"/>
                    </a:ext>
                  </a:extLst>
                </a:gridCol>
                <a:gridCol w="1161839">
                  <a:extLst>
                    <a:ext uri="{9D8B030D-6E8A-4147-A177-3AD203B41FA5}">
                      <a16:colId xmlns:a16="http://schemas.microsoft.com/office/drawing/2014/main" val="2417798352"/>
                    </a:ext>
                  </a:extLst>
                </a:gridCol>
                <a:gridCol w="812589">
                  <a:extLst>
                    <a:ext uri="{9D8B030D-6E8A-4147-A177-3AD203B41FA5}">
                      <a16:colId xmlns:a16="http://schemas.microsoft.com/office/drawing/2014/main" val="4191371940"/>
                    </a:ext>
                  </a:extLst>
                </a:gridCol>
              </a:tblGrid>
              <a:tr h="587439">
                <a:tc>
                  <a:txBody>
                    <a:bodyPr/>
                    <a:lstStyle/>
                    <a:p>
                      <a:pPr algn="l" fontAlgn="b"/>
                      <a:endParaRPr lang="en-GB" sz="3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3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3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fail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extLst>
                  <a:ext uri="{0D108BD9-81ED-4DB2-BD59-A6C34878D82A}">
                    <a16:rowId xmlns:a16="http://schemas.microsoft.com/office/drawing/2014/main" val="3526513728"/>
                  </a:ext>
                </a:extLst>
              </a:tr>
              <a:tr h="587439">
                <a:tc>
                  <a:txBody>
                    <a:bodyPr/>
                    <a:lstStyle/>
                    <a:p>
                      <a:pPr algn="l" fontAlgn="b"/>
                      <a:r>
                        <a:rPr lang="en-GB" sz="3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attended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33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3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33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3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extLst>
                  <a:ext uri="{0D108BD9-81ED-4DB2-BD59-A6C34878D82A}">
                    <a16:rowId xmlns:a16="http://schemas.microsoft.com/office/drawing/2014/main" val="3348411679"/>
                  </a:ext>
                </a:extLst>
              </a:tr>
              <a:tr h="587439">
                <a:tc>
                  <a:txBody>
                    <a:bodyPr/>
                    <a:lstStyle/>
                    <a:p>
                      <a:pPr algn="l" fontAlgn="b"/>
                      <a:r>
                        <a:rPr lang="en-GB" sz="3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skipped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33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3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33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3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463" marR="17463" marT="17463" marB="0" anchor="b"/>
                </a:tc>
                <a:extLst>
                  <a:ext uri="{0D108BD9-81ED-4DB2-BD59-A6C34878D82A}">
                    <a16:rowId xmlns:a16="http://schemas.microsoft.com/office/drawing/2014/main" val="3558699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024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7F8B4-FEEB-427F-A259-EFFF9B152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will it not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3624F-BE05-4350-875A-68BCE2311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It will NOT tell you any details about the relationship between the variables</a:t>
            </a:r>
          </a:p>
          <a:p>
            <a:r>
              <a:rPr lang="en-GB" dirty="0"/>
              <a:t>The variables you consider must be </a:t>
            </a:r>
            <a:r>
              <a:rPr lang="en-GB" b="1" dirty="0"/>
              <a:t>mutually exclusive</a:t>
            </a:r>
            <a:r>
              <a:rPr lang="en-GB" dirty="0"/>
              <a:t>; In other words, the data from all of your cells should add up to the total count, and no item should be counted twice. </a:t>
            </a:r>
          </a:p>
          <a:p>
            <a:r>
              <a:rPr lang="en-GB" dirty="0"/>
              <a:t>It is also important that you have enough data to perform a viable Chi-square test. </a:t>
            </a:r>
            <a:r>
              <a:rPr lang="en-GB" b="1" dirty="0"/>
              <a:t>If the estimated data in any given cell is below 5, then there is not enough data to perform a Chi-square test.</a:t>
            </a:r>
            <a:r>
              <a:rPr lang="en-GB" dirty="0"/>
              <a:t>  </a:t>
            </a:r>
          </a:p>
          <a:p>
            <a:r>
              <a:rPr lang="en-GB" dirty="0"/>
              <a:t>For smaller data sets, use the Fisher Exact Test. </a:t>
            </a:r>
          </a:p>
        </p:txBody>
      </p:sp>
    </p:spTree>
    <p:extLst>
      <p:ext uri="{BB962C8B-B14F-4D97-AF65-F5344CB8AC3E}">
        <p14:creationId xmlns:p14="http://schemas.microsoft.com/office/powerpoint/2010/main" val="326890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7EBE0-385F-4D2F-978E-6A5599D35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 what do the results tell us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D5E8C37-8BCC-49CF-9E23-BF9898703F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1673" t="16442" r="39103" b="70848"/>
          <a:stretch/>
        </p:blipFill>
        <p:spPr>
          <a:xfrm>
            <a:off x="977095" y="2358895"/>
            <a:ext cx="3291080" cy="122389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0F1C85E-42D7-472A-AAE3-B827DA6E0FFE}"/>
              </a:ext>
            </a:extLst>
          </p:cNvPr>
          <p:cNvSpPr/>
          <p:nvPr/>
        </p:nvSpPr>
        <p:spPr>
          <a:xfrm>
            <a:off x="1154953" y="3582785"/>
            <a:ext cx="95518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</a:rPr>
              <a:t>The </a:t>
            </a:r>
            <a:r>
              <a:rPr lang="en-GB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degrees of freedom</a:t>
            </a:r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</a:rPr>
              <a:t> (</a:t>
            </a:r>
            <a:r>
              <a:rPr lang="en-GB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df</a:t>
            </a:r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</a:rPr>
              <a:t>) is an approximation of how much variation in a test.  For chi squared test it tell you how many numbers in your grid are </a:t>
            </a:r>
            <a:r>
              <a:rPr lang="en-GB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actually</a:t>
            </a:r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</a:rPr>
              <a:t> independent.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FD5972-51FA-42A8-96CA-9A40BA958858}"/>
              </a:ext>
            </a:extLst>
          </p:cNvPr>
          <p:cNvSpPr/>
          <p:nvPr/>
        </p:nvSpPr>
        <p:spPr>
          <a:xfrm>
            <a:off x="1154953" y="4255564"/>
            <a:ext cx="955183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</a:rPr>
              <a:t>The degrees of freedom for a Chi-square grid are equal to the number of rows minus one times the number of columns minus one: that is, (R-1)*(C-1). </a:t>
            </a:r>
          </a:p>
          <a:p>
            <a:endParaRPr lang="en-GB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</a:rPr>
              <a:t>So you know now what these relate to but the main thing from the test is the p-value which is calculated from the first two.</a:t>
            </a:r>
          </a:p>
          <a:p>
            <a:endParaRPr lang="en-GB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</a:rPr>
              <a:t>So you can report a chi squared test as </a:t>
            </a:r>
            <a:r>
              <a:rPr lang="el-GR" dirty="0">
                <a:solidFill>
                  <a:srgbClr val="000000"/>
                </a:solidFill>
                <a:latin typeface="Times New Roman" panose="02020603050405020304" pitchFamily="18" charset="0"/>
              </a:rPr>
              <a:t>χ</a:t>
            </a:r>
            <a:r>
              <a:rPr lang="en-GB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</a:rPr>
              <a:t>=1.818, </a:t>
            </a:r>
            <a:r>
              <a:rPr lang="en-GB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df</a:t>
            </a:r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</a:rPr>
              <a:t>=1, p&lt;0.05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11699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60118D3A668E43AA04EE24AA2E08C1" ma:contentTypeVersion="13" ma:contentTypeDescription="Create a new document." ma:contentTypeScope="" ma:versionID="7a47ec28774dd991d64ca68aa74f17cb">
  <xsd:schema xmlns:xsd="http://www.w3.org/2001/XMLSchema" xmlns:xs="http://www.w3.org/2001/XMLSchema" xmlns:p="http://schemas.microsoft.com/office/2006/metadata/properties" xmlns:ns3="9afe5433-4b4c-48e2-bf08-a27bc213bb53" xmlns:ns4="ec591283-1609-428d-a7c3-c786112a1d6f" targetNamespace="http://schemas.microsoft.com/office/2006/metadata/properties" ma:root="true" ma:fieldsID="c66ee04d3be85a7434dc9e992f7283be" ns3:_="" ns4:_="">
    <xsd:import namespace="9afe5433-4b4c-48e2-bf08-a27bc213bb53"/>
    <xsd:import namespace="ec591283-1609-428d-a7c3-c786112a1d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e5433-4b4c-48e2-bf08-a27bc213bb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591283-1609-428d-a7c3-c786112a1d6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2BD9BD6-8744-480F-9472-9BA20796EB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fe5433-4b4c-48e2-bf08-a27bc213bb53"/>
    <ds:schemaRef ds:uri="ec591283-1609-428d-a7c3-c786112a1d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D2270B-9525-43A0-B536-EE82FD93F9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9619F8-B202-44E4-8923-39D4753CA5AF}">
  <ds:schemaRefs>
    <ds:schemaRef ds:uri="http://purl.org/dc/terms/"/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9afe5433-4b4c-48e2-bf08-a27bc213bb53"/>
    <ds:schemaRef ds:uri="http://schemas.openxmlformats.org/package/2006/metadata/core-properties"/>
    <ds:schemaRef ds:uri="http://schemas.microsoft.com/office/infopath/2007/PartnerControls"/>
    <ds:schemaRef ds:uri="ec591283-1609-428d-a7c3-c786112a1d6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669</TotalTime>
  <Words>766</Words>
  <Application>Microsoft Office PowerPoint</Application>
  <PresentationFormat>Widescreen</PresentationFormat>
  <Paragraphs>89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Open Sans</vt:lpstr>
      <vt:lpstr>Times New Roman</vt:lpstr>
      <vt:lpstr>Wingdings 3</vt:lpstr>
      <vt:lpstr>Ion Boardroom</vt:lpstr>
      <vt:lpstr>Chi square</vt:lpstr>
      <vt:lpstr>Chi squared</vt:lpstr>
      <vt:lpstr>Assumptions</vt:lpstr>
      <vt:lpstr>One factor chi-squared test (one variable)</vt:lpstr>
      <vt:lpstr>What if you are interested in the numbers of each category that have been chosen  compared to the proportions that you have ordered?</vt:lpstr>
      <vt:lpstr>Two factor chi-squared test- used with two variables</vt:lpstr>
      <vt:lpstr>PowerPoint Presentation</vt:lpstr>
      <vt:lpstr>What will it not do</vt:lpstr>
      <vt:lpstr>So what do the results tell us</vt:lpstr>
      <vt:lpstr>PowerPoint Presentation</vt:lpstr>
      <vt:lpstr>Errors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 square</dc:title>
  <dc:creator>Marianne Freeman</dc:creator>
  <cp:lastModifiedBy>Marianne Freeman</cp:lastModifiedBy>
  <cp:revision>7</cp:revision>
  <dcterms:created xsi:type="dcterms:W3CDTF">2018-11-25T19:53:09Z</dcterms:created>
  <dcterms:modified xsi:type="dcterms:W3CDTF">2022-10-25T21:25:57Z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0x010100D960118D3A668E43AA04EE24AA2E08C1</vt:lpwstr>
  </property>
</Properties>
</file>