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6" r:id="rId6"/>
    <p:sldId id="257" r:id="rId7"/>
    <p:sldId id="259" r:id="rId8"/>
    <p:sldId id="260" r:id="rId9"/>
    <p:sldId id="261" r:id="rId10"/>
    <p:sldId id="263" r:id="rId11"/>
    <p:sldId id="264" r:id="rId12"/>
    <p:sldId id="271" r:id="rId13"/>
    <p:sldId id="267" r:id="rId14"/>
    <p:sldId id="268" r:id="rId15"/>
    <p:sldId id="269" r:id="rId16"/>
    <p:sldId id="270" r:id="rId17"/>
    <p:sldId id="265"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B99473-28EA-4CD9-83EF-096B0A63C09D}" v="4" dt="2025-10-31T10:53:35.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86" d="100"/>
          <a:sy n="86" d="100"/>
        </p:scale>
        <p:origin x="4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Perkins" userId="c2e5e452-c219-4486-888c-7acf77515431" providerId="ADAL" clId="{535926D4-D41A-44D8-9D85-DF0DC1A2632B}"/>
    <pc:docChg chg="custSel modSld">
      <pc:chgData name="Kerry Perkins" userId="c2e5e452-c219-4486-888c-7acf77515431" providerId="ADAL" clId="{535926D4-D41A-44D8-9D85-DF0DC1A2632B}" dt="2025-10-31T10:54:06.304" v="81" actId="1076"/>
      <pc:docMkLst>
        <pc:docMk/>
      </pc:docMkLst>
      <pc:sldChg chg="addSp delSp modSp mod">
        <pc:chgData name="Kerry Perkins" userId="c2e5e452-c219-4486-888c-7acf77515431" providerId="ADAL" clId="{535926D4-D41A-44D8-9D85-DF0DC1A2632B}" dt="2025-10-31T10:43:10.036" v="12" actId="1076"/>
        <pc:sldMkLst>
          <pc:docMk/>
          <pc:sldMk cId="657758004" sldId="256"/>
        </pc:sldMkLst>
        <pc:picChg chg="del">
          <ac:chgData name="Kerry Perkins" userId="c2e5e452-c219-4486-888c-7acf77515431" providerId="ADAL" clId="{535926D4-D41A-44D8-9D85-DF0DC1A2632B}" dt="2025-10-31T10:42:47.208" v="8" actId="478"/>
          <ac:picMkLst>
            <pc:docMk/>
            <pc:sldMk cId="657758004" sldId="256"/>
            <ac:picMk id="4" creationId="{00000000-0000-0000-0000-000000000000}"/>
          </ac:picMkLst>
        </pc:picChg>
        <pc:picChg chg="add mod">
          <ac:chgData name="Kerry Perkins" userId="c2e5e452-c219-4486-888c-7acf77515431" providerId="ADAL" clId="{535926D4-D41A-44D8-9D85-DF0DC1A2632B}" dt="2025-10-31T10:43:10.036" v="12" actId="1076"/>
          <ac:picMkLst>
            <pc:docMk/>
            <pc:sldMk cId="657758004" sldId="256"/>
            <ac:picMk id="5" creationId="{B3AC1B9A-DF40-A64E-FBCF-F81E6F96FF7D}"/>
          </ac:picMkLst>
        </pc:picChg>
      </pc:sldChg>
      <pc:sldChg chg="modSp mod">
        <pc:chgData name="Kerry Perkins" userId="c2e5e452-c219-4486-888c-7acf77515431" providerId="ADAL" clId="{535926D4-D41A-44D8-9D85-DF0DC1A2632B}" dt="2025-10-31T10:43:42.129" v="51" actId="20577"/>
        <pc:sldMkLst>
          <pc:docMk/>
          <pc:sldMk cId="2851761742" sldId="257"/>
        </pc:sldMkLst>
        <pc:spChg chg="mod">
          <ac:chgData name="Kerry Perkins" userId="c2e5e452-c219-4486-888c-7acf77515431" providerId="ADAL" clId="{535926D4-D41A-44D8-9D85-DF0DC1A2632B}" dt="2025-10-31T10:43:42.129" v="51" actId="20577"/>
          <ac:spMkLst>
            <pc:docMk/>
            <pc:sldMk cId="2851761742" sldId="257"/>
            <ac:spMk id="5" creationId="{00000000-0000-0000-0000-000000000000}"/>
          </ac:spMkLst>
        </pc:spChg>
      </pc:sldChg>
      <pc:sldChg chg="modSp mod">
        <pc:chgData name="Kerry Perkins" userId="c2e5e452-c219-4486-888c-7acf77515431" providerId="ADAL" clId="{535926D4-D41A-44D8-9D85-DF0DC1A2632B}" dt="2025-10-31T10:42:20.740" v="7" actId="20577"/>
        <pc:sldMkLst>
          <pc:docMk/>
          <pc:sldMk cId="4106176090" sldId="258"/>
        </pc:sldMkLst>
        <pc:spChg chg="mod">
          <ac:chgData name="Kerry Perkins" userId="c2e5e452-c219-4486-888c-7acf77515431" providerId="ADAL" clId="{535926D4-D41A-44D8-9D85-DF0DC1A2632B}" dt="2025-10-31T10:42:20.740" v="7" actId="20577"/>
          <ac:spMkLst>
            <pc:docMk/>
            <pc:sldMk cId="4106176090" sldId="258"/>
            <ac:spMk id="2" creationId="{00000000-0000-0000-0000-000000000000}"/>
          </ac:spMkLst>
        </pc:spChg>
      </pc:sldChg>
      <pc:sldChg chg="modSp mod">
        <pc:chgData name="Kerry Perkins" userId="c2e5e452-c219-4486-888c-7acf77515431" providerId="ADAL" clId="{535926D4-D41A-44D8-9D85-DF0DC1A2632B}" dt="2025-10-31T10:43:53.242" v="65" actId="20577"/>
        <pc:sldMkLst>
          <pc:docMk/>
          <pc:sldMk cId="1446040824" sldId="259"/>
        </pc:sldMkLst>
        <pc:spChg chg="mod">
          <ac:chgData name="Kerry Perkins" userId="c2e5e452-c219-4486-888c-7acf77515431" providerId="ADAL" clId="{535926D4-D41A-44D8-9D85-DF0DC1A2632B}" dt="2025-10-31T10:43:53.242" v="65" actId="20577"/>
          <ac:spMkLst>
            <pc:docMk/>
            <pc:sldMk cId="1446040824" sldId="259"/>
            <ac:spMk id="3" creationId="{00000000-0000-0000-0000-000000000000}"/>
          </ac:spMkLst>
        </pc:spChg>
      </pc:sldChg>
      <pc:sldChg chg="addSp delSp modSp mod">
        <pc:chgData name="Kerry Perkins" userId="c2e5e452-c219-4486-888c-7acf77515431" providerId="ADAL" clId="{535926D4-D41A-44D8-9D85-DF0DC1A2632B}" dt="2025-10-31T10:49:01.249" v="76" actId="1076"/>
        <pc:sldMkLst>
          <pc:docMk/>
          <pc:sldMk cId="1612003287" sldId="263"/>
        </pc:sldMkLst>
        <pc:spChg chg="add del mod">
          <ac:chgData name="Kerry Perkins" userId="c2e5e452-c219-4486-888c-7acf77515431" providerId="ADAL" clId="{535926D4-D41A-44D8-9D85-DF0DC1A2632B}" dt="2025-10-31T10:48:01.073" v="68"/>
          <ac:spMkLst>
            <pc:docMk/>
            <pc:sldMk cId="1612003287" sldId="263"/>
            <ac:spMk id="5" creationId="{C2FD3383-108F-4A10-9F75-861A68EA3BAF}"/>
          </ac:spMkLst>
        </pc:spChg>
        <pc:picChg chg="del">
          <ac:chgData name="Kerry Perkins" userId="c2e5e452-c219-4486-888c-7acf77515431" providerId="ADAL" clId="{535926D4-D41A-44D8-9D85-DF0DC1A2632B}" dt="2025-10-31T10:47:14.615" v="67" actId="478"/>
          <ac:picMkLst>
            <pc:docMk/>
            <pc:sldMk cId="1612003287" sldId="263"/>
            <ac:picMk id="4" creationId="{00000000-0000-0000-0000-000000000000}"/>
          </ac:picMkLst>
        </pc:picChg>
        <pc:picChg chg="add mod">
          <ac:chgData name="Kerry Perkins" userId="c2e5e452-c219-4486-888c-7acf77515431" providerId="ADAL" clId="{535926D4-D41A-44D8-9D85-DF0DC1A2632B}" dt="2025-10-31T10:49:01.249" v="76" actId="1076"/>
          <ac:picMkLst>
            <pc:docMk/>
            <pc:sldMk cId="1612003287" sldId="263"/>
            <ac:picMk id="6" creationId="{30587F05-B45B-678A-62C8-D6B4AC23B1A0}"/>
          </ac:picMkLst>
        </pc:picChg>
        <pc:picChg chg="add mod">
          <ac:chgData name="Kerry Perkins" userId="c2e5e452-c219-4486-888c-7acf77515431" providerId="ADAL" clId="{535926D4-D41A-44D8-9D85-DF0DC1A2632B}" dt="2025-10-31T10:48:56.032" v="74" actId="14100"/>
          <ac:picMkLst>
            <pc:docMk/>
            <pc:sldMk cId="1612003287" sldId="263"/>
            <ac:picMk id="7" creationId="{F4099B9B-968C-477C-B7AA-5036C319078F}"/>
          </ac:picMkLst>
        </pc:picChg>
      </pc:sldChg>
      <pc:sldChg chg="addSp delSp modSp mod">
        <pc:chgData name="Kerry Perkins" userId="c2e5e452-c219-4486-888c-7acf77515431" providerId="ADAL" clId="{535926D4-D41A-44D8-9D85-DF0DC1A2632B}" dt="2025-10-31T10:54:06.304" v="81" actId="1076"/>
        <pc:sldMkLst>
          <pc:docMk/>
          <pc:sldMk cId="297171863" sldId="267"/>
        </pc:sldMkLst>
        <pc:picChg chg="del">
          <ac:chgData name="Kerry Perkins" userId="c2e5e452-c219-4486-888c-7acf77515431" providerId="ADAL" clId="{535926D4-D41A-44D8-9D85-DF0DC1A2632B}" dt="2025-10-31T10:47:03.270" v="66" actId="478"/>
          <ac:picMkLst>
            <pc:docMk/>
            <pc:sldMk cId="297171863" sldId="267"/>
            <ac:picMk id="4" creationId="{00000000-0000-0000-0000-000000000000}"/>
          </ac:picMkLst>
        </pc:picChg>
        <pc:picChg chg="add mod">
          <ac:chgData name="Kerry Perkins" userId="c2e5e452-c219-4486-888c-7acf77515431" providerId="ADAL" clId="{535926D4-D41A-44D8-9D85-DF0DC1A2632B}" dt="2025-10-31T10:54:06.304" v="81" actId="1076"/>
          <ac:picMkLst>
            <pc:docMk/>
            <pc:sldMk cId="297171863" sldId="267"/>
            <ac:picMk id="5" creationId="{ADAEE637-E83E-0B95-93DC-877B46EC2CF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57B53-F968-47C9-8A75-686580FD63F0}" type="datetimeFigureOut">
              <a:rPr lang="en-GB" smtClean="0"/>
              <a:t>30/10/2025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96725-7029-4546-A461-4A12046B9AB1}" type="slidenum">
              <a:rPr lang="en-GB" smtClean="0"/>
              <a:t>‹#›</a:t>
            </a:fld>
            <a:endParaRPr lang="en-GB"/>
          </a:p>
        </p:txBody>
      </p:sp>
    </p:spTree>
    <p:extLst>
      <p:ext uri="{BB962C8B-B14F-4D97-AF65-F5344CB8AC3E}">
        <p14:creationId xmlns:p14="http://schemas.microsoft.com/office/powerpoint/2010/main" val="57122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susceptibility of different procedures to unequal variances varies greatly, so does the need to do a test for equal variances. For example, ANOVA inferences are only slightly affected by inequality of variance if the model contains only fixed factors and has equal or almost equal sample sizes. Alternatively, ANOVA models with random effects and/or unequal sample sizes could be substantially affected.</a:t>
            </a:r>
            <a:endParaRPr lang="en-GB" dirty="0"/>
          </a:p>
        </p:txBody>
      </p:sp>
      <p:sp>
        <p:nvSpPr>
          <p:cNvPr id="4" name="Slide Number Placeholder 3"/>
          <p:cNvSpPr>
            <a:spLocks noGrp="1"/>
          </p:cNvSpPr>
          <p:nvPr>
            <p:ph type="sldNum" sz="quarter" idx="10"/>
          </p:nvPr>
        </p:nvSpPr>
        <p:spPr/>
        <p:txBody>
          <a:bodyPr/>
          <a:lstStyle/>
          <a:p>
            <a:fld id="{0E8995CE-BC0D-43EF-A098-C406B858F102}" type="slidenum">
              <a:rPr lang="en-GB" smtClean="0"/>
              <a:t>9</a:t>
            </a:fld>
            <a:endParaRPr lang="en-GB"/>
          </a:p>
        </p:txBody>
      </p:sp>
    </p:spTree>
    <p:extLst>
      <p:ext uri="{BB962C8B-B14F-4D97-AF65-F5344CB8AC3E}">
        <p14:creationId xmlns:p14="http://schemas.microsoft.com/office/powerpoint/2010/main" val="496905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FD27FD3-81EE-46E7-BCEF-3B993E6E7C98}" type="datetimeFigureOut">
              <a:rPr lang="en-GB" smtClean="0"/>
              <a:t>30/10/2025</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Slide Number Placeholder 5"/>
          <p:cNvSpPr>
            <a:spLocks noGrp="1"/>
          </p:cNvSpPr>
          <p:nvPr>
            <p:ph type="sldNum" sz="quarter" idx="12"/>
          </p:nvPr>
        </p:nvSpPr>
        <p:spPr>
          <a:xfrm>
            <a:off x="10352540" y="295729"/>
            <a:ext cx="838199" cy="767687"/>
          </a:xfrm>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67226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D27FD3-81EE-46E7-BCEF-3B993E6E7C98}" type="datetimeFigureOut">
              <a:rPr lang="en-GB" smtClean="0"/>
              <a:t>30/10/2025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194967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FD27FD3-81EE-46E7-BCEF-3B993E6E7C98}" type="datetimeFigureOut">
              <a:rPr lang="en-GB" smtClean="0"/>
              <a:t>30/10/2025</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1653850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FD27FD3-81EE-46E7-BCEF-3B993E6E7C98}" type="datetimeFigureOut">
              <a:rPr lang="en-GB" smtClean="0"/>
              <a:t>30/10/2025</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32950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D27FD3-81EE-46E7-BCEF-3B993E6E7C98}" type="datetimeFigureOut">
              <a:rPr lang="en-GB" smtClean="0"/>
              <a:t>30/10/2025</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668250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FD27FD3-81EE-46E7-BCEF-3B993E6E7C98}" type="datetimeFigureOut">
              <a:rPr lang="en-GB" smtClean="0"/>
              <a:t>30/10/2025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2305395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FD27FD3-81EE-46E7-BCEF-3B993E6E7C98}" type="datetimeFigureOut">
              <a:rPr lang="en-GB" smtClean="0"/>
              <a:t>30/10/2025</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671523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FD27FD3-81EE-46E7-BCEF-3B993E6E7C98}" type="datetimeFigureOut">
              <a:rPr lang="en-GB" smtClean="0"/>
              <a:t>30/10/2025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3266929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FD27FD3-81EE-46E7-BCEF-3B993E6E7C98}" type="datetimeFigureOut">
              <a:rPr lang="en-GB" smtClean="0"/>
              <a:t>30/10/2025</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79062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D27FD3-81EE-46E7-BCEF-3B993E6E7C98}" type="datetimeFigureOut">
              <a:rPr lang="en-GB" smtClean="0"/>
              <a:t>30/10/2025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356968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D27FD3-81EE-46E7-BCEF-3B993E6E7C98}" type="datetimeFigureOut">
              <a:rPr lang="en-GB" smtClean="0"/>
              <a:t>30/10/2025</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281078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D27FD3-81EE-46E7-BCEF-3B993E6E7C98}" type="datetimeFigureOut">
              <a:rPr lang="en-GB" smtClean="0"/>
              <a:t>30/10/2025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388533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D27FD3-81EE-46E7-BCEF-3B993E6E7C98}" type="datetimeFigureOut">
              <a:rPr lang="en-GB" smtClean="0"/>
              <a:t>30/10/2025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327724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27FD3-81EE-46E7-BCEF-3B993E6E7C98}" type="datetimeFigureOut">
              <a:rPr lang="en-GB" smtClean="0"/>
              <a:t>30/10/2025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416929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27FD3-81EE-46E7-BCEF-3B993E6E7C98}" type="datetimeFigureOut">
              <a:rPr lang="en-GB" smtClean="0"/>
              <a:t>30/10/2025</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300877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D27FD3-81EE-46E7-BCEF-3B993E6E7C98}" type="datetimeFigureOut">
              <a:rPr lang="en-GB" smtClean="0"/>
              <a:t>30/10/2025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272019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D27FD3-81EE-46E7-BCEF-3B993E6E7C98}" type="datetimeFigureOut">
              <a:rPr lang="en-GB" smtClean="0"/>
              <a:t>30/10/2025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371869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FD27FD3-81EE-46E7-BCEF-3B993E6E7C98}" type="datetimeFigureOut">
              <a:rPr lang="en-GB" smtClean="0"/>
              <a:t>30/10/2025</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39518E9-2401-44AA-8545-F043D882DA9B}" type="slidenum">
              <a:rPr lang="en-GB" smtClean="0"/>
              <a:t>‹#›</a:t>
            </a:fld>
            <a:endParaRPr lang="en-GB"/>
          </a:p>
        </p:txBody>
      </p:sp>
    </p:spTree>
    <p:extLst>
      <p:ext uri="{BB962C8B-B14F-4D97-AF65-F5344CB8AC3E}">
        <p14:creationId xmlns:p14="http://schemas.microsoft.com/office/powerpoint/2010/main" val="630852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ANOVA and penguins</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06176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there is a significant difference…..</a:t>
            </a:r>
          </a:p>
        </p:txBody>
      </p:sp>
      <p:sp>
        <p:nvSpPr>
          <p:cNvPr id="3" name="Content Placeholder 2"/>
          <p:cNvSpPr>
            <a:spLocks noGrp="1"/>
          </p:cNvSpPr>
          <p:nvPr>
            <p:ph idx="1"/>
          </p:nvPr>
        </p:nvSpPr>
        <p:spPr>
          <a:xfrm>
            <a:off x="894455" y="2428062"/>
            <a:ext cx="4522832" cy="3416300"/>
          </a:xfrm>
        </p:spPr>
        <p:txBody>
          <a:bodyPr>
            <a:normAutofit lnSpcReduction="10000"/>
          </a:bodyPr>
          <a:lstStyle/>
          <a:p>
            <a:r>
              <a:rPr lang="en-GB" sz="2400" dirty="0"/>
              <a:t>Now what?</a:t>
            </a:r>
          </a:p>
          <a:p>
            <a:r>
              <a:rPr lang="en-GB" sz="2400" dirty="0"/>
              <a:t>There is a difference in the group but the ANOVA doesn’t tell us where that difference lies.</a:t>
            </a:r>
          </a:p>
          <a:p>
            <a:r>
              <a:rPr lang="en-GB" sz="2400" dirty="0"/>
              <a:t>To find out we need a comparisons test otherwise known as a </a:t>
            </a:r>
          </a:p>
          <a:p>
            <a:pPr lvl="1"/>
            <a:r>
              <a:rPr lang="en-GB" sz="2000" dirty="0"/>
              <a:t>post hoc test</a:t>
            </a:r>
          </a:p>
          <a:p>
            <a:endParaRPr lang="en-GB" dirty="0"/>
          </a:p>
        </p:txBody>
      </p:sp>
      <p:pic>
        <p:nvPicPr>
          <p:cNvPr id="5" name="Picture 4">
            <a:extLst>
              <a:ext uri="{FF2B5EF4-FFF2-40B4-BE49-F238E27FC236}">
                <a16:creationId xmlns:a16="http://schemas.microsoft.com/office/drawing/2014/main" id="{ADAEE637-E83E-0B95-93DC-877B46EC2CF7}"/>
              </a:ext>
            </a:extLst>
          </p:cNvPr>
          <p:cNvPicPr>
            <a:picLocks noChangeAspect="1"/>
          </p:cNvPicPr>
          <p:nvPr/>
        </p:nvPicPr>
        <p:blipFill>
          <a:blip r:embed="rId2"/>
          <a:stretch>
            <a:fillRect/>
          </a:stretch>
        </p:blipFill>
        <p:spPr>
          <a:xfrm>
            <a:off x="6158200" y="2554224"/>
            <a:ext cx="5355475" cy="2945511"/>
          </a:xfrm>
          <a:prstGeom prst="rect">
            <a:avLst/>
          </a:prstGeom>
        </p:spPr>
      </p:pic>
    </p:spTree>
    <p:extLst>
      <p:ext uri="{BB962C8B-B14F-4D97-AF65-F5344CB8AC3E}">
        <p14:creationId xmlns:p14="http://schemas.microsoft.com/office/powerpoint/2010/main" val="297171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post hoc choices</a:t>
            </a:r>
          </a:p>
        </p:txBody>
      </p:sp>
      <p:sp>
        <p:nvSpPr>
          <p:cNvPr id="3" name="Content Placeholder 2"/>
          <p:cNvSpPr>
            <a:spLocks noGrp="1"/>
          </p:cNvSpPr>
          <p:nvPr>
            <p:ph idx="1"/>
          </p:nvPr>
        </p:nvSpPr>
        <p:spPr/>
        <p:txBody>
          <a:bodyPr/>
          <a:lstStyle/>
          <a:p>
            <a:r>
              <a:rPr lang="en-GB" dirty="0"/>
              <a:t>Tukey- compares all pairs of groups whilst controlling for confidence levels</a:t>
            </a:r>
          </a:p>
          <a:p>
            <a:r>
              <a:rPr lang="en-GB" dirty="0"/>
              <a:t>Fisher- compares all pairs of groups, while controlling for individual error rate.</a:t>
            </a:r>
          </a:p>
          <a:p>
            <a:r>
              <a:rPr lang="en-GB" dirty="0"/>
              <a:t>Dunnett- compares treatment groups to a control</a:t>
            </a:r>
          </a:p>
          <a:p>
            <a:r>
              <a:rPr lang="en-GB" dirty="0"/>
              <a:t>HSU MCB- compares each group to the largest or smallest mean</a:t>
            </a:r>
          </a:p>
          <a:p>
            <a:r>
              <a:rPr lang="en-GB" dirty="0"/>
              <a:t>Games- Howell- compares all pairs of groups while controlling for confidence levels (when variances are </a:t>
            </a:r>
            <a:r>
              <a:rPr lang="en-GB"/>
              <a:t>not equal).</a:t>
            </a:r>
            <a:endParaRPr lang="en-GB" dirty="0"/>
          </a:p>
        </p:txBody>
      </p:sp>
    </p:spTree>
    <p:extLst>
      <p:ext uri="{BB962C8B-B14F-4D97-AF65-F5344CB8AC3E}">
        <p14:creationId xmlns:p14="http://schemas.microsoft.com/office/powerpoint/2010/main" val="3389427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4A43A-3360-4C30-9D61-B13DD4D95EC2}"/>
              </a:ext>
            </a:extLst>
          </p:cNvPr>
          <p:cNvSpPr>
            <a:spLocks noGrp="1"/>
          </p:cNvSpPr>
          <p:nvPr>
            <p:ph type="title"/>
          </p:nvPr>
        </p:nvSpPr>
        <p:spPr/>
        <p:txBody>
          <a:bodyPr/>
          <a:lstStyle/>
          <a:p>
            <a:endParaRPr lang="en-GB"/>
          </a:p>
        </p:txBody>
      </p:sp>
      <p:pic>
        <p:nvPicPr>
          <p:cNvPr id="5" name="Content Placeholder 4" descr="A picture containing clock&#10;&#10;Description automatically generated">
            <a:extLst>
              <a:ext uri="{FF2B5EF4-FFF2-40B4-BE49-F238E27FC236}">
                <a16:creationId xmlns:a16="http://schemas.microsoft.com/office/drawing/2014/main" id="{04DC23E8-172D-4617-8CFC-3A068EDE81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r="-2595" b="79306"/>
          <a:stretch/>
        </p:blipFill>
        <p:spPr>
          <a:xfrm>
            <a:off x="1956338" y="2120614"/>
            <a:ext cx="7773289" cy="4349503"/>
          </a:xfrm>
        </p:spPr>
      </p:pic>
    </p:spTree>
    <p:extLst>
      <p:ext uri="{BB962C8B-B14F-4D97-AF65-F5344CB8AC3E}">
        <p14:creationId xmlns:p14="http://schemas.microsoft.com/office/powerpoint/2010/main" val="1662189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a:extLst>
              <a:ext uri="{FF2B5EF4-FFF2-40B4-BE49-F238E27FC236}">
                <a16:creationId xmlns:a16="http://schemas.microsoft.com/office/drawing/2014/main" id="{1CBC4C14-2C20-4C14-BB94-4D1255B6D463}"/>
              </a:ext>
            </a:extLst>
          </p:cNvPr>
          <p:cNvSpPr>
            <a:spLocks noGrp="1"/>
          </p:cNvSpPr>
          <p:nvPr>
            <p:ph type="title"/>
          </p:nvPr>
        </p:nvSpPr>
        <p:spPr>
          <a:xfrm>
            <a:off x="1154955" y="973668"/>
            <a:ext cx="2942210" cy="1020232"/>
          </a:xfrm>
        </p:spPr>
        <p:txBody>
          <a:bodyPr>
            <a:normAutofit/>
          </a:bodyPr>
          <a:lstStyle/>
          <a:p>
            <a:r>
              <a:rPr lang="en-GB" dirty="0">
                <a:solidFill>
                  <a:srgbClr val="EBEBEB"/>
                </a:solidFill>
              </a:rPr>
              <a:t>P hacking</a:t>
            </a:r>
          </a:p>
        </p:txBody>
      </p:sp>
      <p:pic>
        <p:nvPicPr>
          <p:cNvPr id="4" name="Content Placeholder 4" descr="A picture containing clock&#10;&#10;Description automatically generated">
            <a:extLst>
              <a:ext uri="{FF2B5EF4-FFF2-40B4-BE49-F238E27FC236}">
                <a16:creationId xmlns:a16="http://schemas.microsoft.com/office/drawing/2014/main" id="{00421DDA-3FCD-42E6-9A06-1C91FF114DFA}"/>
              </a:ext>
            </a:extLst>
          </p:cNvPr>
          <p:cNvPicPr>
            <a:picLocks noChangeAspect="1"/>
          </p:cNvPicPr>
          <p:nvPr/>
        </p:nvPicPr>
        <p:blipFill rotWithShape="1">
          <a:blip r:embed="rId2">
            <a:extLst>
              <a:ext uri="{28A0092B-C50C-407E-A947-70E740481C1C}">
                <a14:useLocalDpi xmlns:a14="http://schemas.microsoft.com/office/drawing/2010/main" val="0"/>
              </a:ext>
            </a:extLst>
          </a:blip>
          <a:srcRect l="-3366" t="35072" r="-40" b="28364"/>
          <a:stretch/>
        </p:blipFill>
        <p:spPr>
          <a:xfrm>
            <a:off x="5717583" y="803751"/>
            <a:ext cx="5345580" cy="5250498"/>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CD85088B-4511-468F-AD3A-904905E9B680}"/>
              </a:ext>
            </a:extLst>
          </p:cNvPr>
          <p:cNvSpPr>
            <a:spLocks noGrp="1"/>
          </p:cNvSpPr>
          <p:nvPr>
            <p:ph idx="1"/>
          </p:nvPr>
        </p:nvSpPr>
        <p:spPr>
          <a:xfrm>
            <a:off x="1154955" y="2120900"/>
            <a:ext cx="3133726" cy="3898900"/>
          </a:xfrm>
        </p:spPr>
        <p:txBody>
          <a:bodyPr>
            <a:normAutofit/>
          </a:bodyPr>
          <a:lstStyle/>
          <a:p>
            <a:endParaRPr lang="en-GB">
              <a:solidFill>
                <a:srgbClr val="FFFFFF"/>
              </a:solidFill>
            </a:endParaRPr>
          </a:p>
        </p:txBody>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Tree>
    <p:extLst>
      <p:ext uri="{BB962C8B-B14F-4D97-AF65-F5344CB8AC3E}">
        <p14:creationId xmlns:p14="http://schemas.microsoft.com/office/powerpoint/2010/main" val="105247733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 the assumptions are not followed: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6256" y="2175989"/>
            <a:ext cx="7363046" cy="4677405"/>
          </a:xfrm>
        </p:spPr>
      </p:pic>
    </p:spTree>
    <p:extLst>
      <p:ext uri="{BB962C8B-B14F-4D97-AF65-F5344CB8AC3E}">
        <p14:creationId xmlns:p14="http://schemas.microsoft.com/office/powerpoint/2010/main" val="332201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6019" y="2402957"/>
            <a:ext cx="9318813" cy="4304491"/>
          </a:xfrm>
        </p:spPr>
      </p:pic>
    </p:spTree>
    <p:extLst>
      <p:ext uri="{BB962C8B-B14F-4D97-AF65-F5344CB8AC3E}">
        <p14:creationId xmlns:p14="http://schemas.microsoft.com/office/powerpoint/2010/main" val="109171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B3AC1B9A-DF40-A64E-FBCF-F81E6F96FF7D}"/>
              </a:ext>
            </a:extLst>
          </p:cNvPr>
          <p:cNvPicPr>
            <a:picLocks noChangeAspect="1"/>
          </p:cNvPicPr>
          <p:nvPr/>
        </p:nvPicPr>
        <p:blipFill>
          <a:blip r:embed="rId2"/>
          <a:stretch>
            <a:fillRect/>
          </a:stretch>
        </p:blipFill>
        <p:spPr>
          <a:xfrm>
            <a:off x="1542009" y="302723"/>
            <a:ext cx="8721437" cy="6105006"/>
          </a:xfrm>
          <a:prstGeom prst="rect">
            <a:avLst/>
          </a:prstGeom>
        </p:spPr>
      </p:pic>
    </p:spTree>
    <p:extLst>
      <p:ext uri="{BB962C8B-B14F-4D97-AF65-F5344CB8AC3E}">
        <p14:creationId xmlns:p14="http://schemas.microsoft.com/office/powerpoint/2010/main" val="65775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56623" b="2845"/>
          <a:stretch/>
        </p:blipFill>
        <p:spPr>
          <a:xfrm>
            <a:off x="1368890" y="2217607"/>
            <a:ext cx="2183847" cy="3319128"/>
          </a:xfrm>
        </p:spPr>
      </p:pic>
      <p:sp>
        <p:nvSpPr>
          <p:cNvPr id="5" name="TextBox 4"/>
          <p:cNvSpPr txBox="1"/>
          <p:nvPr/>
        </p:nvSpPr>
        <p:spPr>
          <a:xfrm>
            <a:off x="4739780" y="2554448"/>
            <a:ext cx="6639886" cy="1200329"/>
          </a:xfrm>
          <a:prstGeom prst="rect">
            <a:avLst/>
          </a:prstGeom>
          <a:noFill/>
        </p:spPr>
        <p:txBody>
          <a:bodyPr wrap="square" rtlCol="0">
            <a:spAutoFit/>
          </a:bodyPr>
          <a:lstStyle/>
          <a:p>
            <a:r>
              <a:rPr lang="en-GB" dirty="0"/>
              <a:t>We are interested to see if there is a difference in flipper length between the three species.</a:t>
            </a:r>
          </a:p>
          <a:p>
            <a:endParaRPr lang="en-GB" dirty="0"/>
          </a:p>
          <a:p>
            <a:r>
              <a:rPr lang="en-GB" dirty="0"/>
              <a:t>So we measure a sample of each species.</a:t>
            </a:r>
          </a:p>
        </p:txBody>
      </p:sp>
    </p:spTree>
    <p:extLst>
      <p:ext uri="{BB962C8B-B14F-4D97-AF65-F5344CB8AC3E}">
        <p14:creationId xmlns:p14="http://schemas.microsoft.com/office/powerpoint/2010/main" val="285176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ANOVA</a:t>
            </a:r>
          </a:p>
        </p:txBody>
      </p:sp>
      <p:sp>
        <p:nvSpPr>
          <p:cNvPr id="3" name="Content Placeholder 2"/>
          <p:cNvSpPr>
            <a:spLocks noGrp="1"/>
          </p:cNvSpPr>
          <p:nvPr>
            <p:ph idx="1"/>
          </p:nvPr>
        </p:nvSpPr>
        <p:spPr/>
        <p:txBody>
          <a:bodyPr/>
          <a:lstStyle/>
          <a:p>
            <a:r>
              <a:rPr lang="en-GB" dirty="0"/>
              <a:t>As we have a categorical factor (species) and a continuous response (Flipper length)</a:t>
            </a:r>
          </a:p>
          <a:p>
            <a:r>
              <a:rPr lang="en-GB" dirty="0"/>
              <a:t>And we want to determine if the population means of three groups differ.</a:t>
            </a:r>
          </a:p>
          <a:p>
            <a:r>
              <a:rPr lang="en-GB" dirty="0"/>
              <a:t>We could use a one way ANOVA to compare the results</a:t>
            </a:r>
          </a:p>
          <a:p>
            <a:endParaRPr lang="en-GB" dirty="0"/>
          </a:p>
        </p:txBody>
      </p:sp>
    </p:spTree>
    <p:extLst>
      <p:ext uri="{BB962C8B-B14F-4D97-AF65-F5344CB8AC3E}">
        <p14:creationId xmlns:p14="http://schemas.microsoft.com/office/powerpoint/2010/main" val="144604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Assumptions</a:t>
            </a:r>
          </a:p>
        </p:txBody>
      </p:sp>
      <p:sp>
        <p:nvSpPr>
          <p:cNvPr id="3" name="Content Placeholder 2"/>
          <p:cNvSpPr>
            <a:spLocks noGrp="1"/>
          </p:cNvSpPr>
          <p:nvPr>
            <p:ph idx="1"/>
          </p:nvPr>
        </p:nvSpPr>
        <p:spPr/>
        <p:txBody>
          <a:bodyPr/>
          <a:lstStyle/>
          <a:p>
            <a:r>
              <a:rPr lang="en-GB" dirty="0"/>
              <a:t>The design is an independent design- each group is a different species (not repeated measures).</a:t>
            </a:r>
          </a:p>
          <a:p>
            <a:r>
              <a:rPr lang="en-GB" dirty="0"/>
              <a:t>The data points are independent (not affected by others in the group).</a:t>
            </a:r>
          </a:p>
          <a:p>
            <a:r>
              <a:rPr lang="en-GB" dirty="0"/>
              <a:t>The response data is continuous</a:t>
            </a:r>
          </a:p>
          <a:p>
            <a:r>
              <a:rPr lang="en-GB" dirty="0"/>
              <a:t>You only have one categorical fixed factor (independent variable)</a:t>
            </a:r>
          </a:p>
          <a:p>
            <a:r>
              <a:rPr lang="en-GB" dirty="0"/>
              <a:t>The sample data should be from a normally distributed population (or large sample size (15-20)</a:t>
            </a:r>
          </a:p>
          <a:p>
            <a:endParaRPr lang="en-GB" dirty="0"/>
          </a:p>
        </p:txBody>
      </p:sp>
    </p:spTree>
    <p:extLst>
      <p:ext uri="{BB962C8B-B14F-4D97-AF65-F5344CB8AC3E}">
        <p14:creationId xmlns:p14="http://schemas.microsoft.com/office/powerpoint/2010/main" val="278203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Checking for </a:t>
            </a:r>
            <a:r>
              <a:rPr lang="en-GB" dirty="0" err="1"/>
              <a:t>normali</a:t>
            </a:r>
            <a:endParaRPr lang="en-GB" dirty="0"/>
          </a:p>
        </p:txBody>
      </p:sp>
      <p:pic>
        <p:nvPicPr>
          <p:cNvPr id="4" name="Picture 3"/>
          <p:cNvPicPr>
            <a:picLocks noChangeAspect="1"/>
          </p:cNvPicPr>
          <p:nvPr/>
        </p:nvPicPr>
        <p:blipFill rotWithShape="1">
          <a:blip r:embed="rId2"/>
          <a:srcRect l="14080" t="60457" r="66061" b="19783"/>
          <a:stretch/>
        </p:blipFill>
        <p:spPr>
          <a:xfrm>
            <a:off x="1271176" y="2747657"/>
            <a:ext cx="8807116" cy="3433011"/>
          </a:xfrm>
          <a:prstGeom prst="rect">
            <a:avLst/>
          </a:prstGeom>
        </p:spPr>
      </p:pic>
      <p:sp>
        <p:nvSpPr>
          <p:cNvPr id="5" name="Oval 4"/>
          <p:cNvSpPr/>
          <p:nvPr/>
        </p:nvSpPr>
        <p:spPr>
          <a:xfrm>
            <a:off x="3822405" y="4088219"/>
            <a:ext cx="3535325" cy="8931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554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30587F05-B45B-678A-62C8-D6B4AC23B1A0}"/>
              </a:ext>
            </a:extLst>
          </p:cNvPr>
          <p:cNvPicPr>
            <a:picLocks noGrp="1" noChangeAspect="1"/>
          </p:cNvPicPr>
          <p:nvPr>
            <p:ph idx="1"/>
          </p:nvPr>
        </p:nvPicPr>
        <p:blipFill>
          <a:blip r:embed="rId2"/>
          <a:stretch>
            <a:fillRect/>
          </a:stretch>
        </p:blipFill>
        <p:spPr>
          <a:xfrm>
            <a:off x="235704" y="1168169"/>
            <a:ext cx="7356090" cy="3969327"/>
          </a:xfrm>
          <a:prstGeom prst="rect">
            <a:avLst/>
          </a:prstGeom>
        </p:spPr>
      </p:pic>
      <p:pic>
        <p:nvPicPr>
          <p:cNvPr id="7" name="Picture 6">
            <a:extLst>
              <a:ext uri="{FF2B5EF4-FFF2-40B4-BE49-F238E27FC236}">
                <a16:creationId xmlns:a16="http://schemas.microsoft.com/office/drawing/2014/main" id="{F4099B9B-968C-477C-B7AA-5036C319078F}"/>
              </a:ext>
            </a:extLst>
          </p:cNvPr>
          <p:cNvPicPr>
            <a:picLocks noChangeAspect="1"/>
          </p:cNvPicPr>
          <p:nvPr/>
        </p:nvPicPr>
        <p:blipFill>
          <a:blip r:embed="rId3"/>
          <a:stretch>
            <a:fillRect/>
          </a:stretch>
        </p:blipFill>
        <p:spPr>
          <a:xfrm>
            <a:off x="7649254" y="1168169"/>
            <a:ext cx="4165902" cy="4174070"/>
          </a:xfrm>
          <a:prstGeom prst="rect">
            <a:avLst/>
          </a:prstGeom>
        </p:spPr>
      </p:pic>
    </p:spTree>
    <p:extLst>
      <p:ext uri="{BB962C8B-B14F-4D97-AF65-F5344CB8AC3E}">
        <p14:creationId xmlns:p14="http://schemas.microsoft.com/office/powerpoint/2010/main" val="161200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for equal variance</a:t>
            </a:r>
          </a:p>
        </p:txBody>
      </p:sp>
      <p:sp>
        <p:nvSpPr>
          <p:cNvPr id="3" name="Content Placeholder 2"/>
          <p:cNvSpPr>
            <a:spLocks noGrp="1"/>
          </p:cNvSpPr>
          <p:nvPr>
            <p:ph idx="1"/>
          </p:nvPr>
        </p:nvSpPr>
        <p:spPr/>
        <p:txBody>
          <a:bodyPr/>
          <a:lstStyle/>
          <a:p>
            <a:r>
              <a:rPr lang="en-GB" dirty="0"/>
              <a:t>You will also need to ensure the variances are equal.</a:t>
            </a:r>
          </a:p>
          <a:p>
            <a:r>
              <a:rPr lang="en-GB" dirty="0"/>
              <a:t>If this is not the case there is a slight variation that can be made.</a:t>
            </a:r>
          </a:p>
        </p:txBody>
      </p:sp>
      <p:pic>
        <p:nvPicPr>
          <p:cNvPr id="1026" name="Picture 2" descr="Image result for equal varianc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366" y="3729259"/>
            <a:ext cx="381000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70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Equal variance</a:t>
            </a:r>
          </a:p>
        </p:txBody>
      </p:sp>
      <p:sp>
        <p:nvSpPr>
          <p:cNvPr id="3" name="Content Placeholder 2"/>
          <p:cNvSpPr>
            <a:spLocks noGrp="1"/>
          </p:cNvSpPr>
          <p:nvPr>
            <p:ph idx="1"/>
          </p:nvPr>
        </p:nvSpPr>
        <p:spPr>
          <a:xfrm>
            <a:off x="933450" y="2286000"/>
            <a:ext cx="10696575" cy="4093029"/>
          </a:xfrm>
        </p:spPr>
        <p:txBody>
          <a:bodyPr>
            <a:normAutofit/>
          </a:bodyPr>
          <a:lstStyle/>
          <a:p>
            <a:r>
              <a:rPr lang="en-GB" sz="3000" dirty="0"/>
              <a:t>Test this with test for equal variance- use multiple comparisons unless </a:t>
            </a:r>
            <a:r>
              <a:rPr lang="en-US" sz="3200" dirty="0"/>
              <a:t>&lt; 20 sample observations each. </a:t>
            </a:r>
          </a:p>
          <a:p>
            <a:r>
              <a:rPr lang="en-US" sz="3200" dirty="0"/>
              <a:t>The distribution for one or more of the populations is extremely skewed or has heavy tails. If so use </a:t>
            </a:r>
            <a:r>
              <a:rPr lang="en-US" sz="3200" dirty="0" err="1"/>
              <a:t>Levene’s</a:t>
            </a:r>
            <a:r>
              <a:rPr lang="en-US" sz="3200" dirty="0"/>
              <a:t> </a:t>
            </a:r>
            <a:endParaRPr lang="en-GB" sz="3000" dirty="0"/>
          </a:p>
          <a:p>
            <a:pPr marL="0" indent="0">
              <a:buNone/>
            </a:pPr>
            <a:endParaRPr lang="en-GB" sz="3000" dirty="0"/>
          </a:p>
          <a:p>
            <a:endParaRPr lang="en-GB" dirty="0"/>
          </a:p>
        </p:txBody>
      </p:sp>
    </p:spTree>
    <p:extLst>
      <p:ext uri="{BB962C8B-B14F-4D97-AF65-F5344CB8AC3E}">
        <p14:creationId xmlns:p14="http://schemas.microsoft.com/office/powerpoint/2010/main" val="6401678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60118D3A668E43AA04EE24AA2E08C1" ma:contentTypeVersion="13" ma:contentTypeDescription="Create a new document." ma:contentTypeScope="" ma:versionID="7a47ec28774dd991d64ca68aa74f17cb">
  <xsd:schema xmlns:xsd="http://www.w3.org/2001/XMLSchema" xmlns:xs="http://www.w3.org/2001/XMLSchema" xmlns:p="http://schemas.microsoft.com/office/2006/metadata/properties" xmlns:ns3="9afe5433-4b4c-48e2-bf08-a27bc213bb53" xmlns:ns4="ec591283-1609-428d-a7c3-c786112a1d6f" targetNamespace="http://schemas.microsoft.com/office/2006/metadata/properties" ma:root="true" ma:fieldsID="c66ee04d3be85a7434dc9e992f7283be" ns3:_="" ns4:_="">
    <xsd:import namespace="9afe5433-4b4c-48e2-bf08-a27bc213bb53"/>
    <xsd:import namespace="ec591283-1609-428d-a7c3-c786112a1d6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e5433-4b4c-48e2-bf08-a27bc213bb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591283-1609-428d-a7c3-c786112a1d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E0CE8B-6FD7-408A-B97A-C912580581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e5433-4b4c-48e2-bf08-a27bc213bb53"/>
    <ds:schemaRef ds:uri="ec591283-1609-428d-a7c3-c786112a1d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5452D8-9012-414A-9D49-2B13EBFE5ADA}">
  <ds:schemaRefs>
    <ds:schemaRef ds:uri="http://schemas.microsoft.com/sharepoint/v3/contenttype/forms"/>
  </ds:schemaRefs>
</ds:datastoreItem>
</file>

<file path=customXml/itemProps3.xml><?xml version="1.0" encoding="utf-8"?>
<ds:datastoreItem xmlns:ds="http://schemas.openxmlformats.org/officeDocument/2006/customXml" ds:itemID="{B3562F73-6B35-4649-ACCC-40AC5A2A4C3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 Boardroom</Template>
  <TotalTime>1188</TotalTime>
  <Words>403</Words>
  <Application>Microsoft Office PowerPoint</Application>
  <PresentationFormat>Widescreen</PresentationFormat>
  <Paragraphs>36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Ion Boardroom</vt:lpstr>
      <vt:lpstr>ANOVA and penguins</vt:lpstr>
      <vt:lpstr>PowerPoint Presentation</vt:lpstr>
      <vt:lpstr>PowerPoint Presentation</vt:lpstr>
      <vt:lpstr>ANOVA</vt:lpstr>
      <vt:lpstr>Assumptions</vt:lpstr>
      <vt:lpstr>Checking for normali</vt:lpstr>
      <vt:lpstr>PowerPoint Presentation</vt:lpstr>
      <vt:lpstr>Test for equal variance</vt:lpstr>
      <vt:lpstr>Equal variance</vt:lpstr>
      <vt:lpstr>So there is a significant difference…..</vt:lpstr>
      <vt:lpstr>The post hoc choices</vt:lpstr>
      <vt:lpstr>PowerPoint Presentation</vt:lpstr>
      <vt:lpstr>P hacking</vt:lpstr>
      <vt:lpstr>If the assumptions are not followed:</vt:lpstr>
      <vt:lpstr>PowerPoint Presentation</vt:lpstr>
    </vt:vector>
  </TitlesOfParts>
  <Company>Sparsholt College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ANOVA and dragons</dc:title>
  <dc:creator>Marianne Freeman</dc:creator>
  <cp:lastModifiedBy>Kerry Perkins</cp:lastModifiedBy>
  <cp:revision>10</cp:revision>
  <dcterms:created xsi:type="dcterms:W3CDTF">2020-02-05T12:17:44Z</dcterms:created>
  <dcterms:modified xsi:type="dcterms:W3CDTF">2025-10-31T10:54:15Z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0x010100D960118D3A668E43AA04EE24AA2E08C1</vt:lpwstr>
  </property>
</Properties>
</file>