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70" r:id="rId8"/>
    <p:sldId id="271" r:id="rId9"/>
    <p:sldId id="260" r:id="rId10"/>
    <p:sldId id="261" r:id="rId11"/>
    <p:sldId id="262" r:id="rId12"/>
    <p:sldId id="264" r:id="rId13"/>
    <p:sldId id="263" r:id="rId14"/>
    <p:sldId id="267" r:id="rId15"/>
    <p:sldId id="268" r:id="rId16"/>
    <p:sldId id="266" r:id="rId17"/>
    <p:sldId id="280" r:id="rId18"/>
    <p:sldId id="281" r:id="rId19"/>
    <p:sldId id="272" r:id="rId20"/>
    <p:sldId id="273" r:id="rId21"/>
    <p:sldId id="274" r:id="rId22"/>
    <p:sldId id="269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7026" autoAdjust="0"/>
  </p:normalViewPr>
  <p:slideViewPr>
    <p:cSldViewPr snapToGrid="0">
      <p:cViewPr varScale="1">
        <p:scale>
          <a:sx n="62" d="100"/>
          <a:sy n="62" d="100"/>
        </p:scale>
        <p:origin x="27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BA24E-8DA1-49FC-884F-DE1789E7961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A5D8B8D-C0A2-4FA4-AA9D-A8D2688E1445}">
      <dgm:prSet/>
      <dgm:spPr/>
      <dgm:t>
        <a:bodyPr/>
        <a:lstStyle/>
        <a:p>
          <a:r>
            <a:rPr lang="en-GB"/>
            <a:t>To introduce the principles of epidemiology </a:t>
          </a:r>
          <a:endParaRPr lang="en-US"/>
        </a:p>
      </dgm:t>
    </dgm:pt>
    <dgm:pt modelId="{F833D37C-CAB0-4CA1-8D07-14067A0E5403}" type="parTrans" cxnId="{E3C05A86-CB58-4795-A334-7104AFE872BC}">
      <dgm:prSet/>
      <dgm:spPr/>
      <dgm:t>
        <a:bodyPr/>
        <a:lstStyle/>
        <a:p>
          <a:endParaRPr lang="en-US"/>
        </a:p>
      </dgm:t>
    </dgm:pt>
    <dgm:pt modelId="{6EE34B31-FB5F-49D4-AB0B-2C76B7E57BA6}" type="sibTrans" cxnId="{E3C05A86-CB58-4795-A334-7104AFE872BC}">
      <dgm:prSet/>
      <dgm:spPr/>
      <dgm:t>
        <a:bodyPr/>
        <a:lstStyle/>
        <a:p>
          <a:endParaRPr lang="en-US"/>
        </a:p>
      </dgm:t>
    </dgm:pt>
    <dgm:pt modelId="{2D0CA3D8-5983-42B1-8449-10610E1B4734}">
      <dgm:prSet/>
      <dgm:spPr/>
      <dgm:t>
        <a:bodyPr/>
        <a:lstStyle/>
        <a:p>
          <a:r>
            <a:rPr lang="en-GB"/>
            <a:t>Outline relevant terminology</a:t>
          </a:r>
          <a:endParaRPr lang="en-US"/>
        </a:p>
      </dgm:t>
    </dgm:pt>
    <dgm:pt modelId="{397D1046-96B5-4053-9AD0-6D40820D1DDA}" type="parTrans" cxnId="{EE7ABD13-16E7-48CA-A526-33F1427326CC}">
      <dgm:prSet/>
      <dgm:spPr/>
      <dgm:t>
        <a:bodyPr/>
        <a:lstStyle/>
        <a:p>
          <a:endParaRPr lang="en-US"/>
        </a:p>
      </dgm:t>
    </dgm:pt>
    <dgm:pt modelId="{48564FFF-190A-45E7-BDC6-7069B4E7F4B4}" type="sibTrans" cxnId="{EE7ABD13-16E7-48CA-A526-33F1427326CC}">
      <dgm:prSet/>
      <dgm:spPr/>
      <dgm:t>
        <a:bodyPr/>
        <a:lstStyle/>
        <a:p>
          <a:endParaRPr lang="en-US"/>
        </a:p>
      </dgm:t>
    </dgm:pt>
    <dgm:pt modelId="{11E2668D-C746-401B-B851-2B013D3FF46D}">
      <dgm:prSet/>
      <dgm:spPr/>
      <dgm:t>
        <a:bodyPr/>
        <a:lstStyle/>
        <a:p>
          <a:r>
            <a:rPr lang="en-GB"/>
            <a:t>Review epidemiological triads</a:t>
          </a:r>
          <a:endParaRPr lang="en-US"/>
        </a:p>
      </dgm:t>
    </dgm:pt>
    <dgm:pt modelId="{ACEE4436-A26A-4271-A804-A478A37D1527}" type="parTrans" cxnId="{10B4638A-9FCF-4859-9112-BE35477AB295}">
      <dgm:prSet/>
      <dgm:spPr/>
      <dgm:t>
        <a:bodyPr/>
        <a:lstStyle/>
        <a:p>
          <a:endParaRPr lang="en-US"/>
        </a:p>
      </dgm:t>
    </dgm:pt>
    <dgm:pt modelId="{A4FB1E39-3718-4843-9E45-6BC6E01DB291}" type="sibTrans" cxnId="{10B4638A-9FCF-4859-9112-BE35477AB295}">
      <dgm:prSet/>
      <dgm:spPr/>
      <dgm:t>
        <a:bodyPr/>
        <a:lstStyle/>
        <a:p>
          <a:endParaRPr lang="en-US"/>
        </a:p>
      </dgm:t>
    </dgm:pt>
    <dgm:pt modelId="{3407F8CE-0E4E-4A3B-972B-BD1470C3CA61}">
      <dgm:prSet/>
      <dgm:spPr/>
      <dgm:t>
        <a:bodyPr/>
        <a:lstStyle/>
        <a:p>
          <a:r>
            <a:rPr lang="en-GB"/>
            <a:t>Discuss Iceberg’s concept of infectious diseases</a:t>
          </a:r>
          <a:endParaRPr lang="en-US"/>
        </a:p>
      </dgm:t>
    </dgm:pt>
    <dgm:pt modelId="{E4474C76-83C0-49ED-BBF0-055717BB2273}" type="parTrans" cxnId="{6549941D-71AA-466C-AA6C-EFA626844FD6}">
      <dgm:prSet/>
      <dgm:spPr/>
      <dgm:t>
        <a:bodyPr/>
        <a:lstStyle/>
        <a:p>
          <a:endParaRPr lang="en-US"/>
        </a:p>
      </dgm:t>
    </dgm:pt>
    <dgm:pt modelId="{9F4C3628-02EA-4216-B28D-CE21DC22CDE1}" type="sibTrans" cxnId="{6549941D-71AA-466C-AA6C-EFA626844FD6}">
      <dgm:prSet/>
      <dgm:spPr/>
      <dgm:t>
        <a:bodyPr/>
        <a:lstStyle/>
        <a:p>
          <a:endParaRPr lang="en-US"/>
        </a:p>
      </dgm:t>
    </dgm:pt>
    <dgm:pt modelId="{8A7453D0-68B7-498E-B249-F177C943AC44}">
      <dgm:prSet/>
      <dgm:spPr/>
      <dgm:t>
        <a:bodyPr/>
        <a:lstStyle/>
        <a:p>
          <a:r>
            <a:rPr lang="en-GB"/>
            <a:t>Discuss examples of cases</a:t>
          </a:r>
          <a:endParaRPr lang="en-US"/>
        </a:p>
      </dgm:t>
    </dgm:pt>
    <dgm:pt modelId="{D5910816-B961-43F0-82B0-BD5BDF2382C4}" type="parTrans" cxnId="{845B31C8-B919-468F-939C-97F30765BDE9}">
      <dgm:prSet/>
      <dgm:spPr/>
      <dgm:t>
        <a:bodyPr/>
        <a:lstStyle/>
        <a:p>
          <a:endParaRPr lang="en-US"/>
        </a:p>
      </dgm:t>
    </dgm:pt>
    <dgm:pt modelId="{869A2835-EDA4-4322-8A4D-99100A2CE1A6}" type="sibTrans" cxnId="{845B31C8-B919-468F-939C-97F30765BDE9}">
      <dgm:prSet/>
      <dgm:spPr/>
      <dgm:t>
        <a:bodyPr/>
        <a:lstStyle/>
        <a:p>
          <a:endParaRPr lang="en-US"/>
        </a:p>
      </dgm:t>
    </dgm:pt>
    <dgm:pt modelId="{7F1ACAE4-5248-4AD4-95BF-67ABD3B0450F}" type="pres">
      <dgm:prSet presAssocID="{C68BA24E-8DA1-49FC-884F-DE1789E79616}" presName="linear" presStyleCnt="0">
        <dgm:presLayoutVars>
          <dgm:animLvl val="lvl"/>
          <dgm:resizeHandles val="exact"/>
        </dgm:presLayoutVars>
      </dgm:prSet>
      <dgm:spPr/>
    </dgm:pt>
    <dgm:pt modelId="{81B89D27-ADE6-4051-B67E-ABF4C3F8E3A1}" type="pres">
      <dgm:prSet presAssocID="{2A5D8B8D-C0A2-4FA4-AA9D-A8D2688E144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EC838A7-084B-4B77-A59E-2159F1418784}" type="pres">
      <dgm:prSet presAssocID="{6EE34B31-FB5F-49D4-AB0B-2C76B7E57BA6}" presName="spacer" presStyleCnt="0"/>
      <dgm:spPr/>
    </dgm:pt>
    <dgm:pt modelId="{89F0F8E4-022F-4E25-B5A5-F526EF1568AB}" type="pres">
      <dgm:prSet presAssocID="{2D0CA3D8-5983-42B1-8449-10610E1B473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DB0B974-149B-4A66-800B-97280333EA14}" type="pres">
      <dgm:prSet presAssocID="{48564FFF-190A-45E7-BDC6-7069B4E7F4B4}" presName="spacer" presStyleCnt="0"/>
      <dgm:spPr/>
    </dgm:pt>
    <dgm:pt modelId="{64FE6A6C-D2A9-466C-B226-6C13D3C8DADD}" type="pres">
      <dgm:prSet presAssocID="{11E2668D-C746-401B-B851-2B013D3FF46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A2BCCD0-48B3-41E1-8265-005DCEC1201D}" type="pres">
      <dgm:prSet presAssocID="{A4FB1E39-3718-4843-9E45-6BC6E01DB291}" presName="spacer" presStyleCnt="0"/>
      <dgm:spPr/>
    </dgm:pt>
    <dgm:pt modelId="{9A07BC18-725D-442F-9C75-1D785E27961C}" type="pres">
      <dgm:prSet presAssocID="{3407F8CE-0E4E-4A3B-972B-BD1470C3CA6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338BC86-FA42-4573-AEFC-DDC5BF1C39A4}" type="pres">
      <dgm:prSet presAssocID="{9F4C3628-02EA-4216-B28D-CE21DC22CDE1}" presName="spacer" presStyleCnt="0"/>
      <dgm:spPr/>
    </dgm:pt>
    <dgm:pt modelId="{8BFD12AB-380E-42E4-9FC0-D15F9C4694B9}" type="pres">
      <dgm:prSet presAssocID="{8A7453D0-68B7-498E-B249-F177C943AC4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E7ABD13-16E7-48CA-A526-33F1427326CC}" srcId="{C68BA24E-8DA1-49FC-884F-DE1789E79616}" destId="{2D0CA3D8-5983-42B1-8449-10610E1B4734}" srcOrd="1" destOrd="0" parTransId="{397D1046-96B5-4053-9AD0-6D40820D1DDA}" sibTransId="{48564FFF-190A-45E7-BDC6-7069B4E7F4B4}"/>
    <dgm:cxn modelId="{6549941D-71AA-466C-AA6C-EFA626844FD6}" srcId="{C68BA24E-8DA1-49FC-884F-DE1789E79616}" destId="{3407F8CE-0E4E-4A3B-972B-BD1470C3CA61}" srcOrd="3" destOrd="0" parTransId="{E4474C76-83C0-49ED-BBF0-055717BB2273}" sibTransId="{9F4C3628-02EA-4216-B28D-CE21DC22CDE1}"/>
    <dgm:cxn modelId="{2CC1713B-19F3-4603-B74C-4A7FDA050833}" type="presOf" srcId="{2A5D8B8D-C0A2-4FA4-AA9D-A8D2688E1445}" destId="{81B89D27-ADE6-4051-B67E-ABF4C3F8E3A1}" srcOrd="0" destOrd="0" presId="urn:microsoft.com/office/officeart/2005/8/layout/vList2"/>
    <dgm:cxn modelId="{1254C440-78DF-4317-8692-1876F6F4F123}" type="presOf" srcId="{11E2668D-C746-401B-B851-2B013D3FF46D}" destId="{64FE6A6C-D2A9-466C-B226-6C13D3C8DADD}" srcOrd="0" destOrd="0" presId="urn:microsoft.com/office/officeart/2005/8/layout/vList2"/>
    <dgm:cxn modelId="{E3C05A86-CB58-4795-A334-7104AFE872BC}" srcId="{C68BA24E-8DA1-49FC-884F-DE1789E79616}" destId="{2A5D8B8D-C0A2-4FA4-AA9D-A8D2688E1445}" srcOrd="0" destOrd="0" parTransId="{F833D37C-CAB0-4CA1-8D07-14067A0E5403}" sibTransId="{6EE34B31-FB5F-49D4-AB0B-2C76B7E57BA6}"/>
    <dgm:cxn modelId="{10B4638A-9FCF-4859-9112-BE35477AB295}" srcId="{C68BA24E-8DA1-49FC-884F-DE1789E79616}" destId="{11E2668D-C746-401B-B851-2B013D3FF46D}" srcOrd="2" destOrd="0" parTransId="{ACEE4436-A26A-4271-A804-A478A37D1527}" sibTransId="{A4FB1E39-3718-4843-9E45-6BC6E01DB291}"/>
    <dgm:cxn modelId="{5177FB8B-4EFA-40F0-864E-E292502C864F}" type="presOf" srcId="{3407F8CE-0E4E-4A3B-972B-BD1470C3CA61}" destId="{9A07BC18-725D-442F-9C75-1D785E27961C}" srcOrd="0" destOrd="0" presId="urn:microsoft.com/office/officeart/2005/8/layout/vList2"/>
    <dgm:cxn modelId="{82DD9BBE-A981-489A-84D3-5C9FCCD48071}" type="presOf" srcId="{C68BA24E-8DA1-49FC-884F-DE1789E79616}" destId="{7F1ACAE4-5248-4AD4-95BF-67ABD3B0450F}" srcOrd="0" destOrd="0" presId="urn:microsoft.com/office/officeart/2005/8/layout/vList2"/>
    <dgm:cxn modelId="{42F2B2C7-165A-4571-A5B7-D0938E64954D}" type="presOf" srcId="{2D0CA3D8-5983-42B1-8449-10610E1B4734}" destId="{89F0F8E4-022F-4E25-B5A5-F526EF1568AB}" srcOrd="0" destOrd="0" presId="urn:microsoft.com/office/officeart/2005/8/layout/vList2"/>
    <dgm:cxn modelId="{845B31C8-B919-468F-939C-97F30765BDE9}" srcId="{C68BA24E-8DA1-49FC-884F-DE1789E79616}" destId="{8A7453D0-68B7-498E-B249-F177C943AC44}" srcOrd="4" destOrd="0" parTransId="{D5910816-B961-43F0-82B0-BD5BDF2382C4}" sibTransId="{869A2835-EDA4-4322-8A4D-99100A2CE1A6}"/>
    <dgm:cxn modelId="{02C4FCF7-F350-4479-8D4D-92BCD16DDB2E}" type="presOf" srcId="{8A7453D0-68B7-498E-B249-F177C943AC44}" destId="{8BFD12AB-380E-42E4-9FC0-D15F9C4694B9}" srcOrd="0" destOrd="0" presId="urn:microsoft.com/office/officeart/2005/8/layout/vList2"/>
    <dgm:cxn modelId="{F15CDE86-418E-43CE-AF66-D3ACD0BCB3E4}" type="presParOf" srcId="{7F1ACAE4-5248-4AD4-95BF-67ABD3B0450F}" destId="{81B89D27-ADE6-4051-B67E-ABF4C3F8E3A1}" srcOrd="0" destOrd="0" presId="urn:microsoft.com/office/officeart/2005/8/layout/vList2"/>
    <dgm:cxn modelId="{5C749C62-1475-4CDD-98BE-7183B3183AB4}" type="presParOf" srcId="{7F1ACAE4-5248-4AD4-95BF-67ABD3B0450F}" destId="{4EC838A7-084B-4B77-A59E-2159F1418784}" srcOrd="1" destOrd="0" presId="urn:microsoft.com/office/officeart/2005/8/layout/vList2"/>
    <dgm:cxn modelId="{9ED834E0-CF1F-4DD4-BCAF-D633431C5BEE}" type="presParOf" srcId="{7F1ACAE4-5248-4AD4-95BF-67ABD3B0450F}" destId="{89F0F8E4-022F-4E25-B5A5-F526EF1568AB}" srcOrd="2" destOrd="0" presId="urn:microsoft.com/office/officeart/2005/8/layout/vList2"/>
    <dgm:cxn modelId="{3978E07E-E519-4A82-AC45-B0348F29CBB0}" type="presParOf" srcId="{7F1ACAE4-5248-4AD4-95BF-67ABD3B0450F}" destId="{DDB0B974-149B-4A66-800B-97280333EA14}" srcOrd="3" destOrd="0" presId="urn:microsoft.com/office/officeart/2005/8/layout/vList2"/>
    <dgm:cxn modelId="{EDC1DB80-30DF-488E-8AA8-B7496A23DAE5}" type="presParOf" srcId="{7F1ACAE4-5248-4AD4-95BF-67ABD3B0450F}" destId="{64FE6A6C-D2A9-466C-B226-6C13D3C8DADD}" srcOrd="4" destOrd="0" presId="urn:microsoft.com/office/officeart/2005/8/layout/vList2"/>
    <dgm:cxn modelId="{B33D2BB9-F076-4386-98B1-C7DBF3D80AE1}" type="presParOf" srcId="{7F1ACAE4-5248-4AD4-95BF-67ABD3B0450F}" destId="{0A2BCCD0-48B3-41E1-8265-005DCEC1201D}" srcOrd="5" destOrd="0" presId="urn:microsoft.com/office/officeart/2005/8/layout/vList2"/>
    <dgm:cxn modelId="{9A509EB9-E7E7-4B81-8095-A8B9EF5D74F3}" type="presParOf" srcId="{7F1ACAE4-5248-4AD4-95BF-67ABD3B0450F}" destId="{9A07BC18-725D-442F-9C75-1D785E27961C}" srcOrd="6" destOrd="0" presId="urn:microsoft.com/office/officeart/2005/8/layout/vList2"/>
    <dgm:cxn modelId="{AE77CBB3-EAD7-4EC4-B58B-870D362B9646}" type="presParOf" srcId="{7F1ACAE4-5248-4AD4-95BF-67ABD3B0450F}" destId="{A338BC86-FA42-4573-AEFC-DDC5BF1C39A4}" srcOrd="7" destOrd="0" presId="urn:microsoft.com/office/officeart/2005/8/layout/vList2"/>
    <dgm:cxn modelId="{25B42DBC-C499-4DF3-B6C6-0460706CACB0}" type="presParOf" srcId="{7F1ACAE4-5248-4AD4-95BF-67ABD3B0450F}" destId="{8BFD12AB-380E-42E4-9FC0-D15F9C4694B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89D27-ADE6-4051-B67E-ABF4C3F8E3A1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To introduce the principles of epidemiology </a:t>
          </a:r>
          <a:endParaRPr lang="en-US" sz="2600" kern="1200"/>
        </a:p>
      </dsp:txBody>
      <dsp:txXfrm>
        <a:off x="50420" y="70868"/>
        <a:ext cx="6162800" cy="932014"/>
      </dsp:txXfrm>
    </dsp:sp>
    <dsp:sp modelId="{89F0F8E4-022F-4E25-B5A5-F526EF1568AB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Outline relevant terminology</a:t>
          </a:r>
          <a:endParaRPr lang="en-US" sz="2600" kern="1200"/>
        </a:p>
      </dsp:txBody>
      <dsp:txXfrm>
        <a:off x="50420" y="1178602"/>
        <a:ext cx="6162800" cy="932014"/>
      </dsp:txXfrm>
    </dsp:sp>
    <dsp:sp modelId="{64FE6A6C-D2A9-466C-B226-6C13D3C8DADD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Review epidemiological triads</a:t>
          </a:r>
          <a:endParaRPr lang="en-US" sz="2600" kern="1200"/>
        </a:p>
      </dsp:txBody>
      <dsp:txXfrm>
        <a:off x="50420" y="2286336"/>
        <a:ext cx="6162800" cy="932014"/>
      </dsp:txXfrm>
    </dsp:sp>
    <dsp:sp modelId="{9A07BC18-725D-442F-9C75-1D785E27961C}">
      <dsp:nvSpPr>
        <dsp:cNvPr id="0" name=""/>
        <dsp:cNvSpPr/>
      </dsp:nvSpPr>
      <dsp:spPr>
        <a:xfrm>
          <a:off x="0" y="3343651"/>
          <a:ext cx="6263640" cy="1032854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Discuss Iceberg’s concept of infectious diseases</a:t>
          </a:r>
          <a:endParaRPr lang="en-US" sz="2600" kern="1200"/>
        </a:p>
      </dsp:txBody>
      <dsp:txXfrm>
        <a:off x="50420" y="3394071"/>
        <a:ext cx="6162800" cy="932014"/>
      </dsp:txXfrm>
    </dsp:sp>
    <dsp:sp modelId="{8BFD12AB-380E-42E4-9FC0-D15F9C4694B9}">
      <dsp:nvSpPr>
        <dsp:cNvPr id="0" name=""/>
        <dsp:cNvSpPr/>
      </dsp:nvSpPr>
      <dsp:spPr>
        <a:xfrm>
          <a:off x="0" y="4451385"/>
          <a:ext cx="6263640" cy="103285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Discuss examples of cases</a:t>
          </a:r>
          <a:endParaRPr lang="en-US" sz="2600" kern="1200"/>
        </a:p>
      </dsp:txBody>
      <dsp:txXfrm>
        <a:off x="50420" y="4501805"/>
        <a:ext cx="6162800" cy="932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D6B02-9B6B-49AA-9388-6F1309FFB188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2D2D6-5A8B-4FC2-9AD1-A0A40626F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8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2D2D6-5A8B-4FC2-9AD1-A0A40626FB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65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2D2D6-5A8B-4FC2-9AD1-A0A40626FB5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25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2D2D6-5A8B-4FC2-9AD1-A0A40626FB5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46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extension</a:t>
            </a:r>
            <a:r>
              <a:rPr lang="en-GB" baseline="0" dirty="0"/>
              <a:t> task is needed, use Epidemiology group work task.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2D2D6-5A8B-4FC2-9AD1-A0A40626FB5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92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2D2D6-5A8B-4FC2-9AD1-A0A40626FB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02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2D2D6-5A8B-4FC2-9AD1-A0A40626FB5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43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2D2D6-5A8B-4FC2-9AD1-A0A40626FB5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07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2D2D6-5A8B-4FC2-9AD1-A0A40626FB5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22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2D2D6-5A8B-4FC2-9AD1-A0A40626FB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728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2D2D6-5A8B-4FC2-9AD1-A0A40626FB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839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2D2D6-5A8B-4FC2-9AD1-A0A40626FB5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878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2D2D6-5A8B-4FC2-9AD1-A0A40626FB5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14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D95C-BEDB-4416-BCF9-DDFEC570A72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A16-1CB5-4E65-8179-71DBEE82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77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D95C-BEDB-4416-BCF9-DDFEC570A72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A16-1CB5-4E65-8179-71DBEE82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8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D95C-BEDB-4416-BCF9-DDFEC570A72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A16-1CB5-4E65-8179-71DBEE82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04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D95C-BEDB-4416-BCF9-DDFEC570A72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A16-1CB5-4E65-8179-71DBEE82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4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D95C-BEDB-4416-BCF9-DDFEC570A72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A16-1CB5-4E65-8179-71DBEE82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60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D95C-BEDB-4416-BCF9-DDFEC570A72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A16-1CB5-4E65-8179-71DBEE82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21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D95C-BEDB-4416-BCF9-DDFEC570A72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A16-1CB5-4E65-8179-71DBEE82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6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D95C-BEDB-4416-BCF9-DDFEC570A72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A16-1CB5-4E65-8179-71DBEE82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20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D95C-BEDB-4416-BCF9-DDFEC570A72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A16-1CB5-4E65-8179-71DBEE82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02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D95C-BEDB-4416-BCF9-DDFEC570A72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A16-1CB5-4E65-8179-71DBEE82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25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D95C-BEDB-4416-BCF9-DDFEC570A72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A16-1CB5-4E65-8179-71DBEE82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2D95C-BEDB-4416-BCF9-DDFEC570A72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EA16-1CB5-4E65-8179-71DBEE82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39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bbc.co.uk/news/science-environment-4272095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771D3-23B2-4BF6-AA62-22764174C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8" r="3018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>
                <a:solidFill>
                  <a:srgbClr val="FFFFFF"/>
                </a:solidFill>
              </a:rPr>
              <a:t>Epidemiology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Zoo Biology </a:t>
            </a:r>
          </a:p>
        </p:txBody>
      </p:sp>
    </p:spTree>
    <p:extLst>
      <p:ext uri="{BB962C8B-B14F-4D97-AF65-F5344CB8AC3E}">
        <p14:creationId xmlns:p14="http://schemas.microsoft.com/office/powerpoint/2010/main" val="152778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1"/>
            <a:ext cx="8229600" cy="981075"/>
          </a:xfrm>
        </p:spPr>
        <p:txBody>
          <a:bodyPr/>
          <a:lstStyle/>
          <a:p>
            <a:r>
              <a:rPr lang="en-GB" dirty="0"/>
              <a:t>Epidemic / Sporadic Infection</a:t>
            </a:r>
          </a:p>
        </p:txBody>
      </p:sp>
      <p:graphicFrame>
        <p:nvGraphicFramePr>
          <p:cNvPr id="348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981201" y="1600201"/>
          <a:ext cx="8435975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29600" imgH="4524216" progId="MSGraph.Chart.8">
                  <p:embed followColorScheme="full"/>
                </p:oleObj>
              </mc:Choice>
              <mc:Fallback>
                <p:oleObj name="Chart" r:id="rId2" imgW="8229600" imgH="4524216" progId="MSGraph.Chart.8">
                  <p:embed followColorScheme="full"/>
                  <p:pic>
                    <p:nvPicPr>
                      <p:cNvPr id="3482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600201"/>
                        <a:ext cx="8435975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151313" y="6092826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Time (weeks)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74826" y="2492375"/>
            <a:ext cx="3603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NEW CASES</a:t>
            </a:r>
          </a:p>
        </p:txBody>
      </p:sp>
    </p:spTree>
    <p:extLst>
      <p:ext uri="{BB962C8B-B14F-4D97-AF65-F5344CB8AC3E}">
        <p14:creationId xmlns:p14="http://schemas.microsoft.com/office/powerpoint/2010/main" val="253766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287686"/>
            <a:ext cx="8229600" cy="981075"/>
          </a:xfrm>
        </p:spPr>
        <p:txBody>
          <a:bodyPr/>
          <a:lstStyle/>
          <a:p>
            <a:r>
              <a:rPr lang="en-GB" dirty="0"/>
              <a:t>Epidemiological Triad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792539" y="2205039"/>
            <a:ext cx="3887787" cy="36718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016500" y="1412875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>
                <a:solidFill>
                  <a:schemeClr val="accent2"/>
                </a:solidFill>
              </a:rPr>
              <a:t>Agent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495551" y="5445125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Host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824788" y="5445125"/>
            <a:ext cx="2843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>
                <a:solidFill>
                  <a:srgbClr val="00CC00"/>
                </a:solidFill>
              </a:rPr>
              <a:t>Environment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800600" y="4437063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>
                <a:solidFill>
                  <a:srgbClr val="FF0000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9652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274638"/>
            <a:ext cx="8642350" cy="1143000"/>
          </a:xfrm>
        </p:spPr>
        <p:txBody>
          <a:bodyPr/>
          <a:lstStyle/>
          <a:p>
            <a:r>
              <a:rPr lang="en-GB" sz="3800"/>
              <a:t>Iceberg Concept of Infectious Disease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440239" y="1773238"/>
            <a:ext cx="5259387" cy="4729162"/>
            <a:chOff x="1248" y="240"/>
            <a:chExt cx="4176" cy="3600"/>
          </a:xfrm>
        </p:grpSpPr>
        <p:sp>
          <p:nvSpPr>
            <p:cNvPr id="14343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200" dirty="0"/>
                <a:t>Death</a:t>
              </a:r>
            </a:p>
          </p:txBody>
        </p:sp>
        <p:sp>
          <p:nvSpPr>
            <p:cNvPr id="14344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  <a:p>
              <a:pPr algn="ctr"/>
              <a:r>
                <a:rPr lang="en-GB"/>
                <a:t>Severe Disease</a:t>
              </a:r>
            </a:p>
          </p:txBody>
        </p:sp>
        <p:sp>
          <p:nvSpPr>
            <p:cNvPr id="14345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  <a:p>
              <a:pPr algn="ctr"/>
              <a:r>
                <a:rPr lang="en-GB"/>
                <a:t>Mild Illness</a:t>
              </a:r>
            </a:p>
          </p:txBody>
        </p:sp>
        <p:sp>
          <p:nvSpPr>
            <p:cNvPr id="14346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/>
                <a:t>Infection without clinical disease </a:t>
              </a:r>
            </a:p>
            <a:p>
              <a:endParaRPr lang="en-GB"/>
            </a:p>
            <a:p>
              <a:endParaRPr lang="en-GB"/>
            </a:p>
            <a:p>
              <a:pPr algn="ctr"/>
              <a:r>
                <a:rPr lang="en-GB"/>
                <a:t>Exposure without infection </a:t>
              </a:r>
            </a:p>
          </p:txBody>
        </p:sp>
      </p:grp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524000" y="2924175"/>
            <a:ext cx="3240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Clinical Infection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919289" y="4437063"/>
            <a:ext cx="21605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err="1"/>
              <a:t>Subclinical</a:t>
            </a:r>
            <a:r>
              <a:rPr lang="en-GB" sz="3200" dirty="0"/>
              <a:t> Infection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4800601" y="2565400"/>
            <a:ext cx="1439863" cy="50323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4800600" y="3213100"/>
            <a:ext cx="12954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4008439" y="5084763"/>
            <a:ext cx="1150937" cy="3603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3719513" y="5445126"/>
            <a:ext cx="1439862" cy="79216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4800601" y="3357564"/>
            <a:ext cx="790575" cy="71913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8401051" y="1773239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FF"/>
                </a:solidFill>
              </a:rPr>
              <a:t>Collect dead specimens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8616950" y="2781301"/>
            <a:ext cx="172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FF"/>
                </a:solidFill>
              </a:rPr>
              <a:t>Observe abnormal behaviours</a:t>
            </a: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V="1">
            <a:off x="7608888" y="2205038"/>
            <a:ext cx="647700" cy="144462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8040689" y="3068638"/>
            <a:ext cx="503237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0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  <p:bldP spid="14348" grpId="0"/>
      <p:bldP spid="14349" grpId="0" animBg="1"/>
      <p:bldP spid="14350" grpId="0" animBg="1"/>
      <p:bldP spid="14352" grpId="0" animBg="1"/>
      <p:bldP spid="14353" grpId="0" animBg="1"/>
      <p:bldP spid="14354" grpId="0" animBg="1"/>
      <p:bldP spid="14355" grpId="0"/>
      <p:bldP spid="14356" grpId="0"/>
      <p:bldP spid="14357" grpId="0" animBg="1"/>
      <p:bldP spid="143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4782" y="581818"/>
            <a:ext cx="8312631" cy="5410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8814" y="6209278"/>
            <a:ext cx="2334986" cy="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(Vetmed.edu, 2015)</a:t>
            </a:r>
          </a:p>
        </p:txBody>
      </p:sp>
    </p:spTree>
    <p:extLst>
      <p:ext uri="{BB962C8B-B14F-4D97-AF65-F5344CB8AC3E}">
        <p14:creationId xmlns:p14="http://schemas.microsoft.com/office/powerpoint/2010/main" val="1277616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Elephant </a:t>
            </a:r>
            <a:r>
              <a:rPr lang="en-GB" dirty="0" err="1"/>
              <a:t>Endotheliotrophic</a:t>
            </a:r>
            <a:r>
              <a:rPr lang="en-GB" dirty="0"/>
              <a:t> herpes virus (EEHV)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Cause: Herpes virus</a:t>
            </a:r>
          </a:p>
          <a:p>
            <a:r>
              <a:rPr lang="en-GB" dirty="0"/>
              <a:t>Affects Asian elephants</a:t>
            </a:r>
          </a:p>
          <a:p>
            <a:r>
              <a:rPr lang="en-GB" dirty="0"/>
              <a:t>Mortality rate 80%</a:t>
            </a:r>
          </a:p>
          <a:p>
            <a:r>
              <a:rPr lang="en-GB" dirty="0"/>
              <a:t>Symptoms: attacks endothelial lining= haemorrhage</a:t>
            </a:r>
          </a:p>
          <a:p>
            <a:r>
              <a:rPr lang="en-GB" dirty="0"/>
              <a:t>Small skin lesions</a:t>
            </a:r>
          </a:p>
          <a:p>
            <a:r>
              <a:rPr lang="en-GB" dirty="0"/>
              <a:t>Treatment: early identification and anti-</a:t>
            </a:r>
            <a:r>
              <a:rPr lang="en-GB" dirty="0" err="1"/>
              <a:t>virals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874520" y="1943100"/>
            <a:ext cx="8263890" cy="2983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Chester Zoo lost 5 calves in 2015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Whipsnade lost two calves 2009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Port-</a:t>
            </a:r>
            <a:r>
              <a:rPr lang="en-GB" dirty="0" err="1"/>
              <a:t>Lympne</a:t>
            </a:r>
            <a:r>
              <a:rPr lang="en-GB" dirty="0"/>
              <a:t> lost a calf in 2005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Houston zoo lost 6 elephants in 2013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  <a:p>
            <a:pPr algn="ctr"/>
            <a:r>
              <a:rPr lang="en-GB" dirty="0"/>
              <a:t>Ackermann &amp; </a:t>
            </a:r>
            <a:r>
              <a:rPr lang="en-GB" dirty="0" err="1"/>
              <a:t>Hatt</a:t>
            </a:r>
            <a:r>
              <a:rPr lang="en-GB" dirty="0"/>
              <a:t> (2019) To treat or not to treat? </a:t>
            </a:r>
            <a:r>
              <a:rPr lang="en-GB" i="1" dirty="0"/>
              <a:t>Veterinary Case Reports</a:t>
            </a:r>
            <a:r>
              <a:rPr lang="en-GB" dirty="0"/>
              <a:t>. </a:t>
            </a:r>
            <a:r>
              <a:rPr lang="en-GB" b="1" dirty="0"/>
              <a:t>7</a:t>
            </a:r>
            <a:r>
              <a:rPr lang="en-GB" dirty="0"/>
              <a:t>:e000847</a:t>
            </a:r>
          </a:p>
        </p:txBody>
      </p:sp>
    </p:spTree>
    <p:extLst>
      <p:ext uri="{BB962C8B-B14F-4D97-AF65-F5344CB8AC3E}">
        <p14:creationId xmlns:p14="http://schemas.microsoft.com/office/powerpoint/2010/main" val="248321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Saiga</a:t>
            </a:r>
            <a:r>
              <a:rPr lang="en-GB" dirty="0"/>
              <a:t> antelope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May 2015: 200,000 </a:t>
            </a:r>
            <a:r>
              <a:rPr lang="en-GB" dirty="0" err="1"/>
              <a:t>Saiga</a:t>
            </a:r>
            <a:r>
              <a:rPr lang="en-GB" dirty="0"/>
              <a:t> antelope died within 2 weeks</a:t>
            </a:r>
          </a:p>
          <a:p>
            <a:r>
              <a:rPr lang="en-GB" dirty="0"/>
              <a:t>Half the global population</a:t>
            </a:r>
          </a:p>
          <a:p>
            <a:r>
              <a:rPr lang="en-GB" dirty="0"/>
              <a:t>Cause:  initially </a:t>
            </a:r>
            <a:r>
              <a:rPr lang="en-GB" dirty="0">
                <a:hlinkClick r:id="rId2"/>
              </a:rPr>
              <a:t>unknown</a:t>
            </a:r>
            <a:endParaRPr lang="en-GB" dirty="0"/>
          </a:p>
          <a:p>
            <a:r>
              <a:rPr lang="en-GB" dirty="0"/>
              <a:t>Now linked to bacterial infection, change in humidity, temperature (climate change)</a:t>
            </a:r>
          </a:p>
          <a:p>
            <a:r>
              <a:rPr lang="en-GB" dirty="0" err="1"/>
              <a:t>Saigas</a:t>
            </a:r>
            <a:r>
              <a:rPr lang="en-GB" dirty="0"/>
              <a:t> moving further north than previously</a:t>
            </a:r>
          </a:p>
          <a:p>
            <a:r>
              <a:rPr lang="en-GB" dirty="0"/>
              <a:t>Contact with livestock?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370" y="3874629"/>
            <a:ext cx="3516630" cy="298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Scenario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You are curator of a zoo</a:t>
            </a:r>
          </a:p>
          <a:p>
            <a:r>
              <a:rPr lang="en-GB" dirty="0"/>
              <a:t>One of your greater flamingos has developed Avian influenza</a:t>
            </a:r>
          </a:p>
          <a:p>
            <a:r>
              <a:rPr lang="en-GB" dirty="0"/>
              <a:t>This is confirmed by a vet </a:t>
            </a:r>
          </a:p>
          <a:p>
            <a:endParaRPr lang="en-GB" dirty="0"/>
          </a:p>
          <a:p>
            <a:r>
              <a:rPr lang="en-GB" dirty="0"/>
              <a:t>What are your next steps? </a:t>
            </a:r>
          </a:p>
          <a:p>
            <a:r>
              <a:rPr lang="en-GB" dirty="0"/>
              <a:t>How will you manage the individual?</a:t>
            </a:r>
          </a:p>
          <a:p>
            <a:r>
              <a:rPr lang="en-GB" dirty="0"/>
              <a:t>How will you protect the collection?</a:t>
            </a:r>
          </a:p>
          <a:p>
            <a:r>
              <a:rPr lang="en-GB" dirty="0"/>
              <a:t>How will you protect other collections?</a:t>
            </a:r>
          </a:p>
          <a:p>
            <a:r>
              <a:rPr lang="en-GB" dirty="0"/>
              <a:t>How will you ensure visitors are not distressed by any solutions/precautions? </a:t>
            </a:r>
          </a:p>
        </p:txBody>
      </p:sp>
    </p:spTree>
    <p:extLst>
      <p:ext uri="{BB962C8B-B14F-4D97-AF65-F5344CB8AC3E}">
        <p14:creationId xmlns:p14="http://schemas.microsoft.com/office/powerpoint/2010/main" val="1154884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Scenario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are an epidemiologist for the </a:t>
            </a:r>
            <a:r>
              <a:rPr lang="en-GB" dirty="0" err="1"/>
              <a:t>OiE</a:t>
            </a:r>
            <a:endParaRPr lang="en-GB" dirty="0"/>
          </a:p>
          <a:p>
            <a:r>
              <a:rPr lang="en-GB" dirty="0"/>
              <a:t>You have noticed a rising number of reported rabies cases in one particular area in Africa</a:t>
            </a:r>
          </a:p>
          <a:p>
            <a:r>
              <a:rPr lang="en-GB" dirty="0"/>
              <a:t>What are your next steps? </a:t>
            </a:r>
          </a:p>
          <a:p>
            <a:r>
              <a:rPr lang="en-GB" dirty="0"/>
              <a:t>How will you manage the people?</a:t>
            </a:r>
          </a:p>
          <a:p>
            <a:r>
              <a:rPr lang="en-GB" dirty="0"/>
              <a:t>How will you prevent the spread?</a:t>
            </a:r>
          </a:p>
          <a:p>
            <a:r>
              <a:rPr lang="en-GB" dirty="0"/>
              <a:t>How will you protect other collections?</a:t>
            </a:r>
          </a:p>
          <a:p>
            <a:r>
              <a:rPr lang="en-GB" dirty="0"/>
              <a:t>How will you ensure this scenario has a reduced risk of occurring again in the future? </a:t>
            </a:r>
          </a:p>
        </p:txBody>
      </p:sp>
    </p:spTree>
    <p:extLst>
      <p:ext uri="{BB962C8B-B14F-4D97-AF65-F5344CB8AC3E}">
        <p14:creationId xmlns:p14="http://schemas.microsoft.com/office/powerpoint/2010/main" val="3031745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groups: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Examine an outbreak of a notifiable disease (one not previously covered)</a:t>
            </a:r>
          </a:p>
          <a:p>
            <a:r>
              <a:rPr lang="en-GB" dirty="0"/>
              <a:t>Identify what plans were put in place to eradicate it</a:t>
            </a:r>
          </a:p>
          <a:p>
            <a:r>
              <a:rPr lang="en-GB" dirty="0"/>
              <a:t>Were these successful?</a:t>
            </a:r>
          </a:p>
          <a:p>
            <a:r>
              <a:rPr lang="en-GB" dirty="0"/>
              <a:t>How would you adapt this in the future? </a:t>
            </a:r>
          </a:p>
          <a:p>
            <a:r>
              <a:rPr lang="en-GB" dirty="0"/>
              <a:t>Any research to support your plans?</a:t>
            </a:r>
          </a:p>
          <a:p>
            <a:r>
              <a:rPr lang="en-GB" dirty="0"/>
              <a:t>Consider the epidemiological triad for your chosen notifiable disease</a:t>
            </a:r>
          </a:p>
        </p:txBody>
      </p:sp>
    </p:spTree>
    <p:extLst>
      <p:ext uri="{BB962C8B-B14F-4D97-AF65-F5344CB8AC3E}">
        <p14:creationId xmlns:p14="http://schemas.microsoft.com/office/powerpoint/2010/main" val="17033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Directed study…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the Epidemiology DEFRA document regarding the role of DEFRA and case studies (FMD, Avian influenza, Bluetongue, Newcastle Disease, Equine diseases, Rabies) </a:t>
            </a:r>
          </a:p>
        </p:txBody>
      </p:sp>
    </p:spTree>
    <p:extLst>
      <p:ext uri="{BB962C8B-B14F-4D97-AF65-F5344CB8AC3E}">
        <p14:creationId xmlns:p14="http://schemas.microsoft.com/office/powerpoint/2010/main" val="174920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Aims and objectives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CDAE7A-8022-42DD-B53C-8736191019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63294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849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D5AE7-CA8B-4B79-BF31-58E5F882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Questions?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8F1C2-3404-4B95-B212-BB451AF23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/>
              <a:t>Chicken (</a:t>
            </a:r>
            <a:r>
              <a:rPr lang="en-GB" sz="2200" i="1"/>
              <a:t>Gallus gallus domesticus)</a:t>
            </a:r>
            <a:endParaRPr lang="en-GB" sz="2200"/>
          </a:p>
        </p:txBody>
      </p:sp>
      <p:pic>
        <p:nvPicPr>
          <p:cNvPr id="6146" name="Picture 2" descr="Chicken definition and meaning | Collins English Dictionary">
            <a:extLst>
              <a:ext uri="{FF2B5EF4-FFF2-40B4-BE49-F238E27FC236}">
                <a16:creationId xmlns:a16="http://schemas.microsoft.com/office/drawing/2014/main" id="{1F97C980-F402-4B36-94C9-4AA6FFABB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r="1754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46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we start?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Spend 10 minutes finding the following definitions in relation to epidemiology: </a:t>
            </a:r>
          </a:p>
          <a:p>
            <a:pPr lvl="1"/>
            <a:r>
              <a:rPr lang="en-GB" dirty="0"/>
              <a:t>Epidemic/epizootic</a:t>
            </a:r>
          </a:p>
          <a:p>
            <a:pPr lvl="1"/>
            <a:r>
              <a:rPr lang="en-GB" dirty="0"/>
              <a:t>Endemic/enzootic</a:t>
            </a:r>
          </a:p>
          <a:p>
            <a:pPr lvl="1"/>
            <a:r>
              <a:rPr lang="en-GB" dirty="0"/>
              <a:t>Pandemic</a:t>
            </a:r>
          </a:p>
          <a:p>
            <a:pPr lvl="1"/>
            <a:r>
              <a:rPr lang="en-GB" dirty="0"/>
              <a:t>Sporadic</a:t>
            </a:r>
          </a:p>
          <a:p>
            <a:pPr lvl="1"/>
            <a:r>
              <a:rPr lang="en-GB" dirty="0"/>
              <a:t>Occurrence</a:t>
            </a:r>
          </a:p>
          <a:p>
            <a:pPr lvl="1"/>
            <a:r>
              <a:rPr lang="en-GB" dirty="0"/>
              <a:t>Prevalence</a:t>
            </a:r>
          </a:p>
          <a:p>
            <a:pPr lvl="1"/>
            <a:r>
              <a:rPr lang="en-GB" dirty="0"/>
              <a:t>Incidence risk</a:t>
            </a:r>
          </a:p>
          <a:p>
            <a:pPr lvl="1"/>
            <a:r>
              <a:rPr lang="en-GB" dirty="0"/>
              <a:t>Specificity</a:t>
            </a:r>
          </a:p>
          <a:p>
            <a:pPr lvl="1"/>
            <a:r>
              <a:rPr lang="en-GB" dirty="0"/>
              <a:t>Sensitivity</a:t>
            </a:r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71557" y="4963885"/>
            <a:ext cx="4882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Let’s take a closer look…</a:t>
            </a:r>
          </a:p>
        </p:txBody>
      </p:sp>
    </p:spTree>
    <p:extLst>
      <p:ext uri="{BB962C8B-B14F-4D97-AF65-F5344CB8AC3E}">
        <p14:creationId xmlns:p14="http://schemas.microsoft.com/office/powerpoint/2010/main" val="79743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Proportion of population affected by disease at given point in time</a:t>
            </a:r>
          </a:p>
          <a:p>
            <a:pPr lvl="1"/>
            <a:r>
              <a:rPr lang="en-GB" dirty="0"/>
              <a:t>Period prevalence: over time</a:t>
            </a:r>
          </a:p>
          <a:p>
            <a:pPr lvl="1"/>
            <a:r>
              <a:rPr lang="en-GB" dirty="0"/>
              <a:t>Point prevalence: single point in time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Calculating prevalence: </a:t>
            </a:r>
          </a:p>
          <a:p>
            <a:r>
              <a:rPr lang="en-GB" dirty="0"/>
              <a:t>(Number of individuals infected/number of individual in population)x100= prevalence %</a:t>
            </a:r>
          </a:p>
        </p:txBody>
      </p:sp>
    </p:spTree>
    <p:extLst>
      <p:ext uri="{BB962C8B-B14F-4D97-AF65-F5344CB8AC3E}">
        <p14:creationId xmlns:p14="http://schemas.microsoft.com/office/powerpoint/2010/main" val="40732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Incidence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Aka cumulative incidence</a:t>
            </a:r>
          </a:p>
          <a:p>
            <a:r>
              <a:rPr lang="en-GB" dirty="0"/>
              <a:t>Depends on:</a:t>
            </a:r>
          </a:p>
          <a:p>
            <a:pPr lvl="1"/>
            <a:r>
              <a:rPr lang="en-GB" dirty="0"/>
              <a:t>Individuals do not die from different disease</a:t>
            </a:r>
          </a:p>
          <a:p>
            <a:pPr lvl="1"/>
            <a:r>
              <a:rPr lang="en-GB" dirty="0"/>
              <a:t>Individuals are disease free at start of time</a:t>
            </a:r>
          </a:p>
          <a:p>
            <a:pPr lvl="1"/>
            <a:endParaRPr lang="en-GB" dirty="0"/>
          </a:p>
          <a:p>
            <a:r>
              <a:rPr lang="en-GB" dirty="0"/>
              <a:t>Calculating cumulative incidence:</a:t>
            </a:r>
          </a:p>
          <a:p>
            <a:r>
              <a:rPr lang="en-GB" dirty="0"/>
              <a:t>(Number of animals testing positive at the end of the time period/number of animals all negative initially)x100</a:t>
            </a:r>
          </a:p>
        </p:txBody>
      </p:sp>
    </p:spTree>
    <p:extLst>
      <p:ext uri="{BB962C8B-B14F-4D97-AF65-F5344CB8AC3E}">
        <p14:creationId xmlns:p14="http://schemas.microsoft.com/office/powerpoint/2010/main" val="326879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"/>
            <a:ext cx="8229600" cy="1052513"/>
          </a:xfrm>
        </p:spPr>
        <p:txBody>
          <a:bodyPr/>
          <a:lstStyle/>
          <a:p>
            <a:r>
              <a:rPr lang="en-GB"/>
              <a:t>Basic Epidemic Curve </a:t>
            </a:r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919289" y="1268413"/>
          <a:ext cx="8281987" cy="515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229600" imgH="4524216" progId="MSGraph.Chart.8">
                  <p:embed followColorScheme="full"/>
                </p:oleObj>
              </mc:Choice>
              <mc:Fallback>
                <p:oleObj name="Chart" r:id="rId3" imgW="8229600" imgH="4524216" progId="MSGraph.Chart.8">
                  <p:embed followColorScheme="full"/>
                  <p:pic>
                    <p:nvPicPr>
                      <p:cNvPr id="2458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 r="21123"/>
                      <a:stretch>
                        <a:fillRect/>
                      </a:stretch>
                    </p:blipFill>
                    <p:spPr bwMode="auto">
                      <a:xfrm>
                        <a:off x="1919289" y="1268413"/>
                        <a:ext cx="8281987" cy="515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016500" y="6308726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Days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91222" y="2297858"/>
            <a:ext cx="360362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New </a:t>
            </a:r>
          </a:p>
          <a:p>
            <a:pPr>
              <a:spcBef>
                <a:spcPct val="50000"/>
              </a:spcBef>
            </a:pPr>
            <a:r>
              <a:rPr lang="en-GB" dirty="0"/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146607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"/>
            <a:ext cx="8642350" cy="1196975"/>
          </a:xfrm>
        </p:spPr>
        <p:txBody>
          <a:bodyPr/>
          <a:lstStyle/>
          <a:p>
            <a:r>
              <a:rPr lang="en-GB" sz="4000"/>
              <a:t>Seasonality of Occurrence:</a:t>
            </a:r>
            <a:br>
              <a:rPr lang="en-GB" sz="4000"/>
            </a:br>
            <a:r>
              <a:rPr lang="en-GB" sz="3000"/>
              <a:t>Incidence of Leptospirosis in Humans in the USA</a:t>
            </a:r>
            <a:endParaRPr lang="en-GB" sz="4000"/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847851" y="1268413"/>
          <a:ext cx="8316913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229600" imgH="4524216" progId="MSGraph.Chart.8">
                  <p:embed followColorScheme="full"/>
                </p:oleObj>
              </mc:Choice>
              <mc:Fallback>
                <p:oleObj name="Chart" r:id="rId3" imgW="8229600" imgH="4524216" progId="MSGraph.Chart.8">
                  <p:embed followColorScheme="full"/>
                  <p:pic>
                    <p:nvPicPr>
                      <p:cNvPr id="2662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 r="14120"/>
                      <a:stretch>
                        <a:fillRect/>
                      </a:stretch>
                    </p:blipFill>
                    <p:spPr bwMode="auto">
                      <a:xfrm>
                        <a:off x="1847851" y="1268413"/>
                        <a:ext cx="8316913" cy="478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087939" y="602138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Month of Year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719264" y="1844675"/>
            <a:ext cx="3444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NEW CASES</a:t>
            </a:r>
          </a:p>
        </p:txBody>
      </p:sp>
    </p:spTree>
    <p:extLst>
      <p:ext uri="{BB962C8B-B14F-4D97-AF65-F5344CB8AC3E}">
        <p14:creationId xmlns:p14="http://schemas.microsoft.com/office/powerpoint/2010/main" val="276041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260351"/>
            <a:ext cx="8713787" cy="981075"/>
          </a:xfrm>
        </p:spPr>
        <p:txBody>
          <a:bodyPr>
            <a:normAutofit fontScale="90000"/>
          </a:bodyPr>
          <a:lstStyle/>
          <a:p>
            <a:r>
              <a:rPr lang="en-GB" sz="4000"/>
              <a:t>Temporal Occurrence:</a:t>
            </a:r>
            <a:br>
              <a:rPr lang="en-GB" sz="4000"/>
            </a:br>
            <a:r>
              <a:rPr lang="en-GB" sz="3000"/>
              <a:t>Incidence of Rabies in Wildlife &amp; Dogs in the USA</a:t>
            </a:r>
          </a:p>
        </p:txBody>
      </p:sp>
      <p:graphicFrame>
        <p:nvGraphicFramePr>
          <p:cNvPr id="2867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847850" y="1484314"/>
          <a:ext cx="8642350" cy="463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229600" imgH="4524216" progId="MSGraph.Chart.8">
                  <p:embed followColorScheme="full"/>
                </p:oleObj>
              </mc:Choice>
              <mc:Fallback>
                <p:oleObj name="Chart" r:id="rId3" imgW="8229600" imgH="4524216" progId="MSGraph.Chart.8">
                  <p:embed followColorScheme="full"/>
                  <p:pic>
                    <p:nvPicPr>
                      <p:cNvPr id="28676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484314"/>
                        <a:ext cx="8642350" cy="463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872039" y="6165851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Year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703388" y="2349500"/>
            <a:ext cx="3603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NEW CASES</a:t>
            </a:r>
          </a:p>
        </p:txBody>
      </p:sp>
    </p:spTree>
    <p:extLst>
      <p:ext uri="{BB962C8B-B14F-4D97-AF65-F5344CB8AC3E}">
        <p14:creationId xmlns:p14="http://schemas.microsoft.com/office/powerpoint/2010/main" val="302687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981075"/>
          </a:xfrm>
        </p:spPr>
        <p:txBody>
          <a:bodyPr/>
          <a:lstStyle/>
          <a:p>
            <a:r>
              <a:rPr lang="en-GB"/>
              <a:t>Endemic Pattern of Disease</a:t>
            </a:r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74825" y="1268414"/>
          <a:ext cx="8675688" cy="477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229600" imgH="4524216" progId="MSGraph.Chart.8">
                  <p:embed followColorScheme="full"/>
                </p:oleObj>
              </mc:Choice>
              <mc:Fallback>
                <p:oleObj name="Chart" r:id="rId3" imgW="8229600" imgH="4524216" progId="MSGraph.Chart.8">
                  <p:embed followColorScheme="full"/>
                  <p:pic>
                    <p:nvPicPr>
                      <p:cNvPr id="3072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 r="14120"/>
                      <a:stretch>
                        <a:fillRect/>
                      </a:stretch>
                    </p:blipFill>
                    <p:spPr bwMode="auto">
                      <a:xfrm>
                        <a:off x="1774825" y="1268414"/>
                        <a:ext cx="8675688" cy="477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375276" y="5949951"/>
            <a:ext cx="309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Time (weeks)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774825" y="2060574"/>
            <a:ext cx="433388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NEW </a:t>
            </a:r>
          </a:p>
          <a:p>
            <a:pPr>
              <a:spcBef>
                <a:spcPct val="50000"/>
              </a:spcBef>
            </a:pPr>
            <a:r>
              <a:rPr lang="en-GB" dirty="0"/>
              <a:t>CA</a:t>
            </a:r>
            <a:br>
              <a:rPr lang="en-GB" dirty="0"/>
            </a:br>
            <a:r>
              <a:rPr lang="en-GB" dirty="0"/>
              <a:t>S</a:t>
            </a:r>
            <a:br>
              <a:rPr lang="en-GB" dirty="0"/>
            </a:br>
            <a:r>
              <a:rPr lang="en-GB" dirty="0"/>
              <a:t>E</a:t>
            </a:r>
            <a:br>
              <a:rPr lang="en-GB" dirty="0"/>
            </a:br>
            <a:r>
              <a:rPr lang="en-GB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736106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79C7729559184E9120F78AD4972359" ma:contentTypeVersion="8" ma:contentTypeDescription="Create a new document." ma:contentTypeScope="" ma:versionID="0e357e05bb9268f188ffc4ece62c2404">
  <xsd:schema xmlns:xsd="http://www.w3.org/2001/XMLSchema" xmlns:xs="http://www.w3.org/2001/XMLSchema" xmlns:p="http://schemas.microsoft.com/office/2006/metadata/properties" xmlns:ns3="94ccf22b-db59-483c-8eba-8fbe71757094" xmlns:ns4="5e41f7da-2bec-461d-8db6-891ebcbda785" targetNamespace="http://schemas.microsoft.com/office/2006/metadata/properties" ma:root="true" ma:fieldsID="50ac33339c2a1e9ab9df617306d30365" ns3:_="" ns4:_="">
    <xsd:import namespace="94ccf22b-db59-483c-8eba-8fbe71757094"/>
    <xsd:import namespace="5e41f7da-2bec-461d-8db6-891ebcbda78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cf22b-db59-483c-8eba-8fbe71757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1f7da-2bec-461d-8db6-891ebcbda7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09A83D-72EA-4697-A474-0761840F56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ccf22b-db59-483c-8eba-8fbe71757094"/>
    <ds:schemaRef ds:uri="5e41f7da-2bec-461d-8db6-891ebcbda7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BEFE4D-73E5-4FA5-A9FB-894A6D7BBE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2A5E3D-9309-4A85-A573-681DD8FC091E}">
  <ds:schemaRefs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5e41f7da-2bec-461d-8db6-891ebcbda785"/>
    <ds:schemaRef ds:uri="94ccf22b-db59-483c-8eba-8fbe7175709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642</Words>
  <Application>Microsoft Office PowerPoint</Application>
  <PresentationFormat>Widescreen</PresentationFormat>
  <Paragraphs>137</Paragraphs>
  <Slides>20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Chart</vt:lpstr>
      <vt:lpstr>Epidemiology Introduction</vt:lpstr>
      <vt:lpstr>Aims and objectives </vt:lpstr>
      <vt:lpstr>Where do we start? </vt:lpstr>
      <vt:lpstr>Prevalence</vt:lpstr>
      <vt:lpstr>Incidence risk</vt:lpstr>
      <vt:lpstr>Basic Epidemic Curve </vt:lpstr>
      <vt:lpstr>Seasonality of Occurrence: Incidence of Leptospirosis in Humans in the USA</vt:lpstr>
      <vt:lpstr>Temporal Occurrence: Incidence of Rabies in Wildlife &amp; Dogs in the USA</vt:lpstr>
      <vt:lpstr>Endemic Pattern of Disease</vt:lpstr>
      <vt:lpstr>Epidemic / Sporadic Infection</vt:lpstr>
      <vt:lpstr>Epidemiological Triad</vt:lpstr>
      <vt:lpstr>Iceberg Concept of Infectious Disease</vt:lpstr>
      <vt:lpstr>PowerPoint Presentation</vt:lpstr>
      <vt:lpstr>Elephant Endotheliotrophic herpes virus (EEHV)</vt:lpstr>
      <vt:lpstr>Saiga antelope</vt:lpstr>
      <vt:lpstr>Scenario 1</vt:lpstr>
      <vt:lpstr>Scenario 2</vt:lpstr>
      <vt:lpstr>In groups:</vt:lpstr>
      <vt:lpstr>Directed study…</vt:lpstr>
      <vt:lpstr>Questions?</vt:lpstr>
    </vt:vector>
  </TitlesOfParts>
  <Company>Sparsholt College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Introduction</dc:title>
  <dc:creator>Emma Anscombe-Skirrow</dc:creator>
  <cp:lastModifiedBy>Reviewer</cp:lastModifiedBy>
  <cp:revision>29</cp:revision>
  <dcterms:created xsi:type="dcterms:W3CDTF">2016-09-29T09:45:51Z</dcterms:created>
  <dcterms:modified xsi:type="dcterms:W3CDTF">2021-12-22T14:02:35Z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0x0101000479C7729559184E9120F78AD4972359</vt:lpwstr>
  </property>
</Properties>
</file>