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63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9" r:id="rId18"/>
    <p:sldId id="260" r:id="rId19"/>
    <p:sldId id="261" r:id="rId20"/>
    <p:sldId id="262" r:id="rId21"/>
    <p:sldId id="264" r:id="rId22"/>
    <p:sldId id="265" r:id="rId23"/>
    <p:sldId id="266" r:id="rId24"/>
    <p:sldId id="267" r:id="rId25"/>
    <p:sldId id="268" r:id="rId26"/>
    <p:sldId id="269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1420" autoAdjust="0"/>
  </p:normalViewPr>
  <p:slideViewPr>
    <p:cSldViewPr snapToGrid="0">
      <p:cViewPr varScale="1">
        <p:scale>
          <a:sx n="66" d="100"/>
          <a:sy n="66" d="100"/>
        </p:scale>
        <p:origin x="8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B7BB4-1909-48C4-817C-1B95ABB195D0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F40F0-9DE9-4DA2-B591-08826E06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8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7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530-0542-473F-A2A3-E689E15DC5A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3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530-0542-473F-A2A3-E689E15DC5A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7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52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59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87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563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842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918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06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97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93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975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3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0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530-0542-473F-A2A3-E689E15DC5A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530-0542-473F-A2A3-E689E15DC5A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97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530-0542-473F-A2A3-E689E15DC5A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02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40F0-9DE9-4DA2-B591-08826E06F4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30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530-0542-473F-A2A3-E689E15DC5A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23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530-0542-473F-A2A3-E689E15DC5A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8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06E4-982A-4E12-8500-31C43DCE176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117B-92C5-4AE9-982D-1E26CF2B3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19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06E4-982A-4E12-8500-31C43DCE176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117B-92C5-4AE9-982D-1E26CF2B3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4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06E4-982A-4E12-8500-31C43DCE176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117B-92C5-4AE9-982D-1E26CF2B3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3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06E4-982A-4E12-8500-31C43DCE176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117B-92C5-4AE9-982D-1E26CF2B3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06E4-982A-4E12-8500-31C43DCE176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117B-92C5-4AE9-982D-1E26CF2B3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2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06E4-982A-4E12-8500-31C43DCE176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117B-92C5-4AE9-982D-1E26CF2B3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4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06E4-982A-4E12-8500-31C43DCE176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117B-92C5-4AE9-982D-1E26CF2B3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9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06E4-982A-4E12-8500-31C43DCE176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117B-92C5-4AE9-982D-1E26CF2B3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06E4-982A-4E12-8500-31C43DCE176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117B-92C5-4AE9-982D-1E26CF2B3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06E4-982A-4E12-8500-31C43DCE176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117B-92C5-4AE9-982D-1E26CF2B3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06E4-982A-4E12-8500-31C43DCE176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117B-92C5-4AE9-982D-1E26CF2B3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3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606E4-982A-4E12-8500-31C43DCE176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7117B-92C5-4AE9-982D-1E26CF2B3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7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QGOcOUBi6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health-4035499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healthinitiative.com/about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MVWL7RRy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1/15/Imf-advanced-un-least-developed-2008.sv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Emerging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84414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214"/>
            <a:ext cx="10515600" cy="1325563"/>
          </a:xfrm>
        </p:spPr>
        <p:txBody>
          <a:bodyPr/>
          <a:lstStyle/>
          <a:p>
            <a:r>
              <a:rPr lang="en-GB" dirty="0"/>
              <a:t>Five steps to a </a:t>
            </a:r>
            <a:r>
              <a:rPr lang="en-GB" dirty="0" err="1"/>
              <a:t>zoonotic</a:t>
            </a:r>
            <a:r>
              <a:rPr lang="en-GB" dirty="0"/>
              <a:t> infection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 l="10631" t="33075" r="9045" b="43300"/>
          <a:stretch>
            <a:fillRect/>
          </a:stretch>
        </p:blipFill>
        <p:spPr bwMode="auto">
          <a:xfrm>
            <a:off x="1524000" y="1244062"/>
            <a:ext cx="9144000" cy="168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38282" y="3071810"/>
            <a:ext cx="38576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1) </a:t>
            </a:r>
            <a:r>
              <a:rPr lang="en-GB" sz="2800" dirty="0" err="1"/>
              <a:t>Interspecific</a:t>
            </a:r>
            <a:r>
              <a:rPr lang="en-GB" sz="2800" dirty="0"/>
              <a:t> exposure.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8282" y="4046530"/>
            <a:ext cx="35719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2) Overcoming host barriers.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8282" y="5403852"/>
            <a:ext cx="342902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3) Establishment within the host.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6066" y="3071811"/>
            <a:ext cx="385765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4) Replication of infective (transmission) stages.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8876" y="4643447"/>
            <a:ext cx="421484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5) Transmission and persistence within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16563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Can the body fight back?</a:t>
            </a:r>
            <a:endParaRPr lang="en-GB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 l="21262" t="22886" r="32670" b="30893"/>
          <a:stretch>
            <a:fillRect/>
          </a:stretch>
        </p:blipFill>
        <p:spPr bwMode="auto">
          <a:xfrm>
            <a:off x="1775520" y="1412776"/>
            <a:ext cx="5616624" cy="45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http://bama.ua.edu/~chytrid/images/clip_image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6200" y="1412776"/>
            <a:ext cx="2343150" cy="2047876"/>
          </a:xfrm>
          <a:prstGeom prst="rect">
            <a:avLst/>
          </a:prstGeom>
          <a:noFill/>
        </p:spPr>
      </p:pic>
      <p:pic>
        <p:nvPicPr>
          <p:cNvPr id="65542" name="Picture 6" descr="http://scienceline.org/wp-content/uploads/2011/12/journal.pbio_.0060024.jpg"/>
          <p:cNvPicPr>
            <a:picLocks noChangeAspect="1" noChangeArrowheads="1"/>
          </p:cNvPicPr>
          <p:nvPr/>
        </p:nvPicPr>
        <p:blipFill>
          <a:blip r:embed="rId6" cstate="print"/>
          <a:srcRect l="17640" t="23468" r="2981" b="22892"/>
          <a:stretch>
            <a:fillRect/>
          </a:stretch>
        </p:blipFill>
        <p:spPr bwMode="auto">
          <a:xfrm>
            <a:off x="7536160" y="3573017"/>
            <a:ext cx="2987824" cy="151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85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17719" r="40349" b="27649"/>
          <a:stretch>
            <a:fillRect/>
          </a:stretch>
        </p:blipFill>
        <p:spPr bwMode="auto">
          <a:xfrm>
            <a:off x="1703512" y="188640"/>
            <a:ext cx="7488832" cy="651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775520" y="6165304"/>
            <a:ext cx="2016224" cy="432048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4" y="87214"/>
            <a:ext cx="10515600" cy="1325563"/>
          </a:xfrm>
        </p:spPr>
        <p:txBody>
          <a:bodyPr/>
          <a:lstStyle/>
          <a:p>
            <a:r>
              <a:rPr lang="en-GB" dirty="0"/>
              <a:t>From </a:t>
            </a:r>
            <a:r>
              <a:rPr lang="en-GB" dirty="0" err="1"/>
              <a:t>Radwan</a:t>
            </a:r>
            <a:r>
              <a:rPr lang="en-GB" dirty="0"/>
              <a:t> </a:t>
            </a:r>
            <a:r>
              <a:rPr lang="en-GB" i="1" dirty="0"/>
              <a:t>et al.</a:t>
            </a:r>
            <a:r>
              <a:rPr lang="en-GB" dirty="0"/>
              <a:t> (2010) </a:t>
            </a:r>
          </a:p>
        </p:txBody>
      </p:sp>
      <p:pic>
        <p:nvPicPr>
          <p:cNvPr id="67586" name="Picture 2" descr="http://origin-ars.els-cdn.com/content/image/1-s2.0-S0006320709003395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0" y="1103723"/>
            <a:ext cx="4712874" cy="4546181"/>
          </a:xfrm>
          <a:prstGeom prst="rect">
            <a:avLst/>
          </a:prstGeom>
          <a:noFill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672" y="5731286"/>
            <a:ext cx="72485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928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Wolfe, </a:t>
            </a:r>
            <a:r>
              <a:rPr lang="en-GB" dirty="0" err="1"/>
              <a:t>Dunavan</a:t>
            </a:r>
            <a:r>
              <a:rPr lang="en-GB" dirty="0"/>
              <a:t> and Diamond (2007)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Five stages of transfer from animals to humans</a:t>
            </a:r>
          </a:p>
          <a:p>
            <a:endParaRPr lang="en-GB" dirty="0"/>
          </a:p>
          <a:p>
            <a:r>
              <a:rPr lang="en-GB" dirty="0"/>
              <a:t>Early warning system needed</a:t>
            </a:r>
          </a:p>
          <a:p>
            <a:endParaRPr lang="en-GB" dirty="0"/>
          </a:p>
          <a:p>
            <a:r>
              <a:rPr lang="en-GB" dirty="0"/>
              <a:t>Where should the focus be on?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1986" t="14818" r="14995" b="58237"/>
          <a:stretch/>
        </p:blipFill>
        <p:spPr>
          <a:xfrm>
            <a:off x="6531430" y="2273064"/>
            <a:ext cx="5453742" cy="44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Bosch et al (2015)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Economic and health costs, ‘</a:t>
            </a:r>
            <a:r>
              <a:rPr lang="en-GB" i="1" dirty="0"/>
              <a:t>globally degrading our natural capital’</a:t>
            </a:r>
          </a:p>
          <a:p>
            <a:endParaRPr lang="en-GB" i="1" dirty="0"/>
          </a:p>
          <a:p>
            <a:r>
              <a:rPr lang="en-GB" dirty="0"/>
              <a:t>Need to control environmental reservoirs of infection</a:t>
            </a:r>
          </a:p>
          <a:p>
            <a:endParaRPr lang="en-GB" dirty="0"/>
          </a:p>
          <a:p>
            <a:r>
              <a:rPr lang="en-GB" i="1" dirty="0"/>
              <a:t>In situ </a:t>
            </a:r>
            <a:r>
              <a:rPr lang="en-GB" dirty="0"/>
              <a:t>vs </a:t>
            </a:r>
            <a:r>
              <a:rPr lang="en-GB" i="1" dirty="0"/>
              <a:t>Ex situ</a:t>
            </a:r>
            <a:r>
              <a:rPr lang="en-GB" dirty="0"/>
              <a:t>- which is most successful? Why? 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864" y="4576763"/>
            <a:ext cx="3129643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681" y="4576763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Tompkins et al (2015)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Insufficient evidence to support status of current EIDs</a:t>
            </a:r>
          </a:p>
          <a:p>
            <a:r>
              <a:rPr lang="en-GB" dirty="0"/>
              <a:t>Numerous drivers of EIDs</a:t>
            </a:r>
          </a:p>
          <a:p>
            <a:r>
              <a:rPr lang="en-GB" dirty="0"/>
              <a:t>Evidence of absence or absence of evidence?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830" t="22894" r="9135" b="59443"/>
          <a:stretch/>
        </p:blipFill>
        <p:spPr>
          <a:xfrm>
            <a:off x="1551214" y="3658231"/>
            <a:ext cx="10450285" cy="313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to consider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Host and pathogen co-evolution </a:t>
            </a:r>
          </a:p>
          <a:p>
            <a:r>
              <a:rPr lang="en-GB" dirty="0"/>
              <a:t>Importance of new vectors</a:t>
            </a:r>
          </a:p>
          <a:p>
            <a:r>
              <a:rPr lang="en-GB" dirty="0"/>
              <a:t>Environmental changes and disease spread</a:t>
            </a:r>
          </a:p>
          <a:p>
            <a:r>
              <a:rPr lang="en-GB" dirty="0"/>
              <a:t>Susceptibility of new hosts</a:t>
            </a:r>
          </a:p>
          <a:p>
            <a:r>
              <a:rPr lang="en-GB" dirty="0"/>
              <a:t>Host natural history and behavioural ecology</a:t>
            </a:r>
          </a:p>
        </p:txBody>
      </p:sp>
      <p:sp>
        <p:nvSpPr>
          <p:cNvPr id="4" name="Oval 3"/>
          <p:cNvSpPr/>
          <p:nvPr/>
        </p:nvSpPr>
        <p:spPr>
          <a:xfrm>
            <a:off x="6501089" y="3993863"/>
            <a:ext cx="5690911" cy="2864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Consider the following: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Examples of how these factors influence EIDS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How can these topics be further studied to prevent the spread of EIDs.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How they can be used to prevent the spread or monitor EIDs.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Relevant examples?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640512"/>
            <a:ext cx="387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Recently on the news…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5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 and pathogen co-evolution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Woolhouse</a:t>
            </a:r>
            <a:r>
              <a:rPr lang="en-GB" dirty="0"/>
              <a:t> et al (2002)</a:t>
            </a:r>
          </a:p>
          <a:p>
            <a:endParaRPr lang="en-GB" dirty="0"/>
          </a:p>
          <a:p>
            <a:r>
              <a:rPr lang="en-GB" dirty="0"/>
              <a:t>Natural co-evolution= reciprocal adaptive genetic change in one or more species</a:t>
            </a:r>
          </a:p>
          <a:p>
            <a:endParaRPr lang="en-GB" dirty="0"/>
          </a:p>
          <a:p>
            <a:r>
              <a:rPr lang="en-GB" dirty="0"/>
              <a:t>Difficult to demonstrate in humans/vertebrates but commonly seen between inverts, plants and bacteria</a:t>
            </a:r>
          </a:p>
          <a:p>
            <a:r>
              <a:rPr lang="en-GB" dirty="0"/>
              <a:t>Genetic changes in susceptibility and pathogenicity </a:t>
            </a:r>
          </a:p>
          <a:p>
            <a:r>
              <a:rPr lang="en-GB" dirty="0"/>
              <a:t>Dynamic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0"/>
            <a:ext cx="19050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(new)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Savic</a:t>
            </a:r>
            <a:r>
              <a:rPr lang="en-GB" dirty="0"/>
              <a:t> et al (2014)</a:t>
            </a:r>
          </a:p>
          <a:p>
            <a:endParaRPr lang="en-GB" dirty="0"/>
          </a:p>
          <a:p>
            <a:r>
              <a:rPr lang="en-GB" dirty="0"/>
              <a:t>Previously mainly of concern in tropical/subtropical areas</a:t>
            </a:r>
          </a:p>
          <a:p>
            <a:r>
              <a:rPr lang="en-GB" dirty="0"/>
              <a:t>Now a threat in developed countries as well</a:t>
            </a:r>
          </a:p>
          <a:p>
            <a:endParaRPr lang="en-GB" dirty="0"/>
          </a:p>
          <a:p>
            <a:r>
              <a:rPr lang="en-GB" dirty="0"/>
              <a:t>Occur when numerous factors occur together</a:t>
            </a:r>
          </a:p>
          <a:p>
            <a:endParaRPr lang="en-GB" dirty="0"/>
          </a:p>
          <a:p>
            <a:r>
              <a:rPr lang="en-GB" dirty="0"/>
              <a:t>Require reliable surveillance e.g. </a:t>
            </a:r>
            <a:r>
              <a:rPr lang="en-GB" dirty="0">
                <a:hlinkClick r:id="rId3"/>
              </a:rPr>
              <a:t>One Health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221"/>
            <a:ext cx="3938954" cy="290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Aims: to understand the factors influencing EIDs and how they can be controlled</a:t>
            </a:r>
          </a:p>
          <a:p>
            <a:endParaRPr lang="en-GB" dirty="0"/>
          </a:p>
          <a:p>
            <a:r>
              <a:rPr lang="en-GB" dirty="0"/>
              <a:t>Objectives:</a:t>
            </a:r>
          </a:p>
          <a:p>
            <a:r>
              <a:rPr lang="en-GB" dirty="0"/>
              <a:t>Outline the epidemiology of zoonotic diseases affecting wildlife and humans</a:t>
            </a:r>
          </a:p>
          <a:p>
            <a:r>
              <a:rPr lang="en-GB" dirty="0"/>
              <a:t>Discuss the spread and persistence of key pathogens</a:t>
            </a:r>
          </a:p>
          <a:p>
            <a:r>
              <a:rPr lang="en-GB" dirty="0"/>
              <a:t>Critically evaluate the factors influencing the spread of EIDs </a:t>
            </a:r>
          </a:p>
          <a:p>
            <a:r>
              <a:rPr lang="en-GB" dirty="0"/>
              <a:t>Evaluate the future areas of study required to limit the spread</a:t>
            </a:r>
          </a:p>
        </p:txBody>
      </p:sp>
    </p:spTree>
    <p:extLst>
      <p:ext uri="{BB962C8B-B14F-4D97-AF65-F5344CB8AC3E}">
        <p14:creationId xmlns:p14="http://schemas.microsoft.com/office/powerpoint/2010/main" val="1083558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Environmental changes and disease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diseases show an increase in range caused by climate change?</a:t>
            </a:r>
          </a:p>
          <a:p>
            <a:endParaRPr lang="en-GB" dirty="0"/>
          </a:p>
          <a:p>
            <a:r>
              <a:rPr lang="en-GB" dirty="0"/>
              <a:t> Rohr et al (2011)</a:t>
            </a:r>
          </a:p>
          <a:p>
            <a:r>
              <a:rPr lang="en-GB" dirty="0"/>
              <a:t>Generally accepted that climate change=increase in human/wildlife diseases</a:t>
            </a:r>
          </a:p>
          <a:p>
            <a:r>
              <a:rPr lang="en-GB" dirty="0"/>
              <a:t>Significant knowledge gaps in this area of study and can be influenced by disease control efforts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215" y="4774861"/>
            <a:ext cx="3141785" cy="20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Susceptibility of new hosts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Longdon</a:t>
            </a:r>
            <a:r>
              <a:rPr lang="en-GB" dirty="0"/>
              <a:t> et al (2011)</a:t>
            </a:r>
          </a:p>
          <a:p>
            <a:endParaRPr lang="en-GB" dirty="0"/>
          </a:p>
          <a:p>
            <a:r>
              <a:rPr lang="en-GB" dirty="0"/>
              <a:t>Host shifts e.g. parasite originates in a different host species</a:t>
            </a:r>
          </a:p>
          <a:p>
            <a:r>
              <a:rPr lang="en-GB" dirty="0"/>
              <a:t>Factors determining whether pathogen can infect novel host is poorly understood</a:t>
            </a:r>
          </a:p>
          <a:p>
            <a:endParaRPr lang="en-GB" dirty="0"/>
          </a:p>
          <a:p>
            <a:r>
              <a:rPr lang="en-GB" dirty="0"/>
              <a:t>Needs initial exposure to a pathogen</a:t>
            </a:r>
          </a:p>
          <a:p>
            <a:r>
              <a:rPr lang="en-GB" dirty="0"/>
              <a:t>Can this be avoided in wild populations?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847" y="4642053"/>
            <a:ext cx="3634154" cy="221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 natural history and behavioural ecology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Han et al (2015)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Social behaviour and movement behaviour can impact disease dynamics</a:t>
            </a:r>
          </a:p>
          <a:p>
            <a:endParaRPr lang="en-GB" dirty="0"/>
          </a:p>
          <a:p>
            <a:r>
              <a:rPr lang="en-GB" dirty="0"/>
              <a:t>Need appropriate pathogen traits as well as behaviour to influence behaviour patterns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877" y="4720479"/>
            <a:ext cx="3212123" cy="21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EIDs constantly develop and adapt </a:t>
            </a:r>
          </a:p>
          <a:p>
            <a:r>
              <a:rPr lang="en-GB" dirty="0"/>
              <a:t>Need to consider One Health approach</a:t>
            </a:r>
          </a:p>
          <a:p>
            <a:r>
              <a:rPr lang="en-GB" dirty="0"/>
              <a:t>International surveillance essential</a:t>
            </a:r>
          </a:p>
          <a:p>
            <a:r>
              <a:rPr lang="en-GB" dirty="0"/>
              <a:t>Further study needed for better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54262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Please </a:t>
            </a:r>
            <a:r>
              <a:rPr lang="en-GB"/>
              <a:t>see Ledge </a:t>
            </a:r>
            <a:r>
              <a:rPr lang="en-GB" dirty="0"/>
              <a:t>for pdfs of all research discussed here. </a:t>
            </a:r>
          </a:p>
        </p:txBody>
      </p:sp>
    </p:spTree>
    <p:extLst>
      <p:ext uri="{BB962C8B-B14F-4D97-AF65-F5344CB8AC3E}">
        <p14:creationId xmlns:p14="http://schemas.microsoft.com/office/powerpoint/2010/main" val="56675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EIDs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Centers</a:t>
            </a:r>
            <a:r>
              <a:rPr lang="en-GB" dirty="0"/>
              <a:t> for Disease Control and Prevention (CDC, 2014):</a:t>
            </a:r>
          </a:p>
          <a:p>
            <a:endParaRPr lang="en-GB" dirty="0"/>
          </a:p>
          <a:p>
            <a:r>
              <a:rPr lang="en-GB" i="1" dirty="0"/>
              <a:t>‘Infectious diseases whose incidence in humans has increased in the past two decades, or threatens to increase in the near future’ </a:t>
            </a:r>
          </a:p>
          <a:p>
            <a:endParaRPr lang="en-GB" dirty="0"/>
          </a:p>
          <a:p>
            <a:r>
              <a:rPr lang="en-GB" dirty="0"/>
              <a:t>Tompkins et al (2015):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</a:t>
            </a:r>
            <a:r>
              <a:rPr lang="en-GB" i="1" dirty="0"/>
              <a:t>Disease causing agents that rapidly increase in geographical range, host range or prevalence’</a:t>
            </a:r>
            <a:endParaRPr lang="en-GB" dirty="0"/>
          </a:p>
          <a:p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0" y="0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well known EIDs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are they transmitted?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Dr Robert </a:t>
            </a:r>
            <a:r>
              <a:rPr lang="en-GB" dirty="0" err="1">
                <a:hlinkClick r:id="rId3"/>
              </a:rPr>
              <a:t>Nasi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614" t="19986" r="12255" b="59198"/>
          <a:stretch/>
        </p:blipFill>
        <p:spPr>
          <a:xfrm>
            <a:off x="4784270" y="2739787"/>
            <a:ext cx="7407729" cy="399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merging disea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8490"/>
            <a:ext cx="9748684" cy="61943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09720" y="621508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Selected emerging and re-emerging diseases (1996-2004); WHO, 2007</a:t>
            </a:r>
          </a:p>
        </p:txBody>
      </p:sp>
    </p:spTree>
    <p:extLst>
      <p:ext uri="{BB962C8B-B14F-4D97-AF65-F5344CB8AC3E}">
        <p14:creationId xmlns:p14="http://schemas.microsoft.com/office/powerpoint/2010/main" val="343856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So what pathogens are we talking about?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6262" y="2017802"/>
            <a:ext cx="378621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Anything that can spread quickly and infect a range of novel hosts.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3352" y="4459226"/>
            <a:ext cx="414340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Anything that has become more prevalent in recent years, perhaps due to changes in population trends.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9140" y="1417638"/>
            <a:ext cx="392909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Anything that was under control but now appears to be reoccurring more frequently.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3388" y="3760967"/>
            <a:ext cx="4214842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Anything that has been discovered as a brand new disease and whose control and treatment is uncertain or unknown.</a:t>
            </a:r>
          </a:p>
        </p:txBody>
      </p:sp>
    </p:spTree>
    <p:extLst>
      <p:ext uri="{BB962C8B-B14F-4D97-AF65-F5344CB8AC3E}">
        <p14:creationId xmlns:p14="http://schemas.microsoft.com/office/powerpoint/2010/main" val="34064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289387"/>
            <a:ext cx="10817943" cy="1296974"/>
          </a:xfrm>
        </p:spPr>
        <p:txBody>
          <a:bodyPr>
            <a:normAutofit fontScale="90000"/>
          </a:bodyPr>
          <a:lstStyle/>
          <a:p>
            <a:r>
              <a:rPr lang="en-GB" dirty="0"/>
              <a:t>Where do they tend to be occurring or ‘emerging’ from? </a:t>
            </a:r>
          </a:p>
        </p:txBody>
      </p:sp>
      <p:pic>
        <p:nvPicPr>
          <p:cNvPr id="1028" name="Picture 4" descr="File:Imf-advanced-un-least-developed-2008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244" y="1659194"/>
            <a:ext cx="10174640" cy="5163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16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3881422" y="1214422"/>
            <a:ext cx="3714776" cy="3929090"/>
          </a:xfrm>
          <a:prstGeom prst="star6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to produce an EID?</a:t>
            </a:r>
          </a:p>
        </p:txBody>
      </p:sp>
      <p:pic>
        <p:nvPicPr>
          <p:cNvPr id="23554" name="Picture 2" descr="http://filipspagnoli.files.wordpress.com/2008/08/pove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64" y="-24"/>
            <a:ext cx="2748696" cy="1861419"/>
          </a:xfrm>
          <a:prstGeom prst="rect">
            <a:avLst/>
          </a:prstGeom>
          <a:noFill/>
        </p:spPr>
      </p:pic>
      <p:pic>
        <p:nvPicPr>
          <p:cNvPr id="23556" name="Picture 4" descr="http://www.antiochne.edu/news/images/liberi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246" y="2952752"/>
            <a:ext cx="3015473" cy="2000264"/>
          </a:xfrm>
          <a:prstGeom prst="rect">
            <a:avLst/>
          </a:prstGeom>
          <a:noFill/>
        </p:spPr>
      </p:pic>
      <p:pic>
        <p:nvPicPr>
          <p:cNvPr id="23560" name="Picture 8" descr="http://www.abc.net.au/reslib/200806/r258870_1074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339" y="3273680"/>
            <a:ext cx="3146889" cy="2071702"/>
          </a:xfrm>
          <a:prstGeom prst="rect">
            <a:avLst/>
          </a:prstGeom>
          <a:noFill/>
        </p:spPr>
      </p:pic>
      <p:pic>
        <p:nvPicPr>
          <p:cNvPr id="23562" name="Picture 10" descr="http://squierj.freeyellow.com/India2008/2076MaduraiRainsto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98" y="387358"/>
            <a:ext cx="3039521" cy="2279641"/>
          </a:xfrm>
          <a:prstGeom prst="rect">
            <a:avLst/>
          </a:prstGeom>
          <a:noFill/>
        </p:spPr>
      </p:pic>
      <p:pic>
        <p:nvPicPr>
          <p:cNvPr id="23564" name="Picture 12" descr="http://www.argentinaindependent.com/images/edition032/deforestation/deforestation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496" y="690553"/>
            <a:ext cx="2928926" cy="1952617"/>
          </a:xfrm>
          <a:prstGeom prst="rect">
            <a:avLst/>
          </a:prstGeom>
          <a:noFill/>
        </p:spPr>
      </p:pic>
      <p:pic>
        <p:nvPicPr>
          <p:cNvPr id="23566" name="Picture 14" descr="http://lh4.ggpht.com/_YO1PJjXzlHE/SH0_baERo_I/AAAAAAAAAeQ/K0FkrGUHgt8/Africa-524.JPG"/>
          <p:cNvPicPr>
            <a:picLocks noChangeAspect="1" noChangeArrowheads="1"/>
          </p:cNvPicPr>
          <p:nvPr/>
        </p:nvPicPr>
        <p:blipFill>
          <a:blip r:embed="rId8" cstate="print"/>
          <a:srcRect r="10714" b="12286"/>
          <a:stretch>
            <a:fillRect/>
          </a:stretch>
        </p:blipFill>
        <p:spPr bwMode="auto">
          <a:xfrm>
            <a:off x="4165795" y="4524359"/>
            <a:ext cx="3571900" cy="2333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1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you should care.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1700808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1" y="2708921"/>
            <a:ext cx="4200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09720" y="3861048"/>
            <a:ext cx="8462744" cy="20162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“Of the  1415 known human pathogens, 61% are </a:t>
            </a:r>
            <a:r>
              <a:rPr lang="en-GB" sz="3000" dirty="0" err="1"/>
              <a:t>zoonotic</a:t>
            </a:r>
            <a:r>
              <a:rPr lang="en-GB" sz="3000" dirty="0"/>
              <a:t>. Of pathogens causing emerging infectious diseases, 75% are </a:t>
            </a:r>
            <a:r>
              <a:rPr lang="en-GB" sz="3000" dirty="0" err="1"/>
              <a:t>zoonotic</a:t>
            </a:r>
            <a:r>
              <a:rPr lang="en-GB" sz="3000" dirty="0"/>
              <a:t>, with wildlife being an increasingly important source.”</a:t>
            </a:r>
          </a:p>
        </p:txBody>
      </p:sp>
    </p:spTree>
    <p:extLst>
      <p:ext uri="{BB962C8B-B14F-4D97-AF65-F5344CB8AC3E}">
        <p14:creationId xmlns:p14="http://schemas.microsoft.com/office/powerpoint/2010/main" val="215487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9C7729559184E9120F78AD4972359" ma:contentTypeVersion="8" ma:contentTypeDescription="Create a new document." ma:contentTypeScope="" ma:versionID="0e357e05bb9268f188ffc4ece62c2404">
  <xsd:schema xmlns:xsd="http://www.w3.org/2001/XMLSchema" xmlns:xs="http://www.w3.org/2001/XMLSchema" xmlns:p="http://schemas.microsoft.com/office/2006/metadata/properties" xmlns:ns3="94ccf22b-db59-483c-8eba-8fbe71757094" xmlns:ns4="5e41f7da-2bec-461d-8db6-891ebcbda785" targetNamespace="http://schemas.microsoft.com/office/2006/metadata/properties" ma:root="true" ma:fieldsID="50ac33339c2a1e9ab9df617306d30365" ns3:_="" ns4:_="">
    <xsd:import namespace="94ccf22b-db59-483c-8eba-8fbe71757094"/>
    <xsd:import namespace="5e41f7da-2bec-461d-8db6-891ebcbda78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cf22b-db59-483c-8eba-8fbe71757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1f7da-2bec-461d-8db6-891ebcbda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D66C19-7F2A-47B7-9DB7-CDEF1E18A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ccf22b-db59-483c-8eba-8fbe71757094"/>
    <ds:schemaRef ds:uri="5e41f7da-2bec-461d-8db6-891ebcbda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54B1A3-C006-4A96-8658-B705D32EDF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206AAE-924C-4772-9B56-1C8B909ACCF4}">
  <ds:schemaRefs>
    <ds:schemaRef ds:uri="http://schemas.microsoft.com/office/2006/metadata/properties"/>
    <ds:schemaRef ds:uri="94ccf22b-db59-483c-8eba-8fbe71757094"/>
    <ds:schemaRef ds:uri="http://www.w3.org/XML/1998/namespace"/>
    <ds:schemaRef ds:uri="http://purl.org/dc/terms/"/>
    <ds:schemaRef ds:uri="http://purl.org/dc/dcmitype/"/>
    <ds:schemaRef ds:uri="5e41f7da-2bec-461d-8db6-891ebcbda785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773</Words>
  <Application>Microsoft Office PowerPoint</Application>
  <PresentationFormat>Widescreen</PresentationFormat>
  <Paragraphs>134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Emerging infectious diseases</vt:lpstr>
      <vt:lpstr>Aims and objectives</vt:lpstr>
      <vt:lpstr>Definition of EIDs</vt:lpstr>
      <vt:lpstr>Examples of well known EIDs</vt:lpstr>
      <vt:lpstr>PowerPoint Presentation</vt:lpstr>
      <vt:lpstr>So what pathogens are we talking about?</vt:lpstr>
      <vt:lpstr>Where do they tend to be occurring or ‘emerging’ from? </vt:lpstr>
      <vt:lpstr>PowerPoint Presentation</vt:lpstr>
      <vt:lpstr>Why you should care.</vt:lpstr>
      <vt:lpstr>Five steps to a zoonotic infection</vt:lpstr>
      <vt:lpstr>Can the body fight back?</vt:lpstr>
      <vt:lpstr>PowerPoint Presentation</vt:lpstr>
      <vt:lpstr>From Radwan et al. (2010) </vt:lpstr>
      <vt:lpstr>Wolfe, Dunavan and Diamond (2007) </vt:lpstr>
      <vt:lpstr>Bosch et al (2015)</vt:lpstr>
      <vt:lpstr>Tompkins et al (2015) </vt:lpstr>
      <vt:lpstr>Topics to consider for the future</vt:lpstr>
      <vt:lpstr>Host and pathogen co-evolution</vt:lpstr>
      <vt:lpstr>Importance of (new) vectors</vt:lpstr>
      <vt:lpstr>Environmental changes and disease spread</vt:lpstr>
      <vt:lpstr>Susceptibility of new hosts</vt:lpstr>
      <vt:lpstr>Host natural history and behavioural ecology</vt:lpstr>
      <vt:lpstr>Summary</vt:lpstr>
      <vt:lpstr>References</vt:lpstr>
    </vt:vector>
  </TitlesOfParts>
  <Company>Sparsholt College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infectious diseases</dc:title>
  <dc:creator>Emma Anscombe-Skirrow</dc:creator>
  <cp:lastModifiedBy>Jessica Penman</cp:lastModifiedBy>
  <cp:revision>34</cp:revision>
  <dcterms:created xsi:type="dcterms:W3CDTF">2017-02-14T09:47:19Z</dcterms:created>
  <dcterms:modified xsi:type="dcterms:W3CDTF">2024-04-29T11:36:39Z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0x0101000479C7729559184E9120F78AD4972359</vt:lpwstr>
  </property>
</Properties>
</file>