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256" r:id="rId5"/>
    <p:sldId id="257" r:id="rId6"/>
    <p:sldId id="276" r:id="rId7"/>
    <p:sldId id="258" r:id="rId8"/>
    <p:sldId id="260" r:id="rId9"/>
    <p:sldId id="261" r:id="rId10"/>
    <p:sldId id="262" r:id="rId11"/>
    <p:sldId id="263" r:id="rId12"/>
    <p:sldId id="277" r:id="rId13"/>
    <p:sldId id="264" r:id="rId14"/>
    <p:sldId id="265" r:id="rId15"/>
    <p:sldId id="266" r:id="rId16"/>
    <p:sldId id="267" r:id="rId17"/>
    <p:sldId id="268" r:id="rId18"/>
    <p:sldId id="274" r:id="rId19"/>
    <p:sldId id="269" r:id="rId20"/>
    <p:sldId id="270" r:id="rId21"/>
    <p:sldId id="272" r:id="rId22"/>
    <p:sldId id="275" r:id="rId23"/>
    <p:sldId id="271" r:id="rId24"/>
    <p:sldId id="25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98" autoAdjust="0"/>
    <p:restoredTop sz="80048" autoAdjust="0"/>
  </p:normalViewPr>
  <p:slideViewPr>
    <p:cSldViewPr snapToGrid="0">
      <p:cViewPr varScale="1">
        <p:scale>
          <a:sx n="75" d="100"/>
          <a:sy n="75" d="100"/>
        </p:scale>
        <p:origin x="387"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C0BFB-1935-4012-A8EA-EE17F1AC67DE}" type="datetimeFigureOut">
              <a:rPr lang="en-GB" smtClean="0"/>
              <a:t>29/01/2024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F26A2D-0A12-45D8-B9BF-826E93527979}" type="slidenum">
              <a:rPr lang="en-GB" smtClean="0"/>
              <a:t>‹#›</a:t>
            </a:fld>
            <a:endParaRPr lang="en-GB"/>
          </a:p>
        </p:txBody>
      </p:sp>
    </p:spTree>
    <p:extLst>
      <p:ext uri="{BB962C8B-B14F-4D97-AF65-F5344CB8AC3E}">
        <p14:creationId xmlns:p14="http://schemas.microsoft.com/office/powerpoint/2010/main" val="2266686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6F26A2D-0A12-45D8-B9BF-826E93527979}" type="slidenum">
              <a:rPr lang="en-GB" smtClean="0"/>
              <a:t>2</a:t>
            </a:fld>
            <a:endParaRPr lang="en-GB"/>
          </a:p>
        </p:txBody>
      </p:sp>
    </p:spTree>
    <p:extLst>
      <p:ext uri="{BB962C8B-B14F-4D97-AF65-F5344CB8AC3E}">
        <p14:creationId xmlns:p14="http://schemas.microsoft.com/office/powerpoint/2010/main" val="726362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F26A2D-0A12-45D8-B9BF-826E93527979}" type="slidenum">
              <a:rPr lang="en-GB" smtClean="0"/>
              <a:t>11</a:t>
            </a:fld>
            <a:endParaRPr lang="en-GB"/>
          </a:p>
        </p:txBody>
      </p:sp>
    </p:spTree>
    <p:extLst>
      <p:ext uri="{BB962C8B-B14F-4D97-AF65-F5344CB8AC3E}">
        <p14:creationId xmlns:p14="http://schemas.microsoft.com/office/powerpoint/2010/main" val="998107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F26A2D-0A12-45D8-B9BF-826E93527979}" type="slidenum">
              <a:rPr lang="en-GB" smtClean="0"/>
              <a:t>12</a:t>
            </a:fld>
            <a:endParaRPr lang="en-GB"/>
          </a:p>
        </p:txBody>
      </p:sp>
    </p:spTree>
    <p:extLst>
      <p:ext uri="{BB962C8B-B14F-4D97-AF65-F5344CB8AC3E}">
        <p14:creationId xmlns:p14="http://schemas.microsoft.com/office/powerpoint/2010/main" val="796119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F26A2D-0A12-45D8-B9BF-826E93527979}" type="slidenum">
              <a:rPr lang="en-GB" smtClean="0"/>
              <a:t>13</a:t>
            </a:fld>
            <a:endParaRPr lang="en-GB"/>
          </a:p>
        </p:txBody>
      </p:sp>
    </p:spTree>
    <p:extLst>
      <p:ext uri="{BB962C8B-B14F-4D97-AF65-F5344CB8AC3E}">
        <p14:creationId xmlns:p14="http://schemas.microsoft.com/office/powerpoint/2010/main" val="1894253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66F26A2D-0A12-45D8-B9BF-826E93527979}" type="slidenum">
              <a:rPr lang="en-GB" smtClean="0"/>
              <a:t>14</a:t>
            </a:fld>
            <a:endParaRPr lang="en-GB"/>
          </a:p>
        </p:txBody>
      </p:sp>
    </p:spTree>
    <p:extLst>
      <p:ext uri="{BB962C8B-B14F-4D97-AF65-F5344CB8AC3E}">
        <p14:creationId xmlns:p14="http://schemas.microsoft.com/office/powerpoint/2010/main" val="1588325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https://www.youtube.com/watch?v=RpuHXqb8gb4</a:t>
            </a:r>
          </a:p>
          <a:p>
            <a:endParaRPr lang="en-GB" dirty="0"/>
          </a:p>
          <a:p>
            <a:r>
              <a:rPr lang="en-GB" dirty="0"/>
              <a:t>Hope’s story</a:t>
            </a:r>
          </a:p>
        </p:txBody>
      </p:sp>
      <p:sp>
        <p:nvSpPr>
          <p:cNvPr id="4" name="Slide Number Placeholder 3"/>
          <p:cNvSpPr>
            <a:spLocks noGrp="1"/>
          </p:cNvSpPr>
          <p:nvPr>
            <p:ph type="sldNum" sz="quarter" idx="10"/>
          </p:nvPr>
        </p:nvSpPr>
        <p:spPr/>
        <p:txBody>
          <a:bodyPr/>
          <a:lstStyle/>
          <a:p>
            <a:fld id="{7663256D-EB10-4090-AC69-C3A426363747}" type="slidenum">
              <a:rPr lang="en-GB" smtClean="0"/>
              <a:t>15</a:t>
            </a:fld>
            <a:endParaRPr lang="en-GB"/>
          </a:p>
        </p:txBody>
      </p:sp>
    </p:spTree>
    <p:extLst>
      <p:ext uri="{BB962C8B-B14F-4D97-AF65-F5344CB8AC3E}">
        <p14:creationId xmlns:p14="http://schemas.microsoft.com/office/powerpoint/2010/main" val="575642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F26A2D-0A12-45D8-B9BF-826E93527979}" type="slidenum">
              <a:rPr lang="en-GB" smtClean="0"/>
              <a:t>16</a:t>
            </a:fld>
            <a:endParaRPr lang="en-GB"/>
          </a:p>
        </p:txBody>
      </p:sp>
    </p:spTree>
    <p:extLst>
      <p:ext uri="{BB962C8B-B14F-4D97-AF65-F5344CB8AC3E}">
        <p14:creationId xmlns:p14="http://schemas.microsoft.com/office/powerpoint/2010/main" val="188230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Ted talk</a:t>
            </a:r>
          </a:p>
        </p:txBody>
      </p:sp>
      <p:sp>
        <p:nvSpPr>
          <p:cNvPr id="4" name="Slide Number Placeholder 3"/>
          <p:cNvSpPr>
            <a:spLocks noGrp="1"/>
          </p:cNvSpPr>
          <p:nvPr>
            <p:ph type="sldNum" sz="quarter" idx="5"/>
          </p:nvPr>
        </p:nvSpPr>
        <p:spPr/>
        <p:txBody>
          <a:bodyPr/>
          <a:lstStyle/>
          <a:p>
            <a:fld id="{66F26A2D-0A12-45D8-B9BF-826E93527979}" type="slidenum">
              <a:rPr lang="en-GB" smtClean="0"/>
              <a:t>17</a:t>
            </a:fld>
            <a:endParaRPr lang="en-GB"/>
          </a:p>
        </p:txBody>
      </p:sp>
    </p:spTree>
    <p:extLst>
      <p:ext uri="{BB962C8B-B14F-4D97-AF65-F5344CB8AC3E}">
        <p14:creationId xmlns:p14="http://schemas.microsoft.com/office/powerpoint/2010/main" val="2424963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F26A2D-0A12-45D8-B9BF-826E93527979}" type="slidenum">
              <a:rPr lang="en-GB" smtClean="0"/>
              <a:t>18</a:t>
            </a:fld>
            <a:endParaRPr lang="en-GB"/>
          </a:p>
        </p:txBody>
      </p:sp>
    </p:spTree>
    <p:extLst>
      <p:ext uri="{BB962C8B-B14F-4D97-AF65-F5344CB8AC3E}">
        <p14:creationId xmlns:p14="http://schemas.microsoft.com/office/powerpoint/2010/main" val="1049317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F26A2D-0A12-45D8-B9BF-826E93527979}" type="slidenum">
              <a:rPr lang="en-GB" smtClean="0"/>
              <a:t>19</a:t>
            </a:fld>
            <a:endParaRPr lang="en-GB"/>
          </a:p>
        </p:txBody>
      </p:sp>
    </p:spTree>
    <p:extLst>
      <p:ext uri="{BB962C8B-B14F-4D97-AF65-F5344CB8AC3E}">
        <p14:creationId xmlns:p14="http://schemas.microsoft.com/office/powerpoint/2010/main" val="2976936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4"/>
                </a:solidFill>
                <a:effectLst/>
                <a:latin typeface="Google Sans"/>
              </a:rPr>
              <a:t>Neoplasia definition</a:t>
            </a:r>
            <a:r>
              <a:rPr lang="en-GB" b="0" i="0" dirty="0">
                <a:solidFill>
                  <a:srgbClr val="040C28"/>
                </a:solidFill>
                <a:effectLst/>
                <a:latin typeface="Google Sans"/>
              </a:rPr>
              <a:t> abnormal growth of cells or tissues in the body</a:t>
            </a:r>
            <a:endParaRPr lang="en-GB" dirty="0"/>
          </a:p>
        </p:txBody>
      </p:sp>
      <p:sp>
        <p:nvSpPr>
          <p:cNvPr id="4" name="Slide Number Placeholder 3"/>
          <p:cNvSpPr>
            <a:spLocks noGrp="1"/>
          </p:cNvSpPr>
          <p:nvPr>
            <p:ph type="sldNum" sz="quarter" idx="5"/>
          </p:nvPr>
        </p:nvSpPr>
        <p:spPr/>
        <p:txBody>
          <a:bodyPr/>
          <a:lstStyle/>
          <a:p>
            <a:fld id="{66F26A2D-0A12-45D8-B9BF-826E93527979}" type="slidenum">
              <a:rPr lang="en-GB" smtClean="0"/>
              <a:t>3</a:t>
            </a:fld>
            <a:endParaRPr lang="en-GB"/>
          </a:p>
        </p:txBody>
      </p:sp>
    </p:spTree>
    <p:extLst>
      <p:ext uri="{BB962C8B-B14F-4D97-AF65-F5344CB8AC3E}">
        <p14:creationId xmlns:p14="http://schemas.microsoft.com/office/powerpoint/2010/main" val="2716734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12121"/>
                </a:solidFill>
                <a:effectLst/>
                <a:latin typeface="Cambria" panose="02040503050406030204" pitchFamily="18" charset="0"/>
              </a:rPr>
              <a:t>Wildlife poisoning is an important conservation threat for endangered species.</a:t>
            </a:r>
          </a:p>
          <a:p>
            <a:endParaRPr lang="en-GB" b="0" i="0" dirty="0">
              <a:solidFill>
                <a:srgbClr val="212121"/>
              </a:solidFill>
              <a:effectLst/>
              <a:latin typeface="Cambria" panose="02040503050406030204" pitchFamily="18" charset="0"/>
            </a:endParaRPr>
          </a:p>
          <a:p>
            <a:r>
              <a:rPr lang="en-GB" b="0" i="0" dirty="0">
                <a:solidFill>
                  <a:srgbClr val="212121"/>
                </a:solidFill>
                <a:effectLst/>
                <a:latin typeface="Cambria" panose="02040503050406030204" pitchFamily="18" charset="0"/>
              </a:rPr>
              <a:t>Primary exposure to poisons occurs when wildlife is intentionally poisoned for hunting or due to human-wildlife conflict.</a:t>
            </a:r>
            <a:endParaRPr lang="en-GB" dirty="0"/>
          </a:p>
        </p:txBody>
      </p:sp>
      <p:sp>
        <p:nvSpPr>
          <p:cNvPr id="4" name="Slide Number Placeholder 3"/>
          <p:cNvSpPr>
            <a:spLocks noGrp="1"/>
          </p:cNvSpPr>
          <p:nvPr>
            <p:ph type="sldNum" sz="quarter" idx="10"/>
          </p:nvPr>
        </p:nvSpPr>
        <p:spPr/>
        <p:txBody>
          <a:bodyPr/>
          <a:lstStyle/>
          <a:p>
            <a:fld id="{66F26A2D-0A12-45D8-B9BF-826E93527979}" type="slidenum">
              <a:rPr lang="en-GB" smtClean="0"/>
              <a:t>4</a:t>
            </a:fld>
            <a:endParaRPr lang="en-GB"/>
          </a:p>
        </p:txBody>
      </p:sp>
    </p:spTree>
    <p:extLst>
      <p:ext uri="{BB962C8B-B14F-4D97-AF65-F5344CB8AC3E}">
        <p14:creationId xmlns:p14="http://schemas.microsoft.com/office/powerpoint/2010/main" val="829465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66F26A2D-0A12-45D8-B9BF-826E93527979}" type="slidenum">
              <a:rPr lang="en-GB" smtClean="0"/>
              <a:t>5</a:t>
            </a:fld>
            <a:endParaRPr lang="en-GB"/>
          </a:p>
        </p:txBody>
      </p:sp>
    </p:spTree>
    <p:extLst>
      <p:ext uri="{BB962C8B-B14F-4D97-AF65-F5344CB8AC3E}">
        <p14:creationId xmlns:p14="http://schemas.microsoft.com/office/powerpoint/2010/main" val="2945901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F26A2D-0A12-45D8-B9BF-826E93527979}" type="slidenum">
              <a:rPr lang="en-GB" smtClean="0"/>
              <a:t>6</a:t>
            </a:fld>
            <a:endParaRPr lang="en-GB"/>
          </a:p>
        </p:txBody>
      </p:sp>
    </p:spTree>
    <p:extLst>
      <p:ext uri="{BB962C8B-B14F-4D97-AF65-F5344CB8AC3E}">
        <p14:creationId xmlns:p14="http://schemas.microsoft.com/office/powerpoint/2010/main" val="192858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F26A2D-0A12-45D8-B9BF-826E93527979}" type="slidenum">
              <a:rPr lang="en-GB" smtClean="0"/>
              <a:t>7</a:t>
            </a:fld>
            <a:endParaRPr lang="en-GB"/>
          </a:p>
        </p:txBody>
      </p:sp>
    </p:spTree>
    <p:extLst>
      <p:ext uri="{BB962C8B-B14F-4D97-AF65-F5344CB8AC3E}">
        <p14:creationId xmlns:p14="http://schemas.microsoft.com/office/powerpoint/2010/main" val="204466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Nutritional disorders vary between species and feeding strategies</a:t>
            </a:r>
          </a:p>
          <a:p>
            <a:r>
              <a:rPr lang="en-GB" dirty="0"/>
              <a:t>Can be caused by an imbalance in various nutrients, including protein, vitamins and minerals or by defects or other diseases that prevent proper utilisation of nutrients. For example, snakes fed whole prey are more likely to show generalised starvation in contrast to iguanas and other herbivorous reptiles, which are more likely to suffer from calcium deficiency from imbalanced diets (Donoghue, 2006)</a:t>
            </a:r>
          </a:p>
        </p:txBody>
      </p:sp>
      <p:sp>
        <p:nvSpPr>
          <p:cNvPr id="4" name="Slide Number Placeholder 3"/>
          <p:cNvSpPr>
            <a:spLocks noGrp="1"/>
          </p:cNvSpPr>
          <p:nvPr>
            <p:ph type="sldNum" sz="quarter" idx="10"/>
          </p:nvPr>
        </p:nvSpPr>
        <p:spPr/>
        <p:txBody>
          <a:bodyPr/>
          <a:lstStyle/>
          <a:p>
            <a:fld id="{66F26A2D-0A12-45D8-B9BF-826E93527979}" type="slidenum">
              <a:rPr lang="en-GB" smtClean="0"/>
              <a:t>8</a:t>
            </a:fld>
            <a:endParaRPr lang="en-GB"/>
          </a:p>
        </p:txBody>
      </p:sp>
    </p:spTree>
    <p:extLst>
      <p:ext uri="{BB962C8B-B14F-4D97-AF65-F5344CB8AC3E}">
        <p14:creationId xmlns:p14="http://schemas.microsoft.com/office/powerpoint/2010/main" val="1766626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Nutritional secondary hyperparathyroidism (NSHP) is a form of metabolic bone disease and the most common nutritional disorder seen in captive reptiles.</a:t>
            </a:r>
          </a:p>
          <a:p>
            <a:r>
              <a:rPr lang="en-GB" dirty="0"/>
              <a:t>When dietary calcium and/or vitamin D3, insufficient dietary intake or of a lack of adequate exposure to UVB radiation, occasionally, when diets are high in phosphorus (reversed calcium/phosphorus; </a:t>
            </a:r>
            <a:r>
              <a:rPr lang="en-GB" dirty="0" err="1"/>
              <a:t>Ca:P</a:t>
            </a:r>
            <a:r>
              <a:rPr lang="en-GB" dirty="0"/>
              <a:t> ratio), NSHP can occur in captive reptiles. Snakes are not affected by NSHP.</a:t>
            </a:r>
          </a:p>
        </p:txBody>
      </p:sp>
      <p:sp>
        <p:nvSpPr>
          <p:cNvPr id="4" name="Slide Number Placeholder 3"/>
          <p:cNvSpPr>
            <a:spLocks noGrp="1"/>
          </p:cNvSpPr>
          <p:nvPr>
            <p:ph type="sldNum" sz="quarter" idx="10"/>
          </p:nvPr>
        </p:nvSpPr>
        <p:spPr/>
        <p:txBody>
          <a:bodyPr/>
          <a:lstStyle/>
          <a:p>
            <a:fld id="{66F26A2D-0A12-45D8-B9BF-826E93527979}" type="slidenum">
              <a:rPr lang="en-GB" smtClean="0"/>
              <a:t>9</a:t>
            </a:fld>
            <a:endParaRPr lang="en-GB"/>
          </a:p>
        </p:txBody>
      </p:sp>
    </p:spTree>
    <p:extLst>
      <p:ext uri="{BB962C8B-B14F-4D97-AF65-F5344CB8AC3E}">
        <p14:creationId xmlns:p14="http://schemas.microsoft.com/office/powerpoint/2010/main" val="3820587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F26A2D-0A12-45D8-B9BF-826E93527979}" type="slidenum">
              <a:rPr lang="en-GB" smtClean="0"/>
              <a:t>10</a:t>
            </a:fld>
            <a:endParaRPr lang="en-GB"/>
          </a:p>
        </p:txBody>
      </p:sp>
    </p:spTree>
    <p:extLst>
      <p:ext uri="{BB962C8B-B14F-4D97-AF65-F5344CB8AC3E}">
        <p14:creationId xmlns:p14="http://schemas.microsoft.com/office/powerpoint/2010/main" val="628698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D5098D8-BE94-4727-9100-2A6543C5E62D}"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1925343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D5098D8-BE94-4727-9100-2A6543C5E62D}" type="datetimeFigureOut">
              <a:rPr lang="en-GB" smtClean="0"/>
              <a:t>29/01/2024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982107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7D5098D8-BE94-4727-9100-2A6543C5E62D}"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1424765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7D5098D8-BE94-4727-9100-2A6543C5E62D}"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6AA7E1-C2DD-48FA-BC31-D08158263A6A}"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11883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D5098D8-BE94-4727-9100-2A6543C5E62D}"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4023405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D5098D8-BE94-4727-9100-2A6543C5E62D}" type="datetimeFigureOut">
              <a:rPr lang="en-GB" smtClean="0"/>
              <a:t>29/01/2024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4012571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D5098D8-BE94-4727-9100-2A6543C5E62D}" type="datetimeFigureOut">
              <a:rPr lang="en-GB" smtClean="0"/>
              <a:t>29/01/2024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3886052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D5098D8-BE94-4727-9100-2A6543C5E62D}"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998438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D5098D8-BE94-4727-9100-2A6543C5E62D}"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3644276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3"/>
          <p:cNvSpPr>
            <a:spLocks noGrp="1"/>
          </p:cNvSpPr>
          <p:nvPr>
            <p:ph type="dt" sz="half" idx="10"/>
          </p:nvPr>
        </p:nvSpPr>
        <p:spPr/>
        <p:txBody>
          <a:bodyPr/>
          <a:lstStyle/>
          <a:p>
            <a:fld id="{7D5098D8-BE94-4727-9100-2A6543C5E62D}"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1979711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D5098D8-BE94-4727-9100-2A6543C5E62D}" type="datetimeFigureOut">
              <a:rPr lang="en-GB" smtClean="0"/>
              <a:t>29/01/2024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209011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D5098D8-BE94-4727-9100-2A6543C5E62D}" type="datetimeFigureOut">
              <a:rPr lang="en-GB" smtClean="0"/>
              <a:t>29/01/2024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13650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D5098D8-BE94-4727-9100-2A6543C5E62D}" type="datetimeFigureOut">
              <a:rPr lang="en-GB" smtClean="0"/>
              <a:t>29/01/2024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670787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7D5098D8-BE94-4727-9100-2A6543C5E62D}" type="datetimeFigureOut">
              <a:rPr lang="en-GB" smtClean="0"/>
              <a:t>29/01/2024</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824563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D5098D8-BE94-4727-9100-2A6543C5E62D}" type="datetimeFigureOut">
              <a:rPr lang="en-GB" smtClean="0"/>
              <a:t>29/01/2024</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8755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7D5098D8-BE94-4727-9100-2A6543C5E62D}" type="datetimeFigureOut">
              <a:rPr lang="en-GB" smtClean="0"/>
              <a:t>29/01/2024</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1532928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D5098D8-BE94-4727-9100-2A6543C5E62D}" type="datetimeFigureOut">
              <a:rPr lang="en-GB" smtClean="0"/>
              <a:t>29/01/2024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B6AA7E1-C2DD-48FA-BC31-D08158263A6A}" type="slidenum">
              <a:rPr lang="en-GB" smtClean="0"/>
              <a:t>‹#›</a:t>
            </a:fld>
            <a:endParaRPr lang="en-GB"/>
          </a:p>
        </p:txBody>
      </p:sp>
    </p:spTree>
    <p:extLst>
      <p:ext uri="{BB962C8B-B14F-4D97-AF65-F5344CB8AC3E}">
        <p14:creationId xmlns:p14="http://schemas.microsoft.com/office/powerpoint/2010/main" val="306783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D5098D8-BE94-4727-9100-2A6543C5E62D}" type="datetimeFigureOut">
              <a:rPr lang="en-GB" smtClean="0"/>
              <a:t>29/01/2024</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AB6AA7E1-C2DD-48FA-BC31-D08158263A6A}" type="slidenum">
              <a:rPr lang="en-GB" smtClean="0"/>
              <a:t>‹#›</a:t>
            </a:fld>
            <a:endParaRPr lang="en-GB"/>
          </a:p>
        </p:txBody>
      </p:sp>
    </p:spTree>
    <p:extLst>
      <p:ext uri="{BB962C8B-B14F-4D97-AF65-F5344CB8AC3E}">
        <p14:creationId xmlns:p14="http://schemas.microsoft.com/office/powerpoint/2010/main" val="24806599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http://www.zoodu.com/uploads/images/2006-08-17/EBTm2cEE7f.jpg" TargetMode="External"/><Relationship Id="rId9"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RpuHXqb8gb4"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TLVwELDMDWs"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Non-infectious diseases</a:t>
            </a:r>
          </a:p>
        </p:txBody>
      </p:sp>
      <p:sp>
        <p:nvSpPr>
          <p:cNvPr id="3" name="Subtitle 2"/>
          <p:cNvSpPr>
            <a:spLocks noGrp="1"/>
          </p:cNvSpPr>
          <p:nvPr>
            <p:ph type="subTitle" idx="1"/>
          </p:nvPr>
        </p:nvSpPr>
        <p:spPr/>
        <p:txBody>
          <a:bodyPr/>
          <a:lstStyle/>
          <a:p>
            <a:endParaRPr lang="en-GB" dirty="0"/>
          </a:p>
          <a:p>
            <a:r>
              <a:rPr lang="en-GB" dirty="0"/>
              <a:t>Wild Animal Veterinary Science </a:t>
            </a:r>
          </a:p>
        </p:txBody>
      </p:sp>
    </p:spTree>
    <p:extLst>
      <p:ext uri="{BB962C8B-B14F-4D97-AF65-F5344CB8AC3E}">
        <p14:creationId xmlns:p14="http://schemas.microsoft.com/office/powerpoint/2010/main" val="4220970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Neoplasias</a:t>
            </a:r>
            <a:r>
              <a:rPr lang="en-GB" dirty="0"/>
              <a:t> </a:t>
            </a:r>
          </a:p>
        </p:txBody>
      </p:sp>
      <p:sp>
        <p:nvSpPr>
          <p:cNvPr id="3" name="Content Placeholder 2"/>
          <p:cNvSpPr>
            <a:spLocks noGrp="1"/>
          </p:cNvSpPr>
          <p:nvPr>
            <p:ph idx="1"/>
          </p:nvPr>
        </p:nvSpPr>
        <p:spPr/>
        <p:txBody>
          <a:bodyPr>
            <a:normAutofit fontScale="92500" lnSpcReduction="20000"/>
          </a:bodyPr>
          <a:lstStyle/>
          <a:p>
            <a:r>
              <a:rPr lang="en-GB" sz="2600" dirty="0"/>
              <a:t>Neoplasia, by definition, the abnormal growth of cells or tissues in the body.</a:t>
            </a:r>
          </a:p>
          <a:p>
            <a:pPr marL="0" indent="0">
              <a:buNone/>
            </a:pPr>
            <a:endParaRPr lang="en-GB" dirty="0"/>
          </a:p>
          <a:p>
            <a:r>
              <a:rPr lang="en-GB" dirty="0"/>
              <a:t>No vertebrates are exempt</a:t>
            </a:r>
          </a:p>
          <a:p>
            <a:pPr marL="0" indent="0">
              <a:buNone/>
            </a:pPr>
            <a:r>
              <a:rPr lang="en-GB" dirty="0"/>
              <a:t>Examples include:</a:t>
            </a:r>
          </a:p>
          <a:p>
            <a:r>
              <a:rPr lang="en-GB" dirty="0"/>
              <a:t>Squamous cell carcinomas in Solomon Island Leaf Frogs</a:t>
            </a:r>
          </a:p>
          <a:p>
            <a:r>
              <a:rPr lang="en-GB" dirty="0" err="1"/>
              <a:t>Odontomeloblastoma</a:t>
            </a:r>
            <a:r>
              <a:rPr lang="en-GB" dirty="0"/>
              <a:t> in red deer</a:t>
            </a:r>
          </a:p>
          <a:p>
            <a:r>
              <a:rPr lang="en-GB" dirty="0"/>
              <a:t>Intestinal adenocarcinoma in Northern </a:t>
            </a:r>
            <a:r>
              <a:rPr lang="en-GB" dirty="0" err="1"/>
              <a:t>Leopart</a:t>
            </a:r>
            <a:r>
              <a:rPr lang="en-GB" dirty="0"/>
              <a:t> Frog</a:t>
            </a:r>
          </a:p>
          <a:p>
            <a:r>
              <a:rPr lang="en-GB" dirty="0"/>
              <a:t>Mast cell tumours in cheetah</a:t>
            </a:r>
          </a:p>
          <a:p>
            <a:r>
              <a:rPr lang="en-GB" dirty="0"/>
              <a:t>Peritoneal mesothelioma in American Black bear</a:t>
            </a:r>
          </a:p>
          <a:p>
            <a:r>
              <a:rPr lang="en-GB" dirty="0"/>
              <a:t>Ovarian adenocarcinoma in white rhino</a:t>
            </a:r>
          </a:p>
        </p:txBody>
      </p:sp>
    </p:spTree>
    <p:extLst>
      <p:ext uri="{BB962C8B-B14F-4D97-AF65-F5344CB8AC3E}">
        <p14:creationId xmlns:p14="http://schemas.microsoft.com/office/powerpoint/2010/main" val="387015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signs</a:t>
            </a:r>
          </a:p>
        </p:txBody>
      </p:sp>
      <p:sp>
        <p:nvSpPr>
          <p:cNvPr id="3" name="Content Placeholder 2"/>
          <p:cNvSpPr>
            <a:spLocks noGrp="1"/>
          </p:cNvSpPr>
          <p:nvPr>
            <p:ph idx="1"/>
          </p:nvPr>
        </p:nvSpPr>
        <p:spPr/>
        <p:txBody>
          <a:bodyPr>
            <a:normAutofit fontScale="92500" lnSpcReduction="20000"/>
          </a:bodyPr>
          <a:lstStyle/>
          <a:p>
            <a:r>
              <a:rPr lang="en-GB" dirty="0"/>
              <a:t>Abnormal swellings</a:t>
            </a:r>
          </a:p>
          <a:p>
            <a:r>
              <a:rPr lang="en-GB" dirty="0"/>
              <a:t>Bleeding/discharge from mouth, nose, other openings</a:t>
            </a:r>
          </a:p>
          <a:p>
            <a:r>
              <a:rPr lang="en-GB" dirty="0"/>
              <a:t>Dyspnoea</a:t>
            </a:r>
          </a:p>
          <a:p>
            <a:r>
              <a:rPr lang="en-GB" dirty="0"/>
              <a:t>Anorexia</a:t>
            </a:r>
          </a:p>
          <a:p>
            <a:r>
              <a:rPr lang="en-GB" dirty="0"/>
              <a:t>Vomiting/diarrhoea</a:t>
            </a:r>
          </a:p>
          <a:p>
            <a:r>
              <a:rPr lang="en-GB" dirty="0"/>
              <a:t>Weight changes</a:t>
            </a:r>
          </a:p>
          <a:p>
            <a:endParaRPr lang="en-GB" dirty="0"/>
          </a:p>
          <a:p>
            <a:r>
              <a:rPr lang="en-GB" dirty="0"/>
              <a:t>Malignant vs benign</a:t>
            </a:r>
          </a:p>
          <a:p>
            <a:r>
              <a:rPr lang="en-GB" dirty="0"/>
              <a:t>Diagnosis</a:t>
            </a:r>
          </a:p>
          <a:p>
            <a:r>
              <a:rPr lang="en-GB" dirty="0"/>
              <a:t>Metastases </a:t>
            </a:r>
          </a:p>
          <a:p>
            <a:r>
              <a:rPr lang="en-GB" dirty="0"/>
              <a:t>To treat or not to treat? </a:t>
            </a:r>
          </a:p>
        </p:txBody>
      </p:sp>
      <p:sp>
        <p:nvSpPr>
          <p:cNvPr id="4" name="Rectangle 3"/>
          <p:cNvSpPr/>
          <p:nvPr/>
        </p:nvSpPr>
        <p:spPr>
          <a:xfrm>
            <a:off x="5187297" y="3478138"/>
            <a:ext cx="5836778" cy="2597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Chu et al (2012) reviewed cases in 150 zoo animals and found the most common tumours in mammals were mammary tumours (12%), uterine tumours (10.2%), </a:t>
            </a:r>
            <a:r>
              <a:rPr lang="en-GB" dirty="0" err="1"/>
              <a:t>lymphosarcoma</a:t>
            </a:r>
            <a:r>
              <a:rPr lang="en-GB" dirty="0"/>
              <a:t> (9.3%), hepatocellular carcinoma (8.3%), and cutaneous squamous cell carcinoma (6.5%). </a:t>
            </a:r>
          </a:p>
        </p:txBody>
      </p:sp>
    </p:spTree>
    <p:extLst>
      <p:ext uri="{BB962C8B-B14F-4D97-AF65-F5344CB8AC3E}">
        <p14:creationId xmlns:p14="http://schemas.microsoft.com/office/powerpoint/2010/main" val="76887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Wounds</a:t>
            </a:r>
          </a:p>
        </p:txBody>
      </p:sp>
      <p:sp>
        <p:nvSpPr>
          <p:cNvPr id="3" name="Content Placeholder 2"/>
          <p:cNvSpPr>
            <a:spLocks noGrp="1"/>
          </p:cNvSpPr>
          <p:nvPr>
            <p:ph idx="1"/>
          </p:nvPr>
        </p:nvSpPr>
        <p:spPr>
          <a:xfrm>
            <a:off x="838200" y="1825625"/>
            <a:ext cx="4708021" cy="4351338"/>
          </a:xfrm>
        </p:spPr>
        <p:txBody>
          <a:bodyPr>
            <a:normAutofit/>
          </a:bodyPr>
          <a:lstStyle/>
          <a:p>
            <a:r>
              <a:rPr lang="en-GB" dirty="0"/>
              <a:t>Oxford dictionary definition ‘an injury to living tissue caused by a cut, blow or other impact, typically one in which the skin is damaged’ </a:t>
            </a:r>
          </a:p>
          <a:p>
            <a:endParaRPr lang="en-GB" dirty="0"/>
          </a:p>
          <a:p>
            <a:r>
              <a:rPr lang="en-GB" dirty="0"/>
              <a:t>What are the common types or causes of wounds? </a:t>
            </a:r>
          </a:p>
          <a:p>
            <a:endParaRPr lang="en-GB" dirty="0"/>
          </a:p>
          <a:p>
            <a:r>
              <a:rPr lang="en-GB" dirty="0"/>
              <a:t>Classified by open and closed </a:t>
            </a:r>
          </a:p>
          <a:p>
            <a:r>
              <a:rPr lang="en-GB" dirty="0"/>
              <a:t>Or by level of contamination </a:t>
            </a:r>
          </a:p>
        </p:txBody>
      </p:sp>
      <p:pic>
        <p:nvPicPr>
          <p:cNvPr id="4" name="Picture 4" descr="http://www.zoodu.com/uploads/images/2006-08-17/EBTm2cEE7f.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a:xfrm>
            <a:off x="5674407" y="4020131"/>
            <a:ext cx="6517593" cy="28378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5" descr="http://img.tfd.com/vet/thumbs/gr3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7824" y="14603"/>
            <a:ext cx="2894176" cy="202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www.sandiegorabbits.org/adoption/Adoption_Photos/Fosters/HRS_Hippity_Hop_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55203" y="0"/>
            <a:ext cx="2042621" cy="204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stretch>
            <a:fillRect/>
          </a:stretch>
        </p:blipFill>
        <p:spPr>
          <a:xfrm>
            <a:off x="5341765" y="0"/>
            <a:ext cx="1939252" cy="2587994"/>
          </a:xfrm>
          <a:prstGeom prst="rect">
            <a:avLst/>
          </a:prstGeom>
        </p:spPr>
      </p:pic>
      <p:pic>
        <p:nvPicPr>
          <p:cNvPr id="10" name="Picture 9"/>
          <p:cNvPicPr>
            <a:picLocks noChangeAspect="1"/>
          </p:cNvPicPr>
          <p:nvPr/>
        </p:nvPicPr>
        <p:blipFill>
          <a:blip r:embed="rId8"/>
          <a:stretch>
            <a:fillRect/>
          </a:stretch>
        </p:blipFill>
        <p:spPr>
          <a:xfrm>
            <a:off x="6601058" y="1971656"/>
            <a:ext cx="3060532" cy="2036645"/>
          </a:xfrm>
          <a:prstGeom prst="rect">
            <a:avLst/>
          </a:prstGeom>
        </p:spPr>
      </p:pic>
      <p:pic>
        <p:nvPicPr>
          <p:cNvPr id="11" name="Content Placeholder 3"/>
          <p:cNvPicPr>
            <a:picLocks noChangeAspect="1"/>
          </p:cNvPicPr>
          <p:nvPr/>
        </p:nvPicPr>
        <p:blipFill rotWithShape="1">
          <a:blip r:embed="rId9">
            <a:extLst>
              <a:ext uri="{28A0092B-C50C-407E-A947-70E740481C1C}">
                <a14:useLocalDpi xmlns:a14="http://schemas.microsoft.com/office/drawing/2010/main" val="0"/>
              </a:ext>
            </a:extLst>
          </a:blip>
          <a:srcRect t="29491"/>
          <a:stretch/>
        </p:blipFill>
        <p:spPr>
          <a:xfrm>
            <a:off x="9661591" y="1778992"/>
            <a:ext cx="2539220" cy="2396127"/>
          </a:xfrm>
          <a:prstGeom prst="rect">
            <a:avLst/>
          </a:prstGeom>
        </p:spPr>
      </p:pic>
    </p:spTree>
    <p:extLst>
      <p:ext uri="{BB962C8B-B14F-4D97-AF65-F5344CB8AC3E}">
        <p14:creationId xmlns:p14="http://schemas.microsoft.com/office/powerpoint/2010/main" val="159755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6" descr="No automatic alt text available."/>
          <p:cNvPicPr>
            <a:picLocks noChangeAspect="1"/>
          </p:cNvPicPr>
          <p:nvPr/>
        </p:nvPicPr>
        <p:blipFill>
          <a:blip r:embed="rId3"/>
          <a:srcRect l="9791" t="11875" r="16667" b="13125"/>
          <a:stretch>
            <a:fillRect/>
          </a:stretch>
        </p:blipFill>
        <p:spPr>
          <a:xfrm>
            <a:off x="474531" y="89894"/>
            <a:ext cx="4877985" cy="6632957"/>
          </a:xfrm>
          <a:prstGeom prst="rect">
            <a:avLst/>
          </a:prstGeom>
          <a:noFill/>
          <a:ln cap="flat">
            <a:noFill/>
          </a:ln>
        </p:spPr>
      </p:pic>
      <p:pic>
        <p:nvPicPr>
          <p:cNvPr id="7" name="Picture 7"/>
          <p:cNvPicPr>
            <a:picLocks noChangeAspect="1"/>
          </p:cNvPicPr>
          <p:nvPr/>
        </p:nvPicPr>
        <p:blipFill>
          <a:blip r:embed="rId4"/>
          <a:stretch>
            <a:fillRect/>
          </a:stretch>
        </p:blipFill>
        <p:spPr>
          <a:xfrm>
            <a:off x="6432602" y="0"/>
            <a:ext cx="5109566" cy="6812746"/>
          </a:xfrm>
          <a:prstGeom prst="rect">
            <a:avLst/>
          </a:prstGeom>
          <a:noFill/>
          <a:ln cap="flat">
            <a:noFill/>
          </a:ln>
        </p:spPr>
      </p:pic>
    </p:spTree>
    <p:extLst>
      <p:ext uri="{BB962C8B-B14F-4D97-AF65-F5344CB8AC3E}">
        <p14:creationId xmlns:p14="http://schemas.microsoft.com/office/powerpoint/2010/main" val="332457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Wound care</a:t>
            </a:r>
          </a:p>
        </p:txBody>
      </p:sp>
      <p:sp>
        <p:nvSpPr>
          <p:cNvPr id="3" name="Content Placeholder 2"/>
          <p:cNvSpPr>
            <a:spLocks noGrp="1"/>
          </p:cNvSpPr>
          <p:nvPr>
            <p:ph idx="1"/>
          </p:nvPr>
        </p:nvSpPr>
        <p:spPr/>
        <p:txBody>
          <a:bodyPr/>
          <a:lstStyle/>
          <a:p>
            <a:r>
              <a:rPr lang="en-GB" dirty="0"/>
              <a:t>Immediate 1</a:t>
            </a:r>
            <a:r>
              <a:rPr lang="en-GB" baseline="30000" dirty="0"/>
              <a:t>st</a:t>
            </a:r>
            <a:r>
              <a:rPr lang="en-GB" dirty="0"/>
              <a:t> aid</a:t>
            </a:r>
          </a:p>
          <a:p>
            <a:r>
              <a:rPr lang="en-GB" dirty="0"/>
              <a:t>Prevent shock or condition worsening</a:t>
            </a:r>
          </a:p>
          <a:p>
            <a:r>
              <a:rPr lang="en-GB" dirty="0"/>
              <a:t>Reduce pain and discomfort</a:t>
            </a:r>
          </a:p>
          <a:p>
            <a:r>
              <a:rPr lang="en-GB" dirty="0"/>
              <a:t>Lavage</a:t>
            </a:r>
          </a:p>
          <a:p>
            <a:r>
              <a:rPr lang="en-GB" dirty="0"/>
              <a:t>Debridement </a:t>
            </a:r>
          </a:p>
          <a:p>
            <a:r>
              <a:rPr lang="en-GB" dirty="0"/>
              <a:t>Closure? </a:t>
            </a:r>
          </a:p>
        </p:txBody>
      </p:sp>
      <p:pic>
        <p:nvPicPr>
          <p:cNvPr id="4" name="Picture 3"/>
          <p:cNvPicPr>
            <a:picLocks noChangeAspect="1"/>
          </p:cNvPicPr>
          <p:nvPr/>
        </p:nvPicPr>
        <p:blipFill>
          <a:blip r:embed="rId3"/>
          <a:stretch>
            <a:fillRect/>
          </a:stretch>
        </p:blipFill>
        <p:spPr>
          <a:xfrm>
            <a:off x="6639397" y="3230310"/>
            <a:ext cx="5450053" cy="3627690"/>
          </a:xfrm>
          <a:prstGeom prst="rect">
            <a:avLst/>
          </a:prstGeom>
          <a:noFill/>
          <a:ln cap="flat">
            <a:noFill/>
          </a:ln>
        </p:spPr>
      </p:pic>
      <p:pic>
        <p:nvPicPr>
          <p:cNvPr id="7" name="Picture 8" descr="Image may contain: outdoor"/>
          <p:cNvPicPr>
            <a:picLocks noChangeAspect="1"/>
          </p:cNvPicPr>
          <p:nvPr/>
        </p:nvPicPr>
        <p:blipFill>
          <a:blip r:embed="rId4"/>
          <a:srcRect t="15674" b="9069"/>
          <a:stretch>
            <a:fillRect/>
          </a:stretch>
        </p:blipFill>
        <p:spPr>
          <a:xfrm>
            <a:off x="8913264" y="76051"/>
            <a:ext cx="3278736" cy="3145293"/>
          </a:xfrm>
          <a:prstGeom prst="rect">
            <a:avLst/>
          </a:prstGeom>
          <a:noFill/>
          <a:ln cap="flat">
            <a:noFill/>
          </a:ln>
        </p:spPr>
      </p:pic>
    </p:spTree>
    <p:extLst>
      <p:ext uri="{BB962C8B-B14F-4D97-AF65-F5344CB8AC3E}">
        <p14:creationId xmlns:p14="http://schemas.microsoft.com/office/powerpoint/2010/main" val="340956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100000">
                                          <p:val>
                                            <p:strVal val="#ppt_x"/>
                                          </p:val>
                                        </p:tav>
                                      </p:tavLst>
                                    </p:anim>
                                    <p:anim calcmode="lin" valueType="num">
                                      <p:cBhvr>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RpuHXqb8gb4"/>
          <p:cNvPicPr>
            <a:picLocks noGrp="1" noRot="1" noChangeAspect="1"/>
          </p:cNvPicPr>
          <p:nvPr>
            <p:ph idx="1"/>
            <a:videoFile r:link="rId1"/>
          </p:nvPr>
        </p:nvPicPr>
        <p:blipFill>
          <a:blip r:embed="rId4"/>
          <a:stretch>
            <a:fillRect/>
          </a:stretch>
        </p:blipFill>
        <p:spPr>
          <a:xfrm>
            <a:off x="301625" y="161925"/>
            <a:ext cx="11485563" cy="6461125"/>
          </a:xfrm>
          <a:prstGeom prst="rect">
            <a:avLst/>
          </a:prstGeom>
        </p:spPr>
      </p:pic>
    </p:spTree>
    <p:extLst>
      <p:ext uri="{BB962C8B-B14F-4D97-AF65-F5344CB8AC3E}">
        <p14:creationId xmlns:p14="http://schemas.microsoft.com/office/powerpoint/2010/main" val="893351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Closure options</a:t>
            </a:r>
          </a:p>
        </p:txBody>
      </p:sp>
      <p:sp>
        <p:nvSpPr>
          <p:cNvPr id="3" name="Content Placeholder 2"/>
          <p:cNvSpPr>
            <a:spLocks noGrp="1"/>
          </p:cNvSpPr>
          <p:nvPr>
            <p:ph idx="1"/>
          </p:nvPr>
        </p:nvSpPr>
        <p:spPr/>
        <p:txBody>
          <a:bodyPr/>
          <a:lstStyle/>
          <a:p>
            <a:r>
              <a:rPr lang="en-GB" dirty="0"/>
              <a:t>Primary closure (first intention)</a:t>
            </a:r>
          </a:p>
          <a:p>
            <a:r>
              <a:rPr lang="en-GB" dirty="0"/>
              <a:t>Delayed primary closure</a:t>
            </a:r>
          </a:p>
          <a:p>
            <a:r>
              <a:rPr lang="en-GB" dirty="0"/>
              <a:t>Secondary closure</a:t>
            </a:r>
          </a:p>
          <a:p>
            <a:r>
              <a:rPr lang="en-GB" dirty="0"/>
              <a:t>Second intention</a:t>
            </a:r>
          </a:p>
          <a:p>
            <a:endParaRPr lang="en-GB" dirty="0"/>
          </a:p>
        </p:txBody>
      </p:sp>
      <p:pic>
        <p:nvPicPr>
          <p:cNvPr id="4" name="Picture 4"/>
          <p:cNvPicPr>
            <a:picLocks noChangeAspect="1"/>
          </p:cNvPicPr>
          <p:nvPr/>
        </p:nvPicPr>
        <p:blipFill>
          <a:blip r:embed="rId3"/>
          <a:stretch>
            <a:fillRect/>
          </a:stretch>
        </p:blipFill>
        <p:spPr>
          <a:xfrm>
            <a:off x="7995161" y="1585245"/>
            <a:ext cx="4196839" cy="5272755"/>
          </a:xfrm>
          <a:prstGeom prst="rect">
            <a:avLst/>
          </a:prstGeom>
          <a:noFill/>
          <a:ln cap="flat">
            <a:noFill/>
          </a:ln>
        </p:spPr>
      </p:pic>
      <p:pic>
        <p:nvPicPr>
          <p:cNvPr id="5" name="Picture 4"/>
          <p:cNvPicPr>
            <a:picLocks noChangeAspect="1"/>
          </p:cNvPicPr>
          <p:nvPr/>
        </p:nvPicPr>
        <p:blipFill>
          <a:blip r:embed="rId4"/>
          <a:stretch>
            <a:fillRect/>
          </a:stretch>
        </p:blipFill>
        <p:spPr>
          <a:xfrm>
            <a:off x="4935129" y="2316904"/>
            <a:ext cx="3060032" cy="2036312"/>
          </a:xfrm>
          <a:prstGeom prst="rect">
            <a:avLst/>
          </a:prstGeom>
        </p:spPr>
      </p:pic>
      <p:pic>
        <p:nvPicPr>
          <p:cNvPr id="6" name="Picture 5"/>
          <p:cNvPicPr>
            <a:picLocks noChangeAspect="1"/>
          </p:cNvPicPr>
          <p:nvPr/>
        </p:nvPicPr>
        <p:blipFill>
          <a:blip r:embed="rId5"/>
          <a:stretch>
            <a:fillRect/>
          </a:stretch>
        </p:blipFill>
        <p:spPr>
          <a:xfrm>
            <a:off x="4935129" y="4353216"/>
            <a:ext cx="3060032" cy="2504784"/>
          </a:xfrm>
          <a:prstGeom prst="rect">
            <a:avLst/>
          </a:prstGeom>
        </p:spPr>
      </p:pic>
      <p:pic>
        <p:nvPicPr>
          <p:cNvPr id="7" name="Picture 6"/>
          <p:cNvPicPr>
            <a:picLocks noChangeAspect="1"/>
          </p:cNvPicPr>
          <p:nvPr/>
        </p:nvPicPr>
        <p:blipFill>
          <a:blip r:embed="rId6"/>
          <a:stretch>
            <a:fillRect/>
          </a:stretch>
        </p:blipFill>
        <p:spPr>
          <a:xfrm>
            <a:off x="0" y="5009046"/>
            <a:ext cx="2468449" cy="1848954"/>
          </a:xfrm>
          <a:prstGeom prst="rect">
            <a:avLst/>
          </a:prstGeom>
        </p:spPr>
      </p:pic>
      <p:pic>
        <p:nvPicPr>
          <p:cNvPr id="8" name="Picture 7"/>
          <p:cNvPicPr>
            <a:picLocks noChangeAspect="1"/>
          </p:cNvPicPr>
          <p:nvPr/>
        </p:nvPicPr>
        <p:blipFill>
          <a:blip r:embed="rId7"/>
          <a:stretch>
            <a:fillRect/>
          </a:stretch>
        </p:blipFill>
        <p:spPr>
          <a:xfrm>
            <a:off x="2503919" y="5009046"/>
            <a:ext cx="2438332" cy="1828749"/>
          </a:xfrm>
          <a:prstGeom prst="rect">
            <a:avLst/>
          </a:prstGeom>
        </p:spPr>
      </p:pic>
    </p:spTree>
    <p:extLst>
      <p:ext uri="{BB962C8B-B14F-4D97-AF65-F5344CB8AC3E}">
        <p14:creationId xmlns:p14="http://schemas.microsoft.com/office/powerpoint/2010/main" val="362058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TLVwELDMDWs"/>
          <p:cNvPicPr>
            <a:picLocks noGrp="1" noRot="1" noChangeAspect="1"/>
          </p:cNvPicPr>
          <p:nvPr>
            <p:ph idx="1"/>
            <a:videoFile r:link="rId1"/>
          </p:nvPr>
        </p:nvPicPr>
        <p:blipFill>
          <a:blip r:embed="rId4"/>
          <a:stretch>
            <a:fillRect/>
          </a:stretch>
        </p:blipFill>
        <p:spPr>
          <a:xfrm>
            <a:off x="423863" y="247650"/>
            <a:ext cx="11426825" cy="6427788"/>
          </a:xfrm>
          <a:prstGeom prst="rect">
            <a:avLst/>
          </a:prstGeom>
        </p:spPr>
      </p:pic>
    </p:spTree>
    <p:extLst>
      <p:ext uri="{BB962C8B-B14F-4D97-AF65-F5344CB8AC3E}">
        <p14:creationId xmlns:p14="http://schemas.microsoft.com/office/powerpoint/2010/main" val="564462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Fractures</a:t>
            </a:r>
          </a:p>
        </p:txBody>
      </p:sp>
      <p:sp>
        <p:nvSpPr>
          <p:cNvPr id="3" name="Content Placeholder 2"/>
          <p:cNvSpPr>
            <a:spLocks noGrp="1"/>
          </p:cNvSpPr>
          <p:nvPr>
            <p:ph idx="1"/>
          </p:nvPr>
        </p:nvSpPr>
        <p:spPr>
          <a:xfrm>
            <a:off x="838200" y="1825625"/>
            <a:ext cx="5639512" cy="4351338"/>
          </a:xfrm>
        </p:spPr>
        <p:txBody>
          <a:bodyPr/>
          <a:lstStyle/>
          <a:p>
            <a:r>
              <a:rPr lang="en-GB" dirty="0"/>
              <a:t>By </a:t>
            </a:r>
            <a:r>
              <a:rPr lang="en-GB" dirty="0" err="1"/>
              <a:t>definition‘a</a:t>
            </a:r>
            <a:r>
              <a:rPr lang="en-GB" dirty="0"/>
              <a:t> forcible break in the continuity of a bone’</a:t>
            </a:r>
          </a:p>
          <a:p>
            <a:r>
              <a:rPr lang="en-GB" dirty="0"/>
              <a:t>Swelling, pain, loss of function, crepitus, abnormal movement.</a:t>
            </a:r>
          </a:p>
          <a:p>
            <a:r>
              <a:rPr lang="en-GB" dirty="0"/>
              <a:t>1</a:t>
            </a:r>
            <a:r>
              <a:rPr lang="en-GB" baseline="30000" dirty="0"/>
              <a:t>st</a:t>
            </a:r>
            <a:r>
              <a:rPr lang="en-GB" dirty="0"/>
              <a:t> aid? </a:t>
            </a: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454" y="0"/>
            <a:ext cx="2889546" cy="405942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059429"/>
            <a:ext cx="3960813" cy="2773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2073" y="0"/>
            <a:ext cx="2910381" cy="345750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9013" y="3457502"/>
            <a:ext cx="4482421" cy="337529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2454" y="4059429"/>
            <a:ext cx="2864281" cy="2056407"/>
          </a:xfrm>
          <a:prstGeom prst="rect">
            <a:avLst/>
          </a:prstGeom>
        </p:spPr>
      </p:pic>
    </p:spTree>
    <p:extLst>
      <p:ext uri="{BB962C8B-B14F-4D97-AF65-F5344CB8AC3E}">
        <p14:creationId xmlns:p14="http://schemas.microsoft.com/office/powerpoint/2010/main" val="304769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04782" cy="381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911" y="0"/>
            <a:ext cx="4911089" cy="49271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omp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6" y="3773021"/>
            <a:ext cx="4119734" cy="31038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8363" y="0"/>
            <a:ext cx="2352473" cy="440108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9734" y="3773020"/>
            <a:ext cx="4067137" cy="3047353"/>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71755" y="4943705"/>
            <a:ext cx="4220245" cy="1930845"/>
          </a:xfrm>
          <a:prstGeom prst="rect">
            <a:avLst/>
          </a:prstGeom>
        </p:spPr>
      </p:pic>
    </p:spTree>
    <p:extLst>
      <p:ext uri="{BB962C8B-B14F-4D97-AF65-F5344CB8AC3E}">
        <p14:creationId xmlns:p14="http://schemas.microsoft.com/office/powerpoint/2010/main" val="35461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Learning outcomes</a:t>
            </a:r>
          </a:p>
        </p:txBody>
      </p:sp>
      <p:sp>
        <p:nvSpPr>
          <p:cNvPr id="3" name="Content Placeholder 2"/>
          <p:cNvSpPr>
            <a:spLocks noGrp="1"/>
          </p:cNvSpPr>
          <p:nvPr>
            <p:ph idx="1"/>
          </p:nvPr>
        </p:nvSpPr>
        <p:spPr/>
        <p:txBody>
          <a:bodyPr>
            <a:normAutofit/>
          </a:bodyPr>
          <a:lstStyle/>
          <a:p>
            <a:r>
              <a:rPr lang="en-GB" sz="2400" dirty="0"/>
              <a:t>LO1</a:t>
            </a:r>
          </a:p>
          <a:p>
            <a:pPr lvl="1"/>
            <a:r>
              <a:rPr lang="en-GB" sz="2800" dirty="0"/>
              <a:t>Detail, describe and discuss key features of pathogenesis of infectious and non-infectious disease in captive wild animals and wildlife</a:t>
            </a:r>
          </a:p>
          <a:p>
            <a:endParaRPr lang="en-GB" dirty="0"/>
          </a:p>
          <a:p>
            <a:r>
              <a:rPr lang="en-GB" dirty="0"/>
              <a:t>What comes to mind when we think about non-infectious diseases?</a:t>
            </a:r>
          </a:p>
        </p:txBody>
      </p:sp>
    </p:spTree>
    <p:extLst>
      <p:ext uri="{BB962C8B-B14F-4D97-AF65-F5344CB8AC3E}">
        <p14:creationId xmlns:p14="http://schemas.microsoft.com/office/powerpoint/2010/main" val="2032317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p:txBody>
          <a:bodyPr/>
          <a:lstStyle/>
          <a:p>
            <a:r>
              <a:rPr lang="en-GB" dirty="0"/>
              <a:t>Varied range of non-infectious diseases in captive and wild animals</a:t>
            </a:r>
          </a:p>
          <a:p>
            <a:r>
              <a:rPr lang="en-GB" dirty="0"/>
              <a:t>Lack of knowledge and understanding of basic anatomy and physiology</a:t>
            </a:r>
          </a:p>
          <a:p>
            <a:r>
              <a:rPr lang="en-GB" dirty="0"/>
              <a:t>To treat or not to treat? </a:t>
            </a:r>
          </a:p>
          <a:p>
            <a:r>
              <a:rPr lang="en-GB" dirty="0"/>
              <a:t>Difficulties in treatment when compared to companion animals</a:t>
            </a:r>
          </a:p>
          <a:p>
            <a:endParaRPr lang="en-GB" dirty="0"/>
          </a:p>
          <a:p>
            <a:endParaRPr lang="en-GB" dirty="0"/>
          </a:p>
        </p:txBody>
      </p:sp>
    </p:spTree>
    <p:extLst>
      <p:ext uri="{BB962C8B-B14F-4D97-AF65-F5344CB8AC3E}">
        <p14:creationId xmlns:p14="http://schemas.microsoft.com/office/powerpoint/2010/main" val="3251617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Content Placeholder 2"/>
          <p:cNvSpPr>
            <a:spLocks noGrp="1"/>
          </p:cNvSpPr>
          <p:nvPr>
            <p:ph idx="1"/>
          </p:nvPr>
        </p:nvSpPr>
        <p:spPr/>
        <p:txBody>
          <a:bodyPr>
            <a:normAutofit fontScale="70000" lnSpcReduction="20000"/>
          </a:bodyPr>
          <a:lstStyle/>
          <a:p>
            <a:r>
              <a:rPr lang="en-GB" dirty="0"/>
              <a:t>Chu, P-Y., </a:t>
            </a:r>
            <a:r>
              <a:rPr lang="en-GB" dirty="0" err="1"/>
              <a:t>Zhuo</a:t>
            </a:r>
            <a:r>
              <a:rPr lang="en-GB" dirty="0"/>
              <a:t>, Y-X., Wang, F-I., </a:t>
            </a:r>
            <a:r>
              <a:rPr lang="en-GB" dirty="0" err="1"/>
              <a:t>Jeng</a:t>
            </a:r>
            <a:r>
              <a:rPr lang="en-GB" dirty="0"/>
              <a:t>, C-R., Pang, V.F., Chang, P-H., Chin, S-C., Liu, C-H. (2012) Spontaneous neoplasms in zoo mammals, birds, and reptiles in Taiwan- a 10-year survey. </a:t>
            </a:r>
            <a:r>
              <a:rPr lang="en-GB" i="1" dirty="0"/>
              <a:t>Animal Biology</a:t>
            </a:r>
            <a:r>
              <a:rPr lang="en-GB" dirty="0"/>
              <a:t>. 62: 95-110</a:t>
            </a:r>
          </a:p>
          <a:p>
            <a:r>
              <a:rPr lang="en-GB" dirty="0" err="1"/>
              <a:t>Ganswindt</a:t>
            </a:r>
            <a:r>
              <a:rPr lang="en-GB" dirty="0"/>
              <a:t>, A., Brown, J.L., Freeman, E.W., </a:t>
            </a:r>
            <a:r>
              <a:rPr lang="en-GB" dirty="0" err="1"/>
              <a:t>Kouba</a:t>
            </a:r>
            <a:r>
              <a:rPr lang="en-GB" dirty="0"/>
              <a:t>, A.J., </a:t>
            </a:r>
            <a:r>
              <a:rPr lang="en-GB" dirty="0" err="1"/>
              <a:t>Penfold</a:t>
            </a:r>
            <a:r>
              <a:rPr lang="en-GB" dirty="0"/>
              <a:t>, L.M., </a:t>
            </a:r>
            <a:r>
              <a:rPr lang="en-GB" dirty="0" err="1"/>
              <a:t>Santymire</a:t>
            </a:r>
            <a:r>
              <a:rPr lang="en-GB" dirty="0"/>
              <a:t>, R.M., Vick, M.M., </a:t>
            </a:r>
            <a:r>
              <a:rPr lang="en-GB" dirty="0" err="1"/>
              <a:t>Wielebnowski</a:t>
            </a:r>
            <a:r>
              <a:rPr lang="en-GB" dirty="0"/>
              <a:t>, N., Willis, E.L., Milnes, M.R. (2012) </a:t>
            </a:r>
            <a:r>
              <a:rPr lang="en-GB" dirty="0" err="1"/>
              <a:t>Internatinal</a:t>
            </a:r>
            <a:r>
              <a:rPr lang="en-GB" dirty="0"/>
              <a:t> Society for Wildlife Endocrinology: the future of endocrine measures for reproductive science, animal welfare and conservation biology. </a:t>
            </a:r>
            <a:r>
              <a:rPr lang="en-GB" i="1" dirty="0"/>
              <a:t>Biol. Lett.</a:t>
            </a:r>
            <a:r>
              <a:rPr lang="en-GB" dirty="0"/>
              <a:t> 8: 695-697</a:t>
            </a:r>
          </a:p>
          <a:p>
            <a:r>
              <a:rPr lang="en-GB" dirty="0"/>
              <a:t>Green, R.E., Newton, I., Schultz, S., Cunningham, A.A., Gilbert, M., Pain, D., Prakash, V. (2004) Diclofenac poisoning as a case of vulture population declines across the Indian subcontinent. </a:t>
            </a:r>
            <a:r>
              <a:rPr lang="en-GB" i="1" dirty="0"/>
              <a:t>Journal of Applied Ecology</a:t>
            </a:r>
            <a:r>
              <a:rPr lang="en-GB" dirty="0"/>
              <a:t>. 41: 793-800</a:t>
            </a:r>
          </a:p>
          <a:p>
            <a:r>
              <a:rPr lang="en-GB" dirty="0"/>
              <a:t>Mateo-Tomas, P., </a:t>
            </a:r>
            <a:r>
              <a:rPr lang="en-GB" dirty="0" err="1"/>
              <a:t>Olea</a:t>
            </a:r>
            <a:r>
              <a:rPr lang="en-GB" dirty="0"/>
              <a:t>, P.P., </a:t>
            </a:r>
            <a:r>
              <a:rPr lang="en-GB" dirty="0" err="1"/>
              <a:t>Minguez</a:t>
            </a:r>
            <a:r>
              <a:rPr lang="en-GB" dirty="0"/>
              <a:t>, E., Mateo, R., </a:t>
            </a:r>
            <a:r>
              <a:rPr lang="en-GB" dirty="0" err="1"/>
              <a:t>Vinuela</a:t>
            </a:r>
            <a:r>
              <a:rPr lang="en-GB" dirty="0"/>
              <a:t>, J (2020) Direct Evidence of poison-driven widespread population decline in a wild vertebrate. </a:t>
            </a:r>
            <a:r>
              <a:rPr lang="en-GB" i="1" dirty="0"/>
              <a:t>PNAS.</a:t>
            </a:r>
            <a:r>
              <a:rPr lang="en-GB" dirty="0"/>
              <a:t> 117(28): 16418-16423</a:t>
            </a:r>
          </a:p>
          <a:p>
            <a:r>
              <a:rPr lang="en-GB" dirty="0"/>
              <a:t>McCormick, S.D and Romero, M (2015), Conservation </a:t>
            </a:r>
            <a:r>
              <a:rPr lang="en-GB" dirty="0" err="1"/>
              <a:t>Endocinology</a:t>
            </a:r>
            <a:r>
              <a:rPr lang="en-GB" dirty="0"/>
              <a:t>. </a:t>
            </a:r>
            <a:r>
              <a:rPr lang="en-GB" i="1" dirty="0"/>
              <a:t>Bioscience</a:t>
            </a:r>
            <a:r>
              <a:rPr lang="en-GB" dirty="0"/>
              <a:t>. 67: 429-442</a:t>
            </a:r>
          </a:p>
          <a:p>
            <a:r>
              <a:rPr lang="en-GB" dirty="0"/>
              <a:t>Pain, D.J., Mateo, R., Green, R.E. (2019) Effects of lead from ammunition on birds and other wildlife: a review and update. </a:t>
            </a:r>
            <a:r>
              <a:rPr lang="en-GB" i="1" dirty="0" err="1"/>
              <a:t>Ambio</a:t>
            </a:r>
            <a:r>
              <a:rPr lang="en-GB" dirty="0"/>
              <a:t>. 48: 935-953</a:t>
            </a:r>
          </a:p>
          <a:p>
            <a:r>
              <a:rPr lang="en-GB" dirty="0" err="1"/>
              <a:t>Radhakrishnana</a:t>
            </a:r>
            <a:r>
              <a:rPr lang="en-GB" dirty="0"/>
              <a:t>, S. (2018) A note on wildlife poisoning cases from Kerala, South India</a:t>
            </a:r>
          </a:p>
        </p:txBody>
      </p:sp>
    </p:spTree>
    <p:extLst>
      <p:ext uri="{BB962C8B-B14F-4D97-AF65-F5344CB8AC3E}">
        <p14:creationId xmlns:p14="http://schemas.microsoft.com/office/powerpoint/2010/main" val="3380951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Today’s lesson will cover</a:t>
            </a:r>
          </a:p>
        </p:txBody>
      </p:sp>
      <p:sp>
        <p:nvSpPr>
          <p:cNvPr id="3" name="Content Placeholder 2"/>
          <p:cNvSpPr>
            <a:spLocks noGrp="1"/>
          </p:cNvSpPr>
          <p:nvPr>
            <p:ph idx="1"/>
          </p:nvPr>
        </p:nvSpPr>
        <p:spPr>
          <a:xfrm>
            <a:off x="938212" y="1853248"/>
            <a:ext cx="8946541" cy="3687482"/>
          </a:xfrm>
        </p:spPr>
        <p:txBody>
          <a:bodyPr>
            <a:normAutofit lnSpcReduction="10000"/>
          </a:bodyPr>
          <a:lstStyle/>
          <a:p>
            <a:pPr marL="0" indent="0">
              <a:buNone/>
            </a:pPr>
            <a:endParaRPr lang="en-GB" sz="2800" dirty="0"/>
          </a:p>
          <a:p>
            <a:r>
              <a:rPr lang="en-GB" sz="2800" dirty="0"/>
              <a:t>Poisons</a:t>
            </a:r>
          </a:p>
          <a:p>
            <a:r>
              <a:rPr lang="en-GB" sz="2800" dirty="0"/>
              <a:t>Endocrine disorders</a:t>
            </a:r>
          </a:p>
          <a:p>
            <a:r>
              <a:rPr lang="en-GB" sz="2800" dirty="0"/>
              <a:t>Reproductive disorders</a:t>
            </a:r>
          </a:p>
          <a:p>
            <a:r>
              <a:rPr lang="en-GB" sz="2800" dirty="0"/>
              <a:t>Nutritional disorders</a:t>
            </a:r>
          </a:p>
          <a:p>
            <a:r>
              <a:rPr lang="en-GB" sz="2800" b="0" i="0" dirty="0">
                <a:effectLst/>
              </a:rPr>
              <a:t>Neoplasia </a:t>
            </a:r>
            <a:endParaRPr lang="en-GB" sz="2800" dirty="0"/>
          </a:p>
          <a:p>
            <a:r>
              <a:rPr lang="en-GB" sz="2800" dirty="0"/>
              <a:t>Wounds and fractures</a:t>
            </a:r>
          </a:p>
        </p:txBody>
      </p:sp>
    </p:spTree>
    <p:extLst>
      <p:ext uri="{BB962C8B-B14F-4D97-AF65-F5344CB8AC3E}">
        <p14:creationId xmlns:p14="http://schemas.microsoft.com/office/powerpoint/2010/main" val="3560865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common poisons are you aware of in wild animals/captive wild animals? </a:t>
            </a:r>
          </a:p>
        </p:txBody>
      </p:sp>
      <p:sp>
        <p:nvSpPr>
          <p:cNvPr id="3" name="Content Placeholder 2"/>
          <p:cNvSpPr>
            <a:spLocks noGrp="1"/>
          </p:cNvSpPr>
          <p:nvPr>
            <p:ph idx="1"/>
          </p:nvPr>
        </p:nvSpPr>
        <p:spPr>
          <a:xfrm>
            <a:off x="646111" y="2719668"/>
            <a:ext cx="8946541" cy="4195481"/>
          </a:xfrm>
        </p:spPr>
        <p:txBody>
          <a:bodyPr/>
          <a:lstStyle/>
          <a:p>
            <a:r>
              <a:rPr lang="en-GB" dirty="0" err="1"/>
              <a:t>Radhakrishnan</a:t>
            </a:r>
            <a:r>
              <a:rPr lang="en-GB" dirty="0"/>
              <a:t>, S. (2018): considers incidence of wildlife poisoning (accidental or intentional) to be under reported in Asia</a:t>
            </a:r>
          </a:p>
          <a:p>
            <a:r>
              <a:rPr lang="en-GB" dirty="0"/>
              <a:t>Mateo-Tomas, P. et al (2020) suggests the impact of poisonings on biodiversity relies on indirect evidence</a:t>
            </a:r>
          </a:p>
          <a:p>
            <a:r>
              <a:rPr lang="en-GB" dirty="0"/>
              <a:t>Green, R.E. et al (2004)</a:t>
            </a:r>
          </a:p>
          <a:p>
            <a:r>
              <a:rPr lang="en-GB" dirty="0"/>
              <a:t>Pain, D.J. et al (2019)</a:t>
            </a:r>
          </a:p>
        </p:txBody>
      </p:sp>
      <p:pic>
        <p:nvPicPr>
          <p:cNvPr id="4" name="Picture 3"/>
          <p:cNvPicPr>
            <a:picLocks noChangeAspect="1"/>
          </p:cNvPicPr>
          <p:nvPr/>
        </p:nvPicPr>
        <p:blipFill>
          <a:blip r:embed="rId3"/>
          <a:stretch>
            <a:fillRect/>
          </a:stretch>
        </p:blipFill>
        <p:spPr>
          <a:xfrm>
            <a:off x="7721599" y="3832813"/>
            <a:ext cx="4398687" cy="2954166"/>
          </a:xfrm>
          <a:prstGeom prst="rect">
            <a:avLst/>
          </a:prstGeom>
        </p:spPr>
      </p:pic>
    </p:spTree>
    <p:extLst>
      <p:ext uri="{BB962C8B-B14F-4D97-AF65-F5344CB8AC3E}">
        <p14:creationId xmlns:p14="http://schemas.microsoft.com/office/powerpoint/2010/main" val="257305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Common signs of poisons</a:t>
            </a:r>
          </a:p>
        </p:txBody>
      </p:sp>
      <p:sp>
        <p:nvSpPr>
          <p:cNvPr id="3" name="Content Placeholder 2"/>
          <p:cNvSpPr>
            <a:spLocks noGrp="1"/>
          </p:cNvSpPr>
          <p:nvPr>
            <p:ph idx="1"/>
          </p:nvPr>
        </p:nvSpPr>
        <p:spPr/>
        <p:txBody>
          <a:bodyPr/>
          <a:lstStyle/>
          <a:p>
            <a:pPr>
              <a:lnSpc>
                <a:spcPct val="150000"/>
              </a:lnSpc>
            </a:pPr>
            <a:r>
              <a:rPr lang="en-GB" dirty="0"/>
              <a:t>Neurological signs</a:t>
            </a:r>
          </a:p>
          <a:p>
            <a:pPr>
              <a:lnSpc>
                <a:spcPct val="150000"/>
              </a:lnSpc>
            </a:pPr>
            <a:r>
              <a:rPr lang="en-GB" dirty="0"/>
              <a:t>Gastrointestinal signs</a:t>
            </a:r>
          </a:p>
          <a:p>
            <a:pPr>
              <a:lnSpc>
                <a:spcPct val="150000"/>
              </a:lnSpc>
            </a:pPr>
            <a:r>
              <a:rPr lang="en-GB" dirty="0"/>
              <a:t>Respiratory/CV signs </a:t>
            </a:r>
          </a:p>
          <a:p>
            <a:pPr>
              <a:lnSpc>
                <a:spcPct val="150000"/>
              </a:lnSpc>
            </a:pPr>
            <a:r>
              <a:rPr lang="en-GB" dirty="0"/>
              <a:t>Urinary signs</a:t>
            </a:r>
          </a:p>
        </p:txBody>
      </p:sp>
      <p:sp>
        <p:nvSpPr>
          <p:cNvPr id="4" name="Oval 3"/>
          <p:cNvSpPr/>
          <p:nvPr/>
        </p:nvSpPr>
        <p:spPr>
          <a:xfrm>
            <a:off x="5956177" y="2396972"/>
            <a:ext cx="5397623" cy="34800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t>First aid and treatments?</a:t>
            </a:r>
          </a:p>
        </p:txBody>
      </p:sp>
    </p:spTree>
    <p:extLst>
      <p:ext uri="{BB962C8B-B14F-4D97-AF65-F5344CB8AC3E}">
        <p14:creationId xmlns:p14="http://schemas.microsoft.com/office/powerpoint/2010/main" val="236759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Endocrine and reproductive conditions </a:t>
            </a:r>
          </a:p>
        </p:txBody>
      </p:sp>
      <p:sp>
        <p:nvSpPr>
          <p:cNvPr id="3" name="Content Placeholder 2"/>
          <p:cNvSpPr>
            <a:spLocks noGrp="1"/>
          </p:cNvSpPr>
          <p:nvPr>
            <p:ph idx="1"/>
          </p:nvPr>
        </p:nvSpPr>
        <p:spPr/>
        <p:txBody>
          <a:bodyPr>
            <a:normAutofit fontScale="92500" lnSpcReduction="20000"/>
          </a:bodyPr>
          <a:lstStyle/>
          <a:p>
            <a:r>
              <a:rPr lang="en-GB" dirty="0" err="1"/>
              <a:t>Ganswindt</a:t>
            </a:r>
            <a:r>
              <a:rPr lang="en-GB" dirty="0"/>
              <a:t>, A. et al (2012)</a:t>
            </a:r>
          </a:p>
          <a:p>
            <a:r>
              <a:rPr lang="en-GB" dirty="0"/>
              <a:t>Hormones key to understanding basic body functions e.g. reproduction, metabolism and health</a:t>
            </a:r>
          </a:p>
          <a:p>
            <a:r>
              <a:rPr lang="en-GB" dirty="0"/>
              <a:t>Hormone analysis used to monitor reproductive function</a:t>
            </a:r>
          </a:p>
          <a:p>
            <a:r>
              <a:rPr lang="en-GB" dirty="0"/>
              <a:t>Use blood, saliva, urine, hair and faeces</a:t>
            </a:r>
          </a:p>
          <a:p>
            <a:pPr lvl="1"/>
            <a:r>
              <a:rPr lang="en-GB" dirty="0"/>
              <a:t>Choice depends on techniques used</a:t>
            </a:r>
          </a:p>
          <a:p>
            <a:r>
              <a:rPr lang="en-GB" dirty="0"/>
              <a:t>International Society for Wildlife Endocrinology (ISWE) est. 2010</a:t>
            </a:r>
          </a:p>
          <a:p>
            <a:pPr lvl="1"/>
            <a:r>
              <a:rPr lang="en-GB" dirty="0"/>
              <a:t>Advances in relation to reproduction</a:t>
            </a:r>
          </a:p>
          <a:p>
            <a:pPr lvl="1"/>
            <a:r>
              <a:rPr lang="en-GB" dirty="0"/>
              <a:t>Advances in relation to adrenal function</a:t>
            </a:r>
          </a:p>
          <a:p>
            <a:pPr lvl="1"/>
            <a:r>
              <a:rPr lang="en-GB" dirty="0"/>
              <a:t>Innovative approaches and method development</a:t>
            </a:r>
          </a:p>
          <a:p>
            <a:pPr lvl="1"/>
            <a:r>
              <a:rPr lang="en-GB" dirty="0"/>
              <a:t>Standardisation and information sharing</a:t>
            </a:r>
          </a:p>
          <a:p>
            <a:pPr lvl="1"/>
            <a:r>
              <a:rPr lang="en-GB" dirty="0"/>
              <a:t>Assay reagent resources</a:t>
            </a:r>
          </a:p>
        </p:txBody>
      </p:sp>
      <p:sp>
        <p:nvSpPr>
          <p:cNvPr id="4" name="Oval 3"/>
          <p:cNvSpPr/>
          <p:nvPr/>
        </p:nvSpPr>
        <p:spPr>
          <a:xfrm>
            <a:off x="7556500" y="4343400"/>
            <a:ext cx="4264797" cy="2032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Further reading: McCormick, S.D and Romero, M (2015), Conservation </a:t>
            </a:r>
            <a:r>
              <a:rPr lang="en-GB" dirty="0" err="1"/>
              <a:t>Endocinology</a:t>
            </a:r>
            <a:r>
              <a:rPr lang="en-GB" dirty="0"/>
              <a:t>. </a:t>
            </a:r>
            <a:r>
              <a:rPr lang="en-GB" i="1" dirty="0"/>
              <a:t>Bioscience</a:t>
            </a:r>
            <a:r>
              <a:rPr lang="en-GB" dirty="0"/>
              <a:t>. 67: 429-442 </a:t>
            </a:r>
          </a:p>
          <a:p>
            <a:pPr algn="ctr"/>
            <a:r>
              <a:rPr lang="en-GB" dirty="0"/>
              <a:t>On Ledge</a:t>
            </a:r>
          </a:p>
        </p:txBody>
      </p:sp>
    </p:spTree>
    <p:extLst>
      <p:ext uri="{BB962C8B-B14F-4D97-AF65-F5344CB8AC3E}">
        <p14:creationId xmlns:p14="http://schemas.microsoft.com/office/powerpoint/2010/main" val="22369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Reproductive disorders</a:t>
            </a:r>
          </a:p>
        </p:txBody>
      </p:sp>
      <p:sp>
        <p:nvSpPr>
          <p:cNvPr id="3" name="Content Placeholder 2"/>
          <p:cNvSpPr>
            <a:spLocks noGrp="1"/>
          </p:cNvSpPr>
          <p:nvPr>
            <p:ph idx="1"/>
          </p:nvPr>
        </p:nvSpPr>
        <p:spPr>
          <a:xfrm>
            <a:off x="838200" y="1825625"/>
            <a:ext cx="6814751" cy="4351338"/>
          </a:xfrm>
        </p:spPr>
        <p:txBody>
          <a:bodyPr>
            <a:normAutofit/>
          </a:bodyPr>
          <a:lstStyle/>
          <a:p>
            <a:r>
              <a:rPr lang="en-GB" dirty="0"/>
              <a:t>Why is this an important concern? </a:t>
            </a:r>
          </a:p>
          <a:p>
            <a:endParaRPr lang="en-GB" dirty="0"/>
          </a:p>
          <a:p>
            <a:r>
              <a:rPr lang="en-GB" b="1" u="sng" dirty="0"/>
              <a:t>Artificial reproductive technologies </a:t>
            </a:r>
            <a:r>
              <a:rPr lang="en-GB" dirty="0"/>
              <a:t>may be required</a:t>
            </a:r>
          </a:p>
          <a:p>
            <a:r>
              <a:rPr lang="en-GB" dirty="0"/>
              <a:t>What do we mean by this?</a:t>
            </a:r>
          </a:p>
          <a:p>
            <a:endParaRPr lang="en-GB" dirty="0"/>
          </a:p>
          <a:p>
            <a:r>
              <a:rPr lang="en-GB" dirty="0"/>
              <a:t>Some species may struggle to reproduce</a:t>
            </a:r>
          </a:p>
          <a:p>
            <a:r>
              <a:rPr lang="en-GB" dirty="0"/>
              <a:t>Some species have successfully increased numbers following conservation breeding schemes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218" y="0"/>
            <a:ext cx="2792627" cy="1858366"/>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9218" y="1858366"/>
            <a:ext cx="2792627" cy="173436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9063" y="3372259"/>
            <a:ext cx="2802782" cy="185836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5345" y="5010150"/>
            <a:ext cx="2476500" cy="184785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2800" y="-1288"/>
            <a:ext cx="2226418" cy="1476212"/>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4603" y="5230624"/>
            <a:ext cx="1810741" cy="1627375"/>
          </a:xfrm>
          <a:prstGeom prst="rect">
            <a:avLst/>
          </a:prstGeom>
        </p:spPr>
      </p:pic>
    </p:spTree>
    <p:extLst>
      <p:ext uri="{BB962C8B-B14F-4D97-AF65-F5344CB8AC3E}">
        <p14:creationId xmlns:p14="http://schemas.microsoft.com/office/powerpoint/2010/main" val="106201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Nutritional disorders</a:t>
            </a:r>
          </a:p>
        </p:txBody>
      </p:sp>
      <p:sp>
        <p:nvSpPr>
          <p:cNvPr id="3" name="Content Placeholder 2"/>
          <p:cNvSpPr>
            <a:spLocks noGrp="1"/>
          </p:cNvSpPr>
          <p:nvPr>
            <p:ph idx="1"/>
          </p:nvPr>
        </p:nvSpPr>
        <p:spPr/>
        <p:txBody>
          <a:bodyPr>
            <a:normAutofit/>
          </a:bodyPr>
          <a:lstStyle/>
          <a:p>
            <a:r>
              <a:rPr lang="en-GB" sz="7200" dirty="0"/>
              <a:t>What diseases are we talking about? </a:t>
            </a:r>
          </a:p>
          <a:p>
            <a:endParaRPr lang="en-GB" dirty="0"/>
          </a:p>
          <a:p>
            <a:pPr marL="0" indent="0">
              <a:buNone/>
            </a:pPr>
            <a:endParaRPr lang="en-GB" dirty="0"/>
          </a:p>
        </p:txBody>
      </p:sp>
    </p:spTree>
    <p:extLst>
      <p:ext uri="{BB962C8B-B14F-4D97-AF65-F5344CB8AC3E}">
        <p14:creationId xmlns:p14="http://schemas.microsoft.com/office/powerpoint/2010/main" val="25816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Nutritional disorders</a:t>
            </a:r>
          </a:p>
        </p:txBody>
      </p:sp>
      <p:sp>
        <p:nvSpPr>
          <p:cNvPr id="3" name="Content Placeholder 2"/>
          <p:cNvSpPr>
            <a:spLocks noGrp="1"/>
          </p:cNvSpPr>
          <p:nvPr>
            <p:ph idx="1"/>
          </p:nvPr>
        </p:nvSpPr>
        <p:spPr>
          <a:xfrm>
            <a:off x="1103312" y="2052918"/>
            <a:ext cx="9958388" cy="4195481"/>
          </a:xfrm>
        </p:spPr>
        <p:txBody>
          <a:bodyPr>
            <a:normAutofit/>
          </a:bodyPr>
          <a:lstStyle/>
          <a:p>
            <a:r>
              <a:rPr lang="en-GB" dirty="0"/>
              <a:t>What diseases are we talking about? </a:t>
            </a:r>
          </a:p>
          <a:p>
            <a:endParaRPr lang="en-GB" dirty="0"/>
          </a:p>
          <a:p>
            <a:r>
              <a:rPr lang="en-GB" dirty="0"/>
              <a:t>For a species of your choice, research the most common nutritional disorders seen, including: </a:t>
            </a:r>
          </a:p>
          <a:p>
            <a:r>
              <a:rPr lang="en-GB" dirty="0"/>
              <a:t>What the causes (pathogenesis) are</a:t>
            </a:r>
          </a:p>
          <a:p>
            <a:r>
              <a:rPr lang="en-GB" dirty="0"/>
              <a:t>The common signs and symptoms </a:t>
            </a:r>
          </a:p>
          <a:p>
            <a:r>
              <a:rPr lang="en-GB" dirty="0"/>
              <a:t>The treatment or prevention of the disease</a:t>
            </a:r>
          </a:p>
          <a:p>
            <a:pPr marL="0" indent="0">
              <a:buNone/>
            </a:pPr>
            <a:endParaRPr lang="en-GB" dirty="0"/>
          </a:p>
        </p:txBody>
      </p:sp>
    </p:spTree>
    <p:extLst>
      <p:ext uri="{BB962C8B-B14F-4D97-AF65-F5344CB8AC3E}">
        <p14:creationId xmlns:p14="http://schemas.microsoft.com/office/powerpoint/2010/main" val="267415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79C7729559184E9120F78AD4972359" ma:contentTypeVersion="13" ma:contentTypeDescription="Create a new document." ma:contentTypeScope="" ma:versionID="2ab8d66a38120262c537b798e105b96b">
  <xsd:schema xmlns:xsd="http://www.w3.org/2001/XMLSchema" xmlns:xs="http://www.w3.org/2001/XMLSchema" xmlns:p="http://schemas.microsoft.com/office/2006/metadata/properties" xmlns:ns3="94ccf22b-db59-483c-8eba-8fbe71757094" xmlns:ns4="5e41f7da-2bec-461d-8db6-891ebcbda785" targetNamespace="http://schemas.microsoft.com/office/2006/metadata/properties" ma:root="true" ma:fieldsID="6daba58dff2b41bc0d650c80f94ea9f7" ns3:_="" ns4:_="">
    <xsd:import namespace="94ccf22b-db59-483c-8eba-8fbe71757094"/>
    <xsd:import namespace="5e41f7da-2bec-461d-8db6-891ebcbda78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AutoKeyPoints" minOccurs="0"/>
                <xsd:element ref="ns4:MediaServiceKeyPoints"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cf22b-db59-483c-8eba-8fbe7175709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41f7da-2bec-461d-8db6-891ebcbda785"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44E313-E7C2-4634-81D7-A5A103DD7760}">
  <ds:schemaRefs>
    <ds:schemaRef ds:uri="http://purl.org/dc/terms/"/>
    <ds:schemaRef ds:uri="94ccf22b-db59-483c-8eba-8fbe71757094"/>
    <ds:schemaRef ds:uri="http://schemas.microsoft.com/office/2006/metadata/properties"/>
    <ds:schemaRef ds:uri="http://purl.org/dc/dcmitype/"/>
    <ds:schemaRef ds:uri="5e41f7da-2bec-461d-8db6-891ebcbda785"/>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90C40CF-7D73-4F7C-9D66-7C04A3FB9FCB}">
  <ds:schemaRefs>
    <ds:schemaRef ds:uri="http://schemas.microsoft.com/sharepoint/v3/contenttype/forms"/>
  </ds:schemaRefs>
</ds:datastoreItem>
</file>

<file path=customXml/itemProps3.xml><?xml version="1.0" encoding="utf-8"?>
<ds:datastoreItem xmlns:ds="http://schemas.openxmlformats.org/officeDocument/2006/customXml" ds:itemID="{ED9A3601-CD14-4A39-B6CB-DDB0BAA083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ccf22b-db59-483c-8eba-8fbe71757094"/>
    <ds:schemaRef ds:uri="5e41f7da-2bec-461d-8db6-891ebcbda7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34275</TotalTime>
  <Words>1198</Words>
  <Application>Microsoft Office PowerPoint</Application>
  <PresentationFormat>Widescreen</PresentationFormat>
  <Paragraphs>148</Paragraphs>
  <Slides>21</Slides>
  <Notes>18</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Cambria</vt:lpstr>
      <vt:lpstr>Century Gothic</vt:lpstr>
      <vt:lpstr>Google Sans</vt:lpstr>
      <vt:lpstr>Wingdings 3</vt:lpstr>
      <vt:lpstr>Ion</vt:lpstr>
      <vt:lpstr>Non-infectious diseases</vt:lpstr>
      <vt:lpstr>Learning outcomes</vt:lpstr>
      <vt:lpstr>Today’s lesson will cover</vt:lpstr>
      <vt:lpstr>What common poisons are you aware of in wild animals/captive wild animals? </vt:lpstr>
      <vt:lpstr>Common signs of poisons</vt:lpstr>
      <vt:lpstr>Endocrine and reproductive conditions </vt:lpstr>
      <vt:lpstr>Reproductive disorders</vt:lpstr>
      <vt:lpstr>Nutritional disorders</vt:lpstr>
      <vt:lpstr>Nutritional disorders</vt:lpstr>
      <vt:lpstr>Neoplasias </vt:lpstr>
      <vt:lpstr>Clinical signs</vt:lpstr>
      <vt:lpstr>Wounds</vt:lpstr>
      <vt:lpstr>PowerPoint Presentation</vt:lpstr>
      <vt:lpstr>Wound care</vt:lpstr>
      <vt:lpstr>PowerPoint Presentation</vt:lpstr>
      <vt:lpstr>Closure options</vt:lpstr>
      <vt:lpstr>PowerPoint Presentation</vt:lpstr>
      <vt:lpstr>Fractures</vt:lpstr>
      <vt:lpstr>PowerPoint Presentation</vt:lpstr>
      <vt:lpstr>Summary</vt:lpstr>
      <vt:lpstr>References</vt:lpstr>
    </vt:vector>
  </TitlesOfParts>
  <Company>Sparsholt College Hampshire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Non-infectious diseases</dc:title>
  <dc:creator>Emma Anscombe-Skirrow</dc:creator>
  <cp:lastModifiedBy>Jessica Penman</cp:lastModifiedBy>
  <cp:revision>32</cp:revision>
  <dcterms:created xsi:type="dcterms:W3CDTF">2021-01-29T16:10:06Z</dcterms:created>
  <dcterms:modified xsi:type="dcterms:W3CDTF">2024-02-19T12:37:21Z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0x0101000479C7729559184E9120F78AD4972359</vt:lpwstr>
  </property>
</Properties>
</file>