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9" r:id="rId4"/>
    <p:sldId id="260" r:id="rId5"/>
    <p:sldId id="264" r:id="rId6"/>
    <p:sldId id="268" r:id="rId7"/>
    <p:sldId id="265" r:id="rId8"/>
    <p:sldId id="275" r:id="rId9"/>
    <p:sldId id="266" r:id="rId10"/>
    <p:sldId id="272" r:id="rId11"/>
    <p:sldId id="273" r:id="rId12"/>
    <p:sldId id="274" r:id="rId13"/>
    <p:sldId id="276" r:id="rId14"/>
    <p:sldId id="277" r:id="rId15"/>
    <p:sldId id="263" r:id="rId16"/>
    <p:sldId id="267" r:id="rId17"/>
    <p:sldId id="269" r:id="rId18"/>
    <p:sldId id="271" r:id="rId19"/>
    <p:sldId id="270" r:id="rId20"/>
    <p:sldId id="2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48C1D-10B3-47FE-A36B-89F8AF6D4F90}" v="13" dt="2023-02-24T15:42:11.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5" autoAdjust="0"/>
    <p:restoredTop sz="71563" autoAdjust="0"/>
  </p:normalViewPr>
  <p:slideViewPr>
    <p:cSldViewPr snapToGrid="0">
      <p:cViewPr>
        <p:scale>
          <a:sx n="67" d="100"/>
          <a:sy n="67" d="100"/>
        </p:scale>
        <p:origin x="738"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Heaman" userId="07f6eabe-ccbe-4131-bba8-eb9f9852d0c2" providerId="ADAL" clId="{3B548C1D-10B3-47FE-A36B-89F8AF6D4F90}"/>
    <pc:docChg chg="custSel addSld modSld">
      <pc:chgData name="Abigail Heaman" userId="07f6eabe-ccbe-4131-bba8-eb9f9852d0c2" providerId="ADAL" clId="{3B548C1D-10B3-47FE-A36B-89F8AF6D4F90}" dt="2023-02-24T15:57:26.512" v="835" actId="313"/>
      <pc:docMkLst>
        <pc:docMk/>
      </pc:docMkLst>
      <pc:sldChg chg="addSp modSp mod setBg setClrOvrMap">
        <pc:chgData name="Abigail Heaman" userId="07f6eabe-ccbe-4131-bba8-eb9f9852d0c2" providerId="ADAL" clId="{3B548C1D-10B3-47FE-A36B-89F8AF6D4F90}" dt="2023-02-24T15:30:26.877" v="1" actId="26606"/>
        <pc:sldMkLst>
          <pc:docMk/>
          <pc:sldMk cId="1393958642" sldId="256"/>
        </pc:sldMkLst>
        <pc:spChg chg="mod">
          <ac:chgData name="Abigail Heaman" userId="07f6eabe-ccbe-4131-bba8-eb9f9852d0c2" providerId="ADAL" clId="{3B548C1D-10B3-47FE-A36B-89F8AF6D4F90}" dt="2023-02-24T15:30:26.877" v="1" actId="26606"/>
          <ac:spMkLst>
            <pc:docMk/>
            <pc:sldMk cId="1393958642" sldId="256"/>
            <ac:spMk id="2" creationId="{A47A9DD2-68F6-48DE-489F-69A8E766D3CE}"/>
          </ac:spMkLst>
        </pc:spChg>
        <pc:spChg chg="mod">
          <ac:chgData name="Abigail Heaman" userId="07f6eabe-ccbe-4131-bba8-eb9f9852d0c2" providerId="ADAL" clId="{3B548C1D-10B3-47FE-A36B-89F8AF6D4F90}" dt="2023-02-24T15:30:26.877" v="1" actId="26606"/>
          <ac:spMkLst>
            <pc:docMk/>
            <pc:sldMk cId="1393958642" sldId="256"/>
            <ac:spMk id="3" creationId="{07DE5220-29C0-FF2C-EE16-E47E802CC7D9}"/>
          </ac:spMkLst>
        </pc:spChg>
        <pc:spChg chg="add">
          <ac:chgData name="Abigail Heaman" userId="07f6eabe-ccbe-4131-bba8-eb9f9852d0c2" providerId="ADAL" clId="{3B548C1D-10B3-47FE-A36B-89F8AF6D4F90}" dt="2023-02-24T15:30:26.877" v="1" actId="26606"/>
          <ac:spMkLst>
            <pc:docMk/>
            <pc:sldMk cId="1393958642" sldId="256"/>
            <ac:spMk id="9" creationId="{E49CC64F-7275-4E33-961B-0C5CDC439875}"/>
          </ac:spMkLst>
        </pc:spChg>
        <pc:picChg chg="add mod">
          <ac:chgData name="Abigail Heaman" userId="07f6eabe-ccbe-4131-bba8-eb9f9852d0c2" providerId="ADAL" clId="{3B548C1D-10B3-47FE-A36B-89F8AF6D4F90}" dt="2023-02-24T15:30:26.877" v="1" actId="26606"/>
          <ac:picMkLst>
            <pc:docMk/>
            <pc:sldMk cId="1393958642" sldId="256"/>
            <ac:picMk id="4" creationId="{5FFDDB3B-86B0-E1B2-7902-6241A7DDBD89}"/>
          </ac:picMkLst>
        </pc:picChg>
      </pc:sldChg>
      <pc:sldChg chg="addSp modSp mod setBg setClrOvrMap">
        <pc:chgData name="Abigail Heaman" userId="07f6eabe-ccbe-4131-bba8-eb9f9852d0c2" providerId="ADAL" clId="{3B548C1D-10B3-47FE-A36B-89F8AF6D4F90}" dt="2023-02-24T15:44:16.251" v="394" actId="26606"/>
        <pc:sldMkLst>
          <pc:docMk/>
          <pc:sldMk cId="1728217167" sldId="259"/>
        </pc:sldMkLst>
        <pc:spChg chg="mod">
          <ac:chgData name="Abigail Heaman" userId="07f6eabe-ccbe-4131-bba8-eb9f9852d0c2" providerId="ADAL" clId="{3B548C1D-10B3-47FE-A36B-89F8AF6D4F90}" dt="2023-02-24T15:44:16.251" v="394" actId="26606"/>
          <ac:spMkLst>
            <pc:docMk/>
            <pc:sldMk cId="1728217167" sldId="259"/>
            <ac:spMk id="2" creationId="{7F7684E0-254D-C012-22CA-8FCC5F499565}"/>
          </ac:spMkLst>
        </pc:spChg>
        <pc:spChg chg="mod">
          <ac:chgData name="Abigail Heaman" userId="07f6eabe-ccbe-4131-bba8-eb9f9852d0c2" providerId="ADAL" clId="{3B548C1D-10B3-47FE-A36B-89F8AF6D4F90}" dt="2023-02-24T15:44:16.251" v="394" actId="26606"/>
          <ac:spMkLst>
            <pc:docMk/>
            <pc:sldMk cId="1728217167" sldId="259"/>
            <ac:spMk id="3" creationId="{B5DC162E-6F80-C5E1-65CD-E5B5379FD51F}"/>
          </ac:spMkLst>
        </pc:spChg>
        <pc:spChg chg="add">
          <ac:chgData name="Abigail Heaman" userId="07f6eabe-ccbe-4131-bba8-eb9f9852d0c2" providerId="ADAL" clId="{3B548C1D-10B3-47FE-A36B-89F8AF6D4F90}" dt="2023-02-24T15:44:16.251" v="394" actId="26606"/>
          <ac:spMkLst>
            <pc:docMk/>
            <pc:sldMk cId="1728217167" sldId="259"/>
            <ac:spMk id="10" creationId="{4F74D28C-3268-4E35-8EE1-D92CB4A85A7D}"/>
          </ac:spMkLst>
        </pc:spChg>
        <pc:spChg chg="add">
          <ac:chgData name="Abigail Heaman" userId="07f6eabe-ccbe-4131-bba8-eb9f9852d0c2" providerId="ADAL" clId="{3B548C1D-10B3-47FE-A36B-89F8AF6D4F90}" dt="2023-02-24T15:44:16.251" v="394" actId="26606"/>
          <ac:spMkLst>
            <pc:docMk/>
            <pc:sldMk cId="1728217167" sldId="259"/>
            <ac:spMk id="12" creationId="{58D44E42-C462-4105-BC86-FE75B4E3C4AF}"/>
          </ac:spMkLst>
        </pc:spChg>
        <pc:picChg chg="add">
          <ac:chgData name="Abigail Heaman" userId="07f6eabe-ccbe-4131-bba8-eb9f9852d0c2" providerId="ADAL" clId="{3B548C1D-10B3-47FE-A36B-89F8AF6D4F90}" dt="2023-02-24T15:44:16.251" v="394" actId="26606"/>
          <ac:picMkLst>
            <pc:docMk/>
            <pc:sldMk cId="1728217167" sldId="259"/>
            <ac:picMk id="7" creationId="{050D3832-5B44-6C68-423A-134A343277D3}"/>
          </ac:picMkLst>
        </pc:picChg>
      </pc:sldChg>
      <pc:sldChg chg="delSp modSp mod">
        <pc:chgData name="Abigail Heaman" userId="07f6eabe-ccbe-4131-bba8-eb9f9852d0c2" providerId="ADAL" clId="{3B548C1D-10B3-47FE-A36B-89F8AF6D4F90}" dt="2023-02-24T15:56:12.878" v="618" actId="33524"/>
        <pc:sldMkLst>
          <pc:docMk/>
          <pc:sldMk cId="1347317190" sldId="260"/>
        </pc:sldMkLst>
        <pc:spChg chg="mod">
          <ac:chgData name="Abigail Heaman" userId="07f6eabe-ccbe-4131-bba8-eb9f9852d0c2" providerId="ADAL" clId="{3B548C1D-10B3-47FE-A36B-89F8AF6D4F90}" dt="2023-02-24T15:56:12.878" v="618" actId="33524"/>
          <ac:spMkLst>
            <pc:docMk/>
            <pc:sldMk cId="1347317190" sldId="260"/>
            <ac:spMk id="2" creationId="{85C58B87-C81F-A584-267A-FD942FC78CDE}"/>
          </ac:spMkLst>
        </pc:spChg>
        <pc:picChg chg="del">
          <ac:chgData name="Abigail Heaman" userId="07f6eabe-ccbe-4131-bba8-eb9f9852d0c2" providerId="ADAL" clId="{3B548C1D-10B3-47FE-A36B-89F8AF6D4F90}" dt="2023-02-24T15:31:51.799" v="2" actId="478"/>
          <ac:picMkLst>
            <pc:docMk/>
            <pc:sldMk cId="1347317190" sldId="260"/>
            <ac:picMk id="4" creationId="{26C6BE2A-308C-F882-7757-367817073B66}"/>
          </ac:picMkLst>
        </pc:picChg>
      </pc:sldChg>
      <pc:sldChg chg="modNotesTx">
        <pc:chgData name="Abigail Heaman" userId="07f6eabe-ccbe-4131-bba8-eb9f9852d0c2" providerId="ADAL" clId="{3B548C1D-10B3-47FE-A36B-89F8AF6D4F90}" dt="2023-02-24T15:43:52.501" v="393" actId="20577"/>
        <pc:sldMkLst>
          <pc:docMk/>
          <pc:sldMk cId="3690995360" sldId="263"/>
        </pc:sldMkLst>
      </pc:sldChg>
      <pc:sldChg chg="modSp mod">
        <pc:chgData name="Abigail Heaman" userId="07f6eabe-ccbe-4131-bba8-eb9f9852d0c2" providerId="ADAL" clId="{3B548C1D-10B3-47FE-A36B-89F8AF6D4F90}" dt="2023-02-24T15:56:20.516" v="619" actId="33524"/>
        <pc:sldMkLst>
          <pc:docMk/>
          <pc:sldMk cId="4037147179" sldId="264"/>
        </pc:sldMkLst>
        <pc:spChg chg="mod">
          <ac:chgData name="Abigail Heaman" userId="07f6eabe-ccbe-4131-bba8-eb9f9852d0c2" providerId="ADAL" clId="{3B548C1D-10B3-47FE-A36B-89F8AF6D4F90}" dt="2023-02-24T15:56:20.516" v="619" actId="33524"/>
          <ac:spMkLst>
            <pc:docMk/>
            <pc:sldMk cId="4037147179" sldId="264"/>
            <ac:spMk id="2" creationId="{00000000-0000-0000-0000-000000000000}"/>
          </ac:spMkLst>
        </pc:spChg>
      </pc:sldChg>
      <pc:sldChg chg="addSp delSp modSp new mod setBg setClrOvrMap modNotesTx">
        <pc:chgData name="Abigail Heaman" userId="07f6eabe-ccbe-4131-bba8-eb9f9852d0c2" providerId="ADAL" clId="{3B548C1D-10B3-47FE-A36B-89F8AF6D4F90}" dt="2023-02-24T15:55:58.386" v="617" actId="33524"/>
        <pc:sldMkLst>
          <pc:docMk/>
          <pc:sldMk cId="3688978467" sldId="265"/>
        </pc:sldMkLst>
        <pc:spChg chg="mod">
          <ac:chgData name="Abigail Heaman" userId="07f6eabe-ccbe-4131-bba8-eb9f9852d0c2" providerId="ADAL" clId="{3B548C1D-10B3-47FE-A36B-89F8AF6D4F90}" dt="2023-02-24T15:55:58.386" v="617" actId="33524"/>
          <ac:spMkLst>
            <pc:docMk/>
            <pc:sldMk cId="3688978467" sldId="265"/>
            <ac:spMk id="2" creationId="{EFA1573A-6F5C-175C-E7E1-3D073B7924F8}"/>
          </ac:spMkLst>
        </pc:spChg>
        <pc:spChg chg="del">
          <ac:chgData name="Abigail Heaman" userId="07f6eabe-ccbe-4131-bba8-eb9f9852d0c2" providerId="ADAL" clId="{3B548C1D-10B3-47FE-A36B-89F8AF6D4F90}" dt="2023-02-24T15:32:42.873" v="62"/>
          <ac:spMkLst>
            <pc:docMk/>
            <pc:sldMk cId="3688978467" sldId="265"/>
            <ac:spMk id="3" creationId="{EB3E8DDD-4C98-D294-E9F6-228AC5D3262E}"/>
          </ac:spMkLst>
        </pc:spChg>
        <pc:spChg chg="add del">
          <ac:chgData name="Abigail Heaman" userId="07f6eabe-ccbe-4131-bba8-eb9f9852d0c2" providerId="ADAL" clId="{3B548C1D-10B3-47FE-A36B-89F8AF6D4F90}" dt="2023-02-24T15:38:03.651" v="66" actId="26606"/>
          <ac:spMkLst>
            <pc:docMk/>
            <pc:sldMk cId="3688978467" sldId="265"/>
            <ac:spMk id="9" creationId="{1DB7C82F-AB7E-4F0C-B829-FA1B9C415180}"/>
          </ac:spMkLst>
        </pc:spChg>
        <pc:spChg chg="add">
          <ac:chgData name="Abigail Heaman" userId="07f6eabe-ccbe-4131-bba8-eb9f9852d0c2" providerId="ADAL" clId="{3B548C1D-10B3-47FE-A36B-89F8AF6D4F90}" dt="2023-02-24T15:38:03.651" v="66" actId="26606"/>
          <ac:spMkLst>
            <pc:docMk/>
            <pc:sldMk cId="3688978467" sldId="265"/>
            <ac:spMk id="14" creationId="{0C45045A-6083-4B3E-956A-67582337527D}"/>
          </ac:spMkLst>
        </pc:spChg>
        <pc:spChg chg="add">
          <ac:chgData name="Abigail Heaman" userId="07f6eabe-ccbe-4131-bba8-eb9f9852d0c2" providerId="ADAL" clId="{3B548C1D-10B3-47FE-A36B-89F8AF6D4F90}" dt="2023-02-24T15:38:03.651" v="66" actId="26606"/>
          <ac:spMkLst>
            <pc:docMk/>
            <pc:sldMk cId="3688978467" sldId="265"/>
            <ac:spMk id="16" creationId="{42875DDC-0225-45F8-B745-78688F2D1ADC}"/>
          </ac:spMkLst>
        </pc:spChg>
        <pc:spChg chg="add">
          <ac:chgData name="Abigail Heaman" userId="07f6eabe-ccbe-4131-bba8-eb9f9852d0c2" providerId="ADAL" clId="{3B548C1D-10B3-47FE-A36B-89F8AF6D4F90}" dt="2023-02-24T15:38:03.651" v="66" actId="26606"/>
          <ac:spMkLst>
            <pc:docMk/>
            <pc:sldMk cId="3688978467" sldId="265"/>
            <ac:spMk id="18" creationId="{12617755-D451-4BAF-9B55-518297BFF42D}"/>
          </ac:spMkLst>
        </pc:spChg>
        <pc:picChg chg="add mod">
          <ac:chgData name="Abigail Heaman" userId="07f6eabe-ccbe-4131-bba8-eb9f9852d0c2" providerId="ADAL" clId="{3B548C1D-10B3-47FE-A36B-89F8AF6D4F90}" dt="2023-02-24T15:38:21.670" v="68" actId="27614"/>
          <ac:picMkLst>
            <pc:docMk/>
            <pc:sldMk cId="3688978467" sldId="265"/>
            <ac:picMk id="4" creationId="{683DDC03-2DA4-0DBB-E005-D80C06780568}"/>
          </ac:picMkLst>
        </pc:picChg>
        <pc:picChg chg="add mod">
          <ac:chgData name="Abigail Heaman" userId="07f6eabe-ccbe-4131-bba8-eb9f9852d0c2" providerId="ADAL" clId="{3B548C1D-10B3-47FE-A36B-89F8AF6D4F90}" dt="2023-02-24T15:38:03.651" v="66" actId="26606"/>
          <ac:picMkLst>
            <pc:docMk/>
            <pc:sldMk cId="3688978467" sldId="265"/>
            <ac:picMk id="5" creationId="{5CA87D49-9D76-1217-C2B4-432508C618B9}"/>
          </ac:picMkLst>
        </pc:picChg>
        <pc:picChg chg="add mod">
          <ac:chgData name="Abigail Heaman" userId="07f6eabe-ccbe-4131-bba8-eb9f9852d0c2" providerId="ADAL" clId="{3B548C1D-10B3-47FE-A36B-89F8AF6D4F90}" dt="2023-02-24T15:38:21.582" v="67" actId="27614"/>
          <ac:picMkLst>
            <pc:docMk/>
            <pc:sldMk cId="3688978467" sldId="265"/>
            <ac:picMk id="6" creationId="{A1073787-67ED-1EA8-0D25-4C935376C2E1}"/>
          </ac:picMkLst>
        </pc:picChg>
      </pc:sldChg>
      <pc:sldChg chg="delSp mod delAnim">
        <pc:chgData name="Abigail Heaman" userId="07f6eabe-ccbe-4131-bba8-eb9f9852d0c2" providerId="ADAL" clId="{3B548C1D-10B3-47FE-A36B-89F8AF6D4F90}" dt="2023-02-24T15:40:13.124" v="69" actId="478"/>
        <pc:sldMkLst>
          <pc:docMk/>
          <pc:sldMk cId="1949149713" sldId="267"/>
        </pc:sldMkLst>
        <pc:picChg chg="del">
          <ac:chgData name="Abigail Heaman" userId="07f6eabe-ccbe-4131-bba8-eb9f9852d0c2" providerId="ADAL" clId="{3B548C1D-10B3-47FE-A36B-89F8AF6D4F90}" dt="2023-02-24T15:40:13.124" v="69" actId="478"/>
          <ac:picMkLst>
            <pc:docMk/>
            <pc:sldMk cId="1949149713" sldId="267"/>
            <ac:picMk id="7" creationId="{09DBDDBC-B07F-45E5-B777-EF27E3316427}"/>
          </ac:picMkLst>
        </pc:picChg>
      </pc:sldChg>
      <pc:sldChg chg="addSp delSp modSp mod delAnim">
        <pc:chgData name="Abigail Heaman" userId="07f6eabe-ccbe-4131-bba8-eb9f9852d0c2" providerId="ADAL" clId="{3B548C1D-10B3-47FE-A36B-89F8AF6D4F90}" dt="2023-02-24T15:41:16.273" v="138" actId="478"/>
        <pc:sldMkLst>
          <pc:docMk/>
          <pc:sldMk cId="205433139" sldId="268"/>
        </pc:sldMkLst>
        <pc:spChg chg="del">
          <ac:chgData name="Abigail Heaman" userId="07f6eabe-ccbe-4131-bba8-eb9f9852d0c2" providerId="ADAL" clId="{3B548C1D-10B3-47FE-A36B-89F8AF6D4F90}" dt="2023-02-24T15:41:12.576" v="137" actId="478"/>
          <ac:spMkLst>
            <pc:docMk/>
            <pc:sldMk cId="205433139" sldId="268"/>
            <ac:spMk id="2" creationId="{00000000-0000-0000-0000-000000000000}"/>
          </ac:spMkLst>
        </pc:spChg>
        <pc:spChg chg="add mod">
          <ac:chgData name="Abigail Heaman" userId="07f6eabe-ccbe-4131-bba8-eb9f9852d0c2" providerId="ADAL" clId="{3B548C1D-10B3-47FE-A36B-89F8AF6D4F90}" dt="2023-02-24T15:41:10.213" v="136" actId="403"/>
          <ac:spMkLst>
            <pc:docMk/>
            <pc:sldMk cId="205433139" sldId="268"/>
            <ac:spMk id="3" creationId="{1F244610-373C-3DC3-C763-91586A4EC8F9}"/>
          </ac:spMkLst>
        </pc:spChg>
        <pc:spChg chg="add del mod">
          <ac:chgData name="Abigail Heaman" userId="07f6eabe-ccbe-4131-bba8-eb9f9852d0c2" providerId="ADAL" clId="{3B548C1D-10B3-47FE-A36B-89F8AF6D4F90}" dt="2023-02-24T15:41:16.273" v="138" actId="478"/>
          <ac:spMkLst>
            <pc:docMk/>
            <pc:sldMk cId="205433139" sldId="268"/>
            <ac:spMk id="10" creationId="{E13F188D-9AE7-C01B-7166-FD5ABCAF6CB0}"/>
          </ac:spMkLst>
        </pc:spChg>
        <pc:picChg chg="del">
          <ac:chgData name="Abigail Heaman" userId="07f6eabe-ccbe-4131-bba8-eb9f9852d0c2" providerId="ADAL" clId="{3B548C1D-10B3-47FE-A36B-89F8AF6D4F90}" dt="2023-02-24T15:40:43.542" v="70" actId="478"/>
          <ac:picMkLst>
            <pc:docMk/>
            <pc:sldMk cId="205433139" sldId="268"/>
            <ac:picMk id="8" creationId="{00000000-0000-0000-0000-000000000000}"/>
          </ac:picMkLst>
        </pc:picChg>
      </pc:sldChg>
      <pc:sldChg chg="modSp new mod modNotesTx">
        <pc:chgData name="Abigail Heaman" userId="07f6eabe-ccbe-4131-bba8-eb9f9852d0c2" providerId="ADAL" clId="{3B548C1D-10B3-47FE-A36B-89F8AF6D4F90}" dt="2023-02-24T15:57:26.512" v="835" actId="313"/>
        <pc:sldMkLst>
          <pc:docMk/>
          <pc:sldMk cId="3931242182" sldId="269"/>
        </pc:sldMkLst>
        <pc:spChg chg="mod">
          <ac:chgData name="Abigail Heaman" userId="07f6eabe-ccbe-4131-bba8-eb9f9852d0c2" providerId="ADAL" clId="{3B548C1D-10B3-47FE-A36B-89F8AF6D4F90}" dt="2023-02-24T15:41:39.872" v="167" actId="20577"/>
          <ac:spMkLst>
            <pc:docMk/>
            <pc:sldMk cId="3931242182" sldId="269"/>
            <ac:spMk id="2" creationId="{F7C77C23-0FE2-4DF2-4463-0BD793EF312B}"/>
          </ac:spMkLst>
        </pc:spChg>
        <pc:spChg chg="mod">
          <ac:chgData name="Abigail Heaman" userId="07f6eabe-ccbe-4131-bba8-eb9f9852d0c2" providerId="ADAL" clId="{3B548C1D-10B3-47FE-A36B-89F8AF6D4F90}" dt="2023-02-24T15:43:18.574" v="327" actId="20577"/>
          <ac:spMkLst>
            <pc:docMk/>
            <pc:sldMk cId="3931242182" sldId="269"/>
            <ac:spMk id="3" creationId="{E04E615D-E41C-86F9-4A51-55FEEE031FE6}"/>
          </ac:spMkLst>
        </pc:spChg>
      </pc:sldChg>
    </pc:docChg>
  </pc:docChgLst>
  <pc:docChgLst>
    <pc:chgData name="Abigail Heaman" userId="07f6eabe-ccbe-4131-bba8-eb9f9852d0c2" providerId="ADAL" clId="{669B664C-3FA7-4C63-94EA-BD6DFD7D1E9B}"/>
    <pc:docChg chg="modSld">
      <pc:chgData name="Abigail Heaman" userId="07f6eabe-ccbe-4131-bba8-eb9f9852d0c2" providerId="ADAL" clId="{669B664C-3FA7-4C63-94EA-BD6DFD7D1E9B}" dt="2023-02-24T15:58:33.863" v="6" actId="20577"/>
      <pc:docMkLst>
        <pc:docMk/>
      </pc:docMkLst>
      <pc:sldChg chg="modNotesTx">
        <pc:chgData name="Abigail Heaman" userId="07f6eabe-ccbe-4131-bba8-eb9f9852d0c2" providerId="ADAL" clId="{669B664C-3FA7-4C63-94EA-BD6DFD7D1E9B}" dt="2023-02-24T15:58:16.845" v="0" actId="20577"/>
        <pc:sldMkLst>
          <pc:docMk/>
          <pc:sldMk cId="1347317190" sldId="260"/>
        </pc:sldMkLst>
      </pc:sldChg>
      <pc:sldChg chg="modNotesTx">
        <pc:chgData name="Abigail Heaman" userId="07f6eabe-ccbe-4131-bba8-eb9f9852d0c2" providerId="ADAL" clId="{669B664C-3FA7-4C63-94EA-BD6DFD7D1E9B}" dt="2023-02-24T15:58:30.679" v="5" actId="20577"/>
        <pc:sldMkLst>
          <pc:docMk/>
          <pc:sldMk cId="3834034704" sldId="261"/>
        </pc:sldMkLst>
      </pc:sldChg>
      <pc:sldChg chg="modNotesTx">
        <pc:chgData name="Abigail Heaman" userId="07f6eabe-ccbe-4131-bba8-eb9f9852d0c2" providerId="ADAL" clId="{669B664C-3FA7-4C63-94EA-BD6DFD7D1E9B}" dt="2023-02-24T15:58:28.260" v="4" actId="20577"/>
        <pc:sldMkLst>
          <pc:docMk/>
          <pc:sldMk cId="3690995360" sldId="263"/>
        </pc:sldMkLst>
      </pc:sldChg>
      <pc:sldChg chg="modNotesTx">
        <pc:chgData name="Abigail Heaman" userId="07f6eabe-ccbe-4131-bba8-eb9f9852d0c2" providerId="ADAL" clId="{669B664C-3FA7-4C63-94EA-BD6DFD7D1E9B}" dt="2023-02-24T15:58:18.856" v="1" actId="20577"/>
        <pc:sldMkLst>
          <pc:docMk/>
          <pc:sldMk cId="4037147179" sldId="264"/>
        </pc:sldMkLst>
      </pc:sldChg>
      <pc:sldChg chg="modNotesTx">
        <pc:chgData name="Abigail Heaman" userId="07f6eabe-ccbe-4131-bba8-eb9f9852d0c2" providerId="ADAL" clId="{669B664C-3FA7-4C63-94EA-BD6DFD7D1E9B}" dt="2023-02-24T15:58:23.101" v="3" actId="20577"/>
        <pc:sldMkLst>
          <pc:docMk/>
          <pc:sldMk cId="3688978467" sldId="265"/>
        </pc:sldMkLst>
      </pc:sldChg>
      <pc:sldChg chg="modNotesTx">
        <pc:chgData name="Abigail Heaman" userId="07f6eabe-ccbe-4131-bba8-eb9f9852d0c2" providerId="ADAL" clId="{669B664C-3FA7-4C63-94EA-BD6DFD7D1E9B}" dt="2023-02-24T15:58:20.607" v="2" actId="20577"/>
        <pc:sldMkLst>
          <pc:docMk/>
          <pc:sldMk cId="205433139" sldId="268"/>
        </pc:sldMkLst>
      </pc:sldChg>
      <pc:sldChg chg="modNotesTx">
        <pc:chgData name="Abigail Heaman" userId="07f6eabe-ccbe-4131-bba8-eb9f9852d0c2" providerId="ADAL" clId="{669B664C-3FA7-4C63-94EA-BD6DFD7D1E9B}" dt="2023-02-24T15:58:33.863" v="6" actId="20577"/>
        <pc:sldMkLst>
          <pc:docMk/>
          <pc:sldMk cId="3931242182"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E3E59-44E7-4800-9A6B-E434B2E74133}"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A9CCF-F7A7-4B48-9326-F7C214868F50}" type="slidenum">
              <a:rPr lang="en-GB" smtClean="0"/>
              <a:t>‹#›</a:t>
            </a:fld>
            <a:endParaRPr lang="en-GB"/>
          </a:p>
        </p:txBody>
      </p:sp>
    </p:spTree>
    <p:extLst>
      <p:ext uri="{BB962C8B-B14F-4D97-AF65-F5344CB8AC3E}">
        <p14:creationId xmlns:p14="http://schemas.microsoft.com/office/powerpoint/2010/main" val="270753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news/articles/c9w3gjxe2l4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0" i="0" dirty="0">
                <a:solidFill>
                  <a:srgbClr val="555555"/>
                </a:solidFill>
                <a:effectLst/>
                <a:latin typeface="Open Sans" panose="020B0606030504020204" pitchFamily="34" charset="0"/>
              </a:rPr>
              <a:t>A post-mortem can be a useful – sometimes vital - tool to diagnose the cause of a health problem!</a:t>
            </a:r>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3</a:t>
            </a:fld>
            <a:endParaRPr lang="en-GB"/>
          </a:p>
        </p:txBody>
      </p:sp>
    </p:spTree>
    <p:extLst>
      <p:ext uri="{BB962C8B-B14F-4D97-AF65-F5344CB8AC3E}">
        <p14:creationId xmlns:p14="http://schemas.microsoft.com/office/powerpoint/2010/main" val="3094055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Google Sans"/>
              </a:rPr>
              <a:t>Generally, </a:t>
            </a:r>
            <a:r>
              <a:rPr lang="en-GB" b="0" i="0" dirty="0">
                <a:solidFill>
                  <a:srgbClr val="040C28"/>
                </a:solidFill>
                <a:effectLst/>
                <a:latin typeface="Google Sans"/>
              </a:rPr>
              <a:t>a veterinary surgeon should seek informed consent from the owner to disposal options for the cadaver!</a:t>
            </a:r>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12</a:t>
            </a:fld>
            <a:endParaRPr lang="en-GB"/>
          </a:p>
        </p:txBody>
      </p:sp>
    </p:spTree>
    <p:extLst>
      <p:ext uri="{BB962C8B-B14F-4D97-AF65-F5344CB8AC3E}">
        <p14:creationId xmlns:p14="http://schemas.microsoft.com/office/powerpoint/2010/main" val="145288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13</a:t>
            </a:fld>
            <a:endParaRPr lang="en-GB"/>
          </a:p>
        </p:txBody>
      </p:sp>
    </p:spTree>
    <p:extLst>
      <p:ext uri="{BB962C8B-B14F-4D97-AF65-F5344CB8AC3E}">
        <p14:creationId xmlns:p14="http://schemas.microsoft.com/office/powerpoint/2010/main" val="301669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075D4-C46A-44F0-84E9-39535510E50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8843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5" algn="l" fontAlgn="base">
              <a:buFont typeface="Arial" panose="020B0604020202020204" pitchFamily="34" charset="0"/>
              <a:buNone/>
            </a:pPr>
            <a:r>
              <a:rPr lang="en-GB" sz="1800" b="0" i="0" dirty="0">
                <a:solidFill>
                  <a:srgbClr val="000000"/>
                </a:solidFill>
                <a:effectLst/>
                <a:latin typeface="Arial" panose="020B0604020202020204" pitchFamily="34" charset="0"/>
              </a:rPr>
              <a:t>APHA state: Animals dead for more than 24 hours will only be accepted after careful consideration of the facts as autolysis will often reduce the likelihood of diagnosis.</a:t>
            </a:r>
          </a:p>
          <a:p>
            <a:pPr algn="l" fontAlgn="base">
              <a:buFont typeface="Arial" panose="020B0604020202020204" pitchFamily="34" charset="0"/>
              <a:buChar char="•"/>
            </a:pPr>
            <a:r>
              <a:rPr lang="en-GB" sz="1800" b="0" i="0" dirty="0">
                <a:solidFill>
                  <a:srgbClr val="000000"/>
                </a:solidFill>
                <a:effectLst/>
                <a:latin typeface="Arial" panose="020B0604020202020204" pitchFamily="34" charset="0"/>
              </a:rPr>
              <a:t>Animals dead for more than 48 hours will not be accepted</a:t>
            </a:r>
          </a:p>
          <a:p>
            <a:pPr algn="l" fontAlgn="base">
              <a:buFont typeface="Arial" panose="020B0604020202020204" pitchFamily="34" charset="0"/>
              <a:buChar char="•"/>
            </a:pPr>
            <a:r>
              <a:rPr lang="en-GB" sz="1800" b="0" i="0" dirty="0">
                <a:solidFill>
                  <a:srgbClr val="000000"/>
                </a:solidFill>
                <a:effectLst/>
                <a:latin typeface="Arial" panose="020B0604020202020204" pitchFamily="34" charset="0"/>
              </a:rPr>
              <a:t>Carcases which have been frozen may not be accepted</a:t>
            </a:r>
          </a:p>
          <a:p>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15</a:t>
            </a:fld>
            <a:endParaRPr lang="en-GB"/>
          </a:p>
        </p:txBody>
      </p:sp>
    </p:spTree>
    <p:extLst>
      <p:ext uri="{BB962C8B-B14F-4D97-AF65-F5344CB8AC3E}">
        <p14:creationId xmlns:p14="http://schemas.microsoft.com/office/powerpoint/2010/main" val="253824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16</a:t>
            </a:fld>
            <a:endParaRPr lang="en-GB"/>
          </a:p>
        </p:txBody>
      </p:sp>
    </p:spTree>
    <p:extLst>
      <p:ext uri="{BB962C8B-B14F-4D97-AF65-F5344CB8AC3E}">
        <p14:creationId xmlns:p14="http://schemas.microsoft.com/office/powerpoint/2010/main" val="4129247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17</a:t>
            </a:fld>
            <a:endParaRPr lang="en-GB"/>
          </a:p>
        </p:txBody>
      </p:sp>
    </p:spTree>
    <p:extLst>
      <p:ext uri="{BB962C8B-B14F-4D97-AF65-F5344CB8AC3E}">
        <p14:creationId xmlns:p14="http://schemas.microsoft.com/office/powerpoint/2010/main" val="2173096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18</a:t>
            </a:fld>
            <a:endParaRPr lang="en-GB"/>
          </a:p>
        </p:txBody>
      </p:sp>
    </p:spTree>
    <p:extLst>
      <p:ext uri="{BB962C8B-B14F-4D97-AF65-F5344CB8AC3E}">
        <p14:creationId xmlns:p14="http://schemas.microsoft.com/office/powerpoint/2010/main" val="341070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232"/>
                </a:solidFill>
                <a:effectLst/>
                <a:latin typeface="Open Sans" panose="020B0606030504020204" pitchFamily="34" charset="0"/>
              </a:rPr>
              <a:t>will allow users to virtually dissect a bullfrog, a cow eye, a starfish, a </a:t>
            </a:r>
            <a:r>
              <a:rPr lang="en-GB" b="0" i="0" dirty="0" err="1">
                <a:solidFill>
                  <a:srgbClr val="333232"/>
                </a:solidFill>
                <a:effectLst/>
                <a:latin typeface="Open Sans" panose="020B0606030504020204" pitchFamily="34" charset="0"/>
              </a:rPr>
              <a:t>fetal</a:t>
            </a:r>
            <a:r>
              <a:rPr lang="en-GB" b="0" i="0" dirty="0">
                <a:solidFill>
                  <a:srgbClr val="333232"/>
                </a:solidFill>
                <a:effectLst/>
                <a:latin typeface="Open Sans" panose="020B0606030504020204" pitchFamily="34" charset="0"/>
              </a:rPr>
              <a:t> pig, an owl pellet</a:t>
            </a:r>
            <a:endParaRPr lang="en-GB" dirty="0"/>
          </a:p>
          <a:p>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19</a:t>
            </a:fld>
            <a:endParaRPr lang="en-GB"/>
          </a:p>
        </p:txBody>
      </p:sp>
    </p:spTree>
    <p:extLst>
      <p:ext uri="{BB962C8B-B14F-4D97-AF65-F5344CB8AC3E}">
        <p14:creationId xmlns:p14="http://schemas.microsoft.com/office/powerpoint/2010/main" val="161262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Cosmetic necropsy is carried out to preserve specimens for a museum o Care required with incisions and examination</a:t>
            </a:r>
          </a:p>
        </p:txBody>
      </p:sp>
      <p:sp>
        <p:nvSpPr>
          <p:cNvPr id="4" name="Slide Number Placeholder 3"/>
          <p:cNvSpPr>
            <a:spLocks noGrp="1"/>
          </p:cNvSpPr>
          <p:nvPr>
            <p:ph type="sldNum" sz="quarter" idx="10"/>
          </p:nvPr>
        </p:nvSpPr>
        <p:spPr/>
        <p:txBody>
          <a:bodyPr/>
          <a:lstStyle/>
          <a:p>
            <a:fld id="{F2D2139C-0CC3-4354-9FD3-75069C962C06}" type="slidenum">
              <a:rPr lang="en-GB" smtClean="0"/>
              <a:t>4</a:t>
            </a:fld>
            <a:endParaRPr lang="en-GB"/>
          </a:p>
        </p:txBody>
      </p:sp>
    </p:spTree>
    <p:extLst>
      <p:ext uri="{BB962C8B-B14F-4D97-AF65-F5344CB8AC3E}">
        <p14:creationId xmlns:p14="http://schemas.microsoft.com/office/powerpoint/2010/main" val="185130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a:t>New diseases in a species </a:t>
            </a:r>
            <a:r>
              <a:rPr lang="en-GB" dirty="0"/>
              <a:t>- Recent PM on 2 hedgehogs showed hepatitis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u="sng" dirty="0"/>
              <a:t>Legal reasons </a:t>
            </a:r>
            <a:r>
              <a:rPr lang="en-GB" dirty="0"/>
              <a:t>- Horse meat scare – 5</a:t>
            </a:r>
            <a:r>
              <a:rPr lang="en-GB" baseline="0" dirty="0"/>
              <a:t> horses were PM and discovered Bute – legal implications regarding horse passport, not for human consumption – Tesco</a:t>
            </a:r>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latin typeface="ElsevierGulliver"/>
              </a:rPr>
              <a:t>Considered a turning point for DNA analysis in food authenticity. The discovery of horse meat as a fraudulent addition to beef meat preparations across Europe, such as burgers and lasagne, brought to the attention of consumers, law enforcers, and regulators the need for reliable, rapid, and effective tools for detection of such cases of adulteration.</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B0C0C"/>
                </a:solidFill>
                <a:effectLst/>
                <a:latin typeface="GDS Transport"/>
              </a:rPr>
              <a:t>Cattle: BSE was confirmed in September 2021 in a six-year-old cow that was unresponsive to veterinary treatment and therefore euthanised. As with all fallen stock over 48 months of age, the brain had to be tested for BSE which was sadly subsequently confirmed as classical BSE.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Hedgehogs: Disease surveillance by GWH project. </a:t>
            </a:r>
            <a:r>
              <a:rPr lang="en-GB" dirty="0" err="1"/>
              <a:t>Franklinos</a:t>
            </a:r>
            <a:r>
              <a:rPr lang="en-GB" dirty="0"/>
              <a:t> et al., 2015 </a:t>
            </a:r>
            <a:r>
              <a:rPr lang="en-GB" b="0" i="0" dirty="0">
                <a:solidFill>
                  <a:srgbClr val="222222"/>
                </a:solidFill>
                <a:effectLst/>
                <a:latin typeface="Merriweather" panose="00000500000000000000" pitchFamily="2" charset="0"/>
              </a:rPr>
              <a:t>This is the first known report of </a:t>
            </a:r>
            <a:r>
              <a:rPr lang="en-GB" b="0" i="1" dirty="0">
                <a:solidFill>
                  <a:srgbClr val="222222"/>
                </a:solidFill>
                <a:effectLst/>
                <a:latin typeface="Merriweather" panose="00000500000000000000" pitchFamily="2" charset="0"/>
              </a:rPr>
              <a:t>S. pyogenes</a:t>
            </a:r>
            <a:r>
              <a:rPr lang="en-GB" b="0" i="0" dirty="0">
                <a:solidFill>
                  <a:srgbClr val="222222"/>
                </a:solidFill>
                <a:effectLst/>
                <a:latin typeface="Merriweather" panose="00000500000000000000" pitchFamily="2" charset="0"/>
              </a:rPr>
              <a:t> in a hedgehog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 recent study detected L. monocytogenes infection in five of 266 hedgehogs examined post mortem in Great Britain over a four-year period, which corresponds to 2% of the animals examined, indicating the infection to be relatively uncommon.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Whale wash up in Cornwall: </a:t>
            </a:r>
            <a:r>
              <a:rPr lang="en-GB" dirty="0">
                <a:hlinkClick r:id="rId3"/>
              </a:rPr>
              <a:t>Cornwall fin whale: Work to move carcass at Newquay </a:t>
            </a:r>
            <a:r>
              <a:rPr lang="en-GB" dirty="0" err="1">
                <a:hlinkClick r:id="rId3"/>
              </a:rPr>
              <a:t>Fistral</a:t>
            </a:r>
            <a:r>
              <a:rPr lang="en-GB" dirty="0">
                <a:hlinkClick r:id="rId3"/>
              </a:rPr>
              <a:t> beach - BBC News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2139C-0CC3-4354-9FD3-75069C962C0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674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6</a:t>
            </a:fld>
            <a:endParaRPr lang="en-GB"/>
          </a:p>
        </p:txBody>
      </p:sp>
    </p:spTree>
    <p:extLst>
      <p:ext uri="{BB962C8B-B14F-4D97-AF65-F5344CB8AC3E}">
        <p14:creationId xmlns:p14="http://schemas.microsoft.com/office/powerpoint/2010/main" val="133690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sure you have obtained signed consent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detailed clinical 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necessary equipment before you start.</a:t>
            </a:r>
          </a:p>
          <a:p>
            <a:pPr algn="l"/>
            <a:r>
              <a:rPr lang="en-GB" b="0" i="0" dirty="0">
                <a:solidFill>
                  <a:srgbClr val="033333"/>
                </a:solidFill>
                <a:effectLst/>
                <a:latin typeface="roboto" panose="02000000000000000000" pitchFamily="2" charset="0"/>
              </a:rPr>
              <a:t>It’s important to carry out risk management at every location you undertake a PME</a:t>
            </a:r>
          </a:p>
          <a:p>
            <a:pPr algn="l"/>
            <a:r>
              <a:rPr lang="en-GB" b="0" i="0" dirty="0">
                <a:solidFill>
                  <a:srgbClr val="033333"/>
                </a:solidFill>
                <a:effectLst/>
                <a:latin typeface="roboto" panose="02000000000000000000" pitchFamily="2" charset="0"/>
              </a:rPr>
              <a:t>You should consider how to approach the PME – think about the equipment and techniques you’ll use.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Health and safety considerations; PPE, </a:t>
            </a:r>
            <a:r>
              <a:rPr lang="en-GB" dirty="0" err="1"/>
              <a:t>scapels</a:t>
            </a:r>
            <a:r>
              <a:rPr lang="en-GB" dirty="0"/>
              <a:t>, formalin- </a:t>
            </a:r>
            <a:r>
              <a:rPr lang="en-GB" b="0" i="0" dirty="0">
                <a:solidFill>
                  <a:srgbClr val="4D5156"/>
                </a:solidFill>
                <a:effectLst/>
                <a:latin typeface="Google Sans"/>
              </a:rPr>
              <a:t>A 40% solution of formaldehyde in water is known as formalin. Formalin is irritating, corrosive and toxic and absorbed from all surfaces of the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D5156"/>
                </a:solidFill>
                <a:effectLst/>
                <a:latin typeface="Google Sans"/>
              </a:rPr>
              <a:t>formaldehyde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enough time, and ideally have someone assist you with note taking and photography.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Take a logical and systematic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7</a:t>
            </a:fld>
            <a:endParaRPr lang="en-GB"/>
          </a:p>
        </p:txBody>
      </p:sp>
    </p:spTree>
    <p:extLst>
      <p:ext uri="{BB962C8B-B14F-4D97-AF65-F5344CB8AC3E}">
        <p14:creationId xmlns:p14="http://schemas.microsoft.com/office/powerpoint/2010/main" val="404444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Always read the history of the animal to determine any background illnesses and whether there may be any potentially dangerous pathogens (= zoonoses) involved.</a:t>
            </a:r>
          </a:p>
          <a:p>
            <a:r>
              <a:rPr lang="en-GB" dirty="0"/>
              <a:t>What do you spot in the photograph on the right?</a:t>
            </a:r>
          </a:p>
          <a:p>
            <a:endParaRPr lang="en-GB" dirty="0"/>
          </a:p>
          <a:p>
            <a:r>
              <a:rPr lang="en-GB" b="0" i="0" dirty="0">
                <a:solidFill>
                  <a:srgbClr val="000000"/>
                </a:solidFill>
                <a:effectLst/>
                <a:latin typeface="Roboto" panose="02000000000000000000" pitchFamily="2" charset="0"/>
              </a:rPr>
              <a:t>Check superficially for wounds, blood in the mouth, eyes sunken, previous surgery, external genitals, condition (fat, thin), skin (alopecia, smell, numerous fleas, thickened or thinned etc).</a:t>
            </a:r>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8</a:t>
            </a:fld>
            <a:endParaRPr lang="en-GB"/>
          </a:p>
        </p:txBody>
      </p:sp>
    </p:spTree>
    <p:extLst>
      <p:ext uri="{BB962C8B-B14F-4D97-AF65-F5344CB8AC3E}">
        <p14:creationId xmlns:p14="http://schemas.microsoft.com/office/powerpoint/2010/main" val="207323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4A9CCF-F7A7-4B48-9326-F7C214868F50}" type="slidenum">
              <a:rPr lang="en-GB" smtClean="0"/>
              <a:t>9</a:t>
            </a:fld>
            <a:endParaRPr lang="en-GB"/>
          </a:p>
        </p:txBody>
      </p:sp>
    </p:spTree>
    <p:extLst>
      <p:ext uri="{BB962C8B-B14F-4D97-AF65-F5344CB8AC3E}">
        <p14:creationId xmlns:p14="http://schemas.microsoft.com/office/powerpoint/2010/main" val="5104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Thorax</a:t>
            </a:r>
          </a:p>
          <a:p>
            <a:r>
              <a:rPr lang="en-GB" dirty="0"/>
              <a:t>Heart</a:t>
            </a:r>
          </a:p>
          <a:p>
            <a:r>
              <a:rPr lang="en-GB" dirty="0"/>
              <a:t>Abdominal contents</a:t>
            </a:r>
          </a:p>
          <a:p>
            <a:r>
              <a:rPr lang="en-GB" dirty="0"/>
              <a:t>Joints</a:t>
            </a:r>
          </a:p>
          <a:p>
            <a:r>
              <a:rPr lang="en-GB" dirty="0"/>
              <a:t>Nervous system</a:t>
            </a:r>
          </a:p>
          <a:p>
            <a:r>
              <a:rPr lang="en-GB" dirty="0"/>
              <a:t>Eyes</a:t>
            </a:r>
          </a:p>
          <a:p>
            <a:endParaRPr lang="en-GB" dirty="0"/>
          </a:p>
          <a:p>
            <a:r>
              <a:rPr lang="en-GB" dirty="0"/>
              <a:t>Noting, Colours, Consistency, Margins, Surfaces, Shapes. See Dr Rose Factsheet.</a:t>
            </a:r>
          </a:p>
        </p:txBody>
      </p:sp>
      <p:sp>
        <p:nvSpPr>
          <p:cNvPr id="4" name="Slide Number Placeholder 3"/>
          <p:cNvSpPr>
            <a:spLocks noGrp="1"/>
          </p:cNvSpPr>
          <p:nvPr>
            <p:ph type="sldNum" sz="quarter" idx="5"/>
          </p:nvPr>
        </p:nvSpPr>
        <p:spPr/>
        <p:txBody>
          <a:bodyPr/>
          <a:lstStyle/>
          <a:p>
            <a:fld id="{194A9CCF-F7A7-4B48-9326-F7C214868F50}" type="slidenum">
              <a:rPr lang="en-GB" smtClean="0"/>
              <a:t>10</a:t>
            </a:fld>
            <a:endParaRPr lang="en-GB"/>
          </a:p>
        </p:txBody>
      </p:sp>
    </p:spTree>
    <p:extLst>
      <p:ext uri="{BB962C8B-B14F-4D97-AF65-F5344CB8AC3E}">
        <p14:creationId xmlns:p14="http://schemas.microsoft.com/office/powerpoint/2010/main" val="3059720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Optimise your sample quality, gentle tissue handling, correct sample size, prompt fixation and adequate amounts of formalin all make a huge difference. </a:t>
            </a:r>
          </a:p>
          <a:p>
            <a:r>
              <a:rPr lang="en-GB" dirty="0"/>
              <a:t>Samples collected for further testing will vary from case to case!</a:t>
            </a:r>
          </a:p>
          <a:p>
            <a:r>
              <a:rPr lang="en-GB" dirty="0"/>
              <a:t>Dependent to some extent on the clinical history and gross findings. </a:t>
            </a:r>
          </a:p>
          <a:p>
            <a:r>
              <a:rPr lang="en-GB" dirty="0"/>
              <a:t>Submit minimal tissues for histopathology in the first instance, sample everything and retain these samples in formalin within the practice, in case they are required at a later date. Next, tissue samples should be collected from all organs and fixed in 10% neutral buffered formalin — those not submitted in the first instance for histopathology can always be stored in case they are required later. </a:t>
            </a:r>
          </a:p>
          <a:p>
            <a:r>
              <a:rPr lang="en-GB" dirty="0"/>
              <a:t>Biochemistry Micro and PCR storage conditions differ based on species and specimen.</a:t>
            </a:r>
          </a:p>
          <a:p>
            <a:r>
              <a:rPr lang="en-GB" dirty="0"/>
              <a:t>Samples for microbial culture can be stored (fresh not fixed) at 4°C. Consider also taking impression smears of lesions for cytology, urine samples and wet preparations of faeces for microscopy — such tests can be valuable for rapid diagnosis. T</a:t>
            </a:r>
          </a:p>
        </p:txBody>
      </p:sp>
      <p:sp>
        <p:nvSpPr>
          <p:cNvPr id="4" name="Slide Number Placeholder 3"/>
          <p:cNvSpPr>
            <a:spLocks noGrp="1"/>
          </p:cNvSpPr>
          <p:nvPr>
            <p:ph type="sldNum" sz="quarter" idx="5"/>
          </p:nvPr>
        </p:nvSpPr>
        <p:spPr/>
        <p:txBody>
          <a:bodyPr/>
          <a:lstStyle/>
          <a:p>
            <a:fld id="{194A9CCF-F7A7-4B48-9326-F7C214868F50}" type="slidenum">
              <a:rPr lang="en-GB" smtClean="0"/>
              <a:t>11</a:t>
            </a:fld>
            <a:endParaRPr lang="en-GB"/>
          </a:p>
        </p:txBody>
      </p:sp>
    </p:spTree>
    <p:extLst>
      <p:ext uri="{BB962C8B-B14F-4D97-AF65-F5344CB8AC3E}">
        <p14:creationId xmlns:p14="http://schemas.microsoft.com/office/powerpoint/2010/main" val="312222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36F9-24C5-91B2-DD14-1762BA8796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F2B59C-B3FE-A3F3-B005-E425B74686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4ADCC8-C081-0E3C-94ED-853473FD1629}"/>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5" name="Footer Placeholder 4">
            <a:extLst>
              <a:ext uri="{FF2B5EF4-FFF2-40B4-BE49-F238E27FC236}">
                <a16:creationId xmlns:a16="http://schemas.microsoft.com/office/drawing/2014/main" id="{EEFE072B-92D5-E75F-FE3A-92489667D8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CF23-1C46-E1FF-1E09-24B8B4532543}"/>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1798726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21F4-92FD-3C17-F695-4D020B49521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D6E074-95A8-FE49-775A-67F5D5FF1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4C204C-C802-5A29-7C69-6017BB3CB0E5}"/>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5" name="Footer Placeholder 4">
            <a:extLst>
              <a:ext uri="{FF2B5EF4-FFF2-40B4-BE49-F238E27FC236}">
                <a16:creationId xmlns:a16="http://schemas.microsoft.com/office/drawing/2014/main" id="{24131AD9-6D22-FD02-4125-9EB2948F32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DC2D0E-0DE9-0C19-5D20-4BA307685161}"/>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31720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2E17D3-540A-E5A8-6BD2-D6F7E3A875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AEA6B-6190-1F2D-0EB0-FE524DDE8E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743FF-37E6-BA7A-FA07-B07B5087BB43}"/>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5" name="Footer Placeholder 4">
            <a:extLst>
              <a:ext uri="{FF2B5EF4-FFF2-40B4-BE49-F238E27FC236}">
                <a16:creationId xmlns:a16="http://schemas.microsoft.com/office/drawing/2014/main" id="{2DA58B6D-96D0-4612-877D-C5F85B80A6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08D7D6-89A7-3CED-B425-FA627314CED7}"/>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2745040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329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500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17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7643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28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909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511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8442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C0E0-7577-3AC3-79E6-BA4F99F9DE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BE4310-5525-FCF3-470D-0FDFB80EAF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E59739-EADE-1A27-9A74-BCB51B2C7B06}"/>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5" name="Footer Placeholder 4">
            <a:extLst>
              <a:ext uri="{FF2B5EF4-FFF2-40B4-BE49-F238E27FC236}">
                <a16:creationId xmlns:a16="http://schemas.microsoft.com/office/drawing/2014/main" id="{384C8BB3-CECD-9A5D-8033-E91E8AD747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9F5DCD-A073-92CA-1C8E-317A0568DF41}"/>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2019966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1110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237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002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AC95A-6541-663B-4496-FAFE61EFB8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BC464B-AFE4-5372-AE3C-2341781419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160B32-9769-3FA4-6973-411006B32AE1}"/>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5" name="Footer Placeholder 4">
            <a:extLst>
              <a:ext uri="{FF2B5EF4-FFF2-40B4-BE49-F238E27FC236}">
                <a16:creationId xmlns:a16="http://schemas.microsoft.com/office/drawing/2014/main" id="{623CF734-8A0F-2B7D-880F-89ED8C0D03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A10633-24D6-0F09-9D48-F3B982A0F13C}"/>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2868152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C772-2809-2187-4C6F-211C040F6B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BF0BB8-CDDB-DA2C-87CF-49894616AB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F40878-1092-7595-C708-A19FC39619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305DF4-F813-4DBF-4DD5-C8128D321081}"/>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6" name="Footer Placeholder 5">
            <a:extLst>
              <a:ext uri="{FF2B5EF4-FFF2-40B4-BE49-F238E27FC236}">
                <a16:creationId xmlns:a16="http://schemas.microsoft.com/office/drawing/2014/main" id="{41A1381C-39C8-33BB-05B3-89DE63E48C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363322-4235-E351-7751-3D3C7C0D0F47}"/>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353400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B85F-DBB1-3273-25A6-BAC734715A8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57ED22-113B-2F2C-ACA5-ADC244377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B58A5E-08FC-FE9A-F1D1-7EC79A3133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AD8E12-F08C-FF0A-3D38-F37EBA486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62A63-46B0-0FE6-F2EF-A269DBEC5F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C370A3-F93C-46FE-810E-96513B4147DB}"/>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8" name="Footer Placeholder 7">
            <a:extLst>
              <a:ext uri="{FF2B5EF4-FFF2-40B4-BE49-F238E27FC236}">
                <a16:creationId xmlns:a16="http://schemas.microsoft.com/office/drawing/2014/main" id="{99B389D8-C0FF-59C0-ECBE-8C024445DC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B8B59F-FCD4-7304-AC38-8F1D0D6A5160}"/>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370096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043B-728D-A526-0E32-0DF91D80BB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46001E-4D94-383C-7F63-C6214CFB9F82}"/>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4" name="Footer Placeholder 3">
            <a:extLst>
              <a:ext uri="{FF2B5EF4-FFF2-40B4-BE49-F238E27FC236}">
                <a16:creationId xmlns:a16="http://schemas.microsoft.com/office/drawing/2014/main" id="{06F4DF05-5322-0D4B-2B96-105DA62BC7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E063BD-95E0-1D8D-440C-DB45B9F78663}"/>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61776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93CA7E-B29E-8AAF-2119-CD1A9FB927D1}"/>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3" name="Footer Placeholder 2">
            <a:extLst>
              <a:ext uri="{FF2B5EF4-FFF2-40B4-BE49-F238E27FC236}">
                <a16:creationId xmlns:a16="http://schemas.microsoft.com/office/drawing/2014/main" id="{13568CE0-C3CA-0CFE-041A-73B2266939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B90DC7-EA51-EE06-AC21-3F99A3D152B8}"/>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346039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C03C-B8CA-9F6A-D8D9-9F249DA57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B23742-5175-596E-EB51-35E4C12A09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5F55A-6E04-9C95-9270-77935FB70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EC90D-A6D3-B5FF-E3F6-5B08E32BDB34}"/>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6" name="Footer Placeholder 5">
            <a:extLst>
              <a:ext uri="{FF2B5EF4-FFF2-40B4-BE49-F238E27FC236}">
                <a16:creationId xmlns:a16="http://schemas.microsoft.com/office/drawing/2014/main" id="{29636DA5-4FA2-C666-DBFE-BD8D40BEB6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C0E6DF-0D98-620C-F06C-6307CB806BD6}"/>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87683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AFF5-DB1C-5109-DED0-D2165F4CB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1F904B9-3CF5-6AA3-A42C-CA86B7CA65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3304F4-53F6-6B81-9E34-45B1E0F25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91FE1-EBD0-842E-72F4-A1FBB39D2682}"/>
              </a:ext>
            </a:extLst>
          </p:cNvPr>
          <p:cNvSpPr>
            <a:spLocks noGrp="1"/>
          </p:cNvSpPr>
          <p:nvPr>
            <p:ph type="dt" sz="half" idx="10"/>
          </p:nvPr>
        </p:nvSpPr>
        <p:spPr/>
        <p:txBody>
          <a:bodyPr/>
          <a:lstStyle/>
          <a:p>
            <a:fld id="{5AD6DFBD-6D6C-4EEB-8606-C77F65ACA9EB}" type="datetimeFigureOut">
              <a:rPr lang="en-GB" smtClean="0"/>
              <a:t>14/01/2024</a:t>
            </a:fld>
            <a:endParaRPr lang="en-GB"/>
          </a:p>
        </p:txBody>
      </p:sp>
      <p:sp>
        <p:nvSpPr>
          <p:cNvPr id="6" name="Footer Placeholder 5">
            <a:extLst>
              <a:ext uri="{FF2B5EF4-FFF2-40B4-BE49-F238E27FC236}">
                <a16:creationId xmlns:a16="http://schemas.microsoft.com/office/drawing/2014/main" id="{67E4BDC4-E238-014D-E9C8-A2BCEE84A4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2C43BD-B9EE-3B5F-4189-121A26221192}"/>
              </a:ext>
            </a:extLst>
          </p:cNvPr>
          <p:cNvSpPr>
            <a:spLocks noGrp="1"/>
          </p:cNvSpPr>
          <p:nvPr>
            <p:ph type="sldNum" sz="quarter" idx="12"/>
          </p:nvPr>
        </p:nvSpPr>
        <p:spPr/>
        <p:txBody>
          <a:bodyPr/>
          <a:lstStyle/>
          <a:p>
            <a:fld id="{13D5282F-823D-438D-9835-3F0FF43C4344}" type="slidenum">
              <a:rPr lang="en-GB" smtClean="0"/>
              <a:t>‹#›</a:t>
            </a:fld>
            <a:endParaRPr lang="en-GB"/>
          </a:p>
        </p:txBody>
      </p:sp>
    </p:spTree>
    <p:extLst>
      <p:ext uri="{BB962C8B-B14F-4D97-AF65-F5344CB8AC3E}">
        <p14:creationId xmlns:p14="http://schemas.microsoft.com/office/powerpoint/2010/main" val="4196385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4255C3-CE42-4BAE-7814-2AC39D671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C38AB5-3F00-8CA9-30B2-8275ECBD28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D667D0-11B3-E958-8872-5B3D340A9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6DFBD-6D6C-4EEB-8606-C77F65ACA9EB}" type="datetimeFigureOut">
              <a:rPr lang="en-GB" smtClean="0"/>
              <a:t>14/01/2024</a:t>
            </a:fld>
            <a:endParaRPr lang="en-GB"/>
          </a:p>
        </p:txBody>
      </p:sp>
      <p:sp>
        <p:nvSpPr>
          <p:cNvPr id="5" name="Footer Placeholder 4">
            <a:extLst>
              <a:ext uri="{FF2B5EF4-FFF2-40B4-BE49-F238E27FC236}">
                <a16:creationId xmlns:a16="http://schemas.microsoft.com/office/drawing/2014/main" id="{A91BF979-060E-6793-EF0A-CF42F164F7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F5DB9B7-84E9-0428-D160-FE3C99D27A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5282F-823D-438D-9835-3F0FF43C4344}" type="slidenum">
              <a:rPr lang="en-GB" smtClean="0"/>
              <a:t>‹#›</a:t>
            </a:fld>
            <a:endParaRPr lang="en-GB"/>
          </a:p>
        </p:txBody>
      </p:sp>
    </p:spTree>
    <p:extLst>
      <p:ext uri="{BB962C8B-B14F-4D97-AF65-F5344CB8AC3E}">
        <p14:creationId xmlns:p14="http://schemas.microsoft.com/office/powerpoint/2010/main" val="30081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6892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ideo" Target="https://www.youtube.com/embed/ni83r0G4D9M?start=65&amp;feature=oembed"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ph75QGdqTlM&amp;list=PL1OnJuYKR6k2M5M2BzlN6MZhG4sGtNfXd&amp;index=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https://www.bbc.co.uk/news/articles/c9w3gjxe2l4o"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aphascience.blog.gov.uk/2022/02/28/classical-bse-confirmed-in-somerset/"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9DD2-68F6-48DE-489F-69A8E766D3CE}"/>
              </a:ext>
            </a:extLst>
          </p:cNvPr>
          <p:cNvSpPr>
            <a:spLocks noGrp="1"/>
          </p:cNvSpPr>
          <p:nvPr>
            <p:ph type="ctrTitle"/>
          </p:nvPr>
        </p:nvSpPr>
        <p:spPr>
          <a:xfrm>
            <a:off x="7464614" y="1783959"/>
            <a:ext cx="4087306" cy="2889114"/>
          </a:xfrm>
        </p:spPr>
        <p:txBody>
          <a:bodyPr anchor="b">
            <a:normAutofit/>
          </a:bodyPr>
          <a:lstStyle/>
          <a:p>
            <a:pPr algn="l"/>
            <a:r>
              <a:rPr lang="en-GB" sz="5400"/>
              <a:t>Preparation for your post mortem </a:t>
            </a:r>
          </a:p>
        </p:txBody>
      </p:sp>
      <p:sp>
        <p:nvSpPr>
          <p:cNvPr id="3" name="Subtitle 2">
            <a:extLst>
              <a:ext uri="{FF2B5EF4-FFF2-40B4-BE49-F238E27FC236}">
                <a16:creationId xmlns:a16="http://schemas.microsoft.com/office/drawing/2014/main" id="{07DE5220-29C0-FF2C-EE16-E47E802CC7D9}"/>
              </a:ext>
            </a:extLst>
          </p:cNvPr>
          <p:cNvSpPr>
            <a:spLocks noGrp="1"/>
          </p:cNvSpPr>
          <p:nvPr>
            <p:ph type="subTitle" idx="1"/>
          </p:nvPr>
        </p:nvSpPr>
        <p:spPr>
          <a:xfrm>
            <a:off x="7464612" y="4750893"/>
            <a:ext cx="4087305" cy="1147863"/>
          </a:xfrm>
        </p:spPr>
        <p:txBody>
          <a:bodyPr anchor="t">
            <a:normAutofit/>
          </a:bodyPr>
          <a:lstStyle/>
          <a:p>
            <a:pPr algn="l"/>
            <a:endParaRPr lang="en-GB" sz="200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FFDDB3B-86B0-E1B2-7902-6241A7DDBD89}"/>
              </a:ext>
            </a:extLst>
          </p:cNvPr>
          <p:cNvPicPr>
            <a:picLocks noChangeAspect="1"/>
          </p:cNvPicPr>
          <p:nvPr/>
        </p:nvPicPr>
        <p:blipFill rotWithShape="1">
          <a:blip r:embed="rId2"/>
          <a:srcRect l="11566" r="1156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939586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AE4980B-E438-F36F-5AE7-0FCE8DB9926D}"/>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nSpc>
                <a:spcPct val="90000"/>
              </a:lnSpc>
            </a:pPr>
            <a:r>
              <a:rPr lang="en-US" sz="6600" dirty="0"/>
              <a:t>3. Examining organs</a:t>
            </a:r>
            <a:endParaRPr lang="en-US" sz="66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878A3880-4B97-46EF-8BC4-2F802042584A}"/>
              </a:ext>
            </a:extLst>
          </p:cNvPr>
          <p:cNvPicPr>
            <a:picLocks noChangeAspect="1"/>
          </p:cNvPicPr>
          <p:nvPr/>
        </p:nvPicPr>
        <p:blipFill rotWithShape="1">
          <a:blip r:embed="rId3">
            <a:extLst>
              <a:ext uri="{28A0092B-C50C-407E-A947-70E740481C1C}">
                <a14:useLocalDpi xmlns:a14="http://schemas.microsoft.com/office/drawing/2010/main" val="0"/>
              </a:ext>
            </a:extLst>
          </a:blip>
          <a:srcRect l="3360" r="1"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9" name="Picture 8">
            <a:extLst>
              <a:ext uri="{FF2B5EF4-FFF2-40B4-BE49-F238E27FC236}">
                <a16:creationId xmlns:a16="http://schemas.microsoft.com/office/drawing/2014/main" id="{0CFCCEBF-9CDA-73BD-0454-CF4C9F7AB0BA}"/>
              </a:ext>
            </a:extLst>
          </p:cNvPr>
          <p:cNvPicPr>
            <a:picLocks noChangeAspect="1"/>
          </p:cNvPicPr>
          <p:nvPr/>
        </p:nvPicPr>
        <p:blipFill rotWithShape="1">
          <a:blip r:embed="rId4">
            <a:extLst>
              <a:ext uri="{28A0092B-C50C-407E-A947-70E740481C1C}">
                <a14:useLocalDpi xmlns:a14="http://schemas.microsoft.com/office/drawing/2010/main" val="0"/>
              </a:ext>
            </a:extLst>
          </a:blip>
          <a:srcRect t="5756" r="-3" b="3811"/>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26"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2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F4EDCD-FC70-5A35-69C6-FC876F9C568A}"/>
              </a:ext>
            </a:extLst>
          </p:cNvPr>
          <p:cNvPicPr>
            <a:picLocks noChangeAspect="1"/>
          </p:cNvPicPr>
          <p:nvPr/>
        </p:nvPicPr>
        <p:blipFill rotWithShape="1">
          <a:blip r:embed="rId3">
            <a:extLst>
              <a:ext uri="{28A0092B-C50C-407E-A947-70E740481C1C}">
                <a14:useLocalDpi xmlns:a14="http://schemas.microsoft.com/office/drawing/2010/main" val="0"/>
              </a:ext>
            </a:extLst>
          </a:blip>
          <a:srcRect l="30660"/>
          <a:stretch/>
        </p:blipFill>
        <p:spPr>
          <a:xfrm>
            <a:off x="1083593" y="2141220"/>
            <a:ext cx="2960688" cy="2725738"/>
          </a:xfrm>
          <a:prstGeom prst="ellipse">
            <a:avLst/>
          </a:prstGeom>
        </p:spPr>
      </p:pic>
      <p:pic>
        <p:nvPicPr>
          <p:cNvPr id="2050" name="Picture 2" descr="CellStor™ Neutral Buffered Formalin Pots | Vet Way Ltd">
            <a:extLst>
              <a:ext uri="{FF2B5EF4-FFF2-40B4-BE49-F238E27FC236}">
                <a16:creationId xmlns:a16="http://schemas.microsoft.com/office/drawing/2014/main" id="{3E440225-1D47-306A-3221-6936AD54E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674" y="2164456"/>
            <a:ext cx="2960688" cy="2960688"/>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CFCCEBF-9CDA-73BD-0454-CF4C9F7AB0BA}"/>
              </a:ext>
            </a:extLst>
          </p:cNvPr>
          <p:cNvPicPr>
            <a:picLocks noChangeAspect="1"/>
          </p:cNvPicPr>
          <p:nvPr/>
        </p:nvPicPr>
        <p:blipFill rotWithShape="1">
          <a:blip r:embed="rId5">
            <a:extLst>
              <a:ext uri="{28A0092B-C50C-407E-A947-70E740481C1C}">
                <a14:useLocalDpi xmlns:a14="http://schemas.microsoft.com/office/drawing/2010/main" val="0"/>
              </a:ext>
            </a:extLst>
          </a:blip>
          <a:srcRect t="5756" r="-3" b="3811"/>
          <a:stretch/>
        </p:blipFill>
        <p:spPr>
          <a:xfrm>
            <a:off x="7495755" y="2488996"/>
            <a:ext cx="3535782" cy="2377962"/>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8" name="Title 7">
            <a:extLst>
              <a:ext uri="{FF2B5EF4-FFF2-40B4-BE49-F238E27FC236}">
                <a16:creationId xmlns:a16="http://schemas.microsoft.com/office/drawing/2014/main" id="{1AE4980B-E438-F36F-5AE7-0FCE8DB992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lnSpc>
                <a:spcPct val="90000"/>
              </a:lnSpc>
            </a:pPr>
            <a:r>
              <a:rPr lang="en-US" kern="1200">
                <a:solidFill>
                  <a:schemeClr val="tx1"/>
                </a:solidFill>
                <a:latin typeface="+mj-lt"/>
                <a:ea typeface="+mj-ea"/>
                <a:cs typeface="+mj-cs"/>
              </a:rPr>
              <a:t>3. Sample collection</a:t>
            </a:r>
          </a:p>
        </p:txBody>
      </p:sp>
      <p:sp>
        <p:nvSpPr>
          <p:cNvPr id="4" name="TextBox 3">
            <a:extLst>
              <a:ext uri="{FF2B5EF4-FFF2-40B4-BE49-F238E27FC236}">
                <a16:creationId xmlns:a16="http://schemas.microsoft.com/office/drawing/2014/main" id="{011C5B1C-4BE9-E4FE-6F26-BFBFFE45A388}"/>
              </a:ext>
            </a:extLst>
          </p:cNvPr>
          <p:cNvSpPr txBox="1"/>
          <p:nvPr/>
        </p:nvSpPr>
        <p:spPr>
          <a:xfrm>
            <a:off x="4658518" y="5062633"/>
            <a:ext cx="2320132" cy="1077218"/>
          </a:xfrm>
          <a:prstGeom prst="rect">
            <a:avLst/>
          </a:prstGeom>
          <a:noFill/>
        </p:spPr>
        <p:txBody>
          <a:bodyPr wrap="square">
            <a:spAutoFit/>
          </a:bodyPr>
          <a:lstStyle/>
          <a:p>
            <a:r>
              <a:rPr lang="en-GB" sz="1600" dirty="0"/>
              <a:t>Tissue samples should be collected from all organs and fixed in 10% neutral buffered formalin.</a:t>
            </a:r>
          </a:p>
        </p:txBody>
      </p:sp>
      <p:sp>
        <p:nvSpPr>
          <p:cNvPr id="7" name="TextBox 6">
            <a:extLst>
              <a:ext uri="{FF2B5EF4-FFF2-40B4-BE49-F238E27FC236}">
                <a16:creationId xmlns:a16="http://schemas.microsoft.com/office/drawing/2014/main" id="{AAFB25CE-208C-91F2-6AB4-7107A148E4B2}"/>
              </a:ext>
            </a:extLst>
          </p:cNvPr>
          <p:cNvSpPr txBox="1"/>
          <p:nvPr/>
        </p:nvSpPr>
        <p:spPr>
          <a:xfrm>
            <a:off x="1125016" y="5005071"/>
            <a:ext cx="3214935" cy="369332"/>
          </a:xfrm>
          <a:prstGeom prst="rect">
            <a:avLst/>
          </a:prstGeom>
          <a:noFill/>
        </p:spPr>
        <p:txBody>
          <a:bodyPr wrap="square">
            <a:spAutoFit/>
          </a:bodyPr>
          <a:lstStyle/>
          <a:p>
            <a:r>
              <a:rPr lang="en-GB" dirty="0"/>
              <a:t>Optimise your sample quality! </a:t>
            </a:r>
          </a:p>
        </p:txBody>
      </p:sp>
      <p:pic>
        <p:nvPicPr>
          <p:cNvPr id="10" name="Picture 2" descr="CellStor™ Neutral Buffered Formalin Pots | Vet Way Ltd">
            <a:extLst>
              <a:ext uri="{FF2B5EF4-FFF2-40B4-BE49-F238E27FC236}">
                <a16:creationId xmlns:a16="http://schemas.microsoft.com/office/drawing/2014/main" id="{D4415956-EF49-011F-0E8C-73FD20B2C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829" y="1943028"/>
            <a:ext cx="2960688" cy="2960688"/>
          </a:xfrm>
          <a:prstGeom prst="rect">
            <a:avLst/>
          </a:prstGeom>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1BC64B7-A34E-8AB9-9E9A-7641C570C3F7}"/>
              </a:ext>
            </a:extLst>
          </p:cNvPr>
          <p:cNvSpPr txBox="1"/>
          <p:nvPr/>
        </p:nvSpPr>
        <p:spPr>
          <a:xfrm>
            <a:off x="7889219" y="4998919"/>
            <a:ext cx="3214935" cy="646331"/>
          </a:xfrm>
          <a:prstGeom prst="rect">
            <a:avLst/>
          </a:prstGeom>
          <a:noFill/>
        </p:spPr>
        <p:txBody>
          <a:bodyPr wrap="square">
            <a:spAutoFit/>
          </a:bodyPr>
          <a:lstStyle/>
          <a:p>
            <a:r>
              <a:rPr lang="en-GB" dirty="0"/>
              <a:t>Keep a log of the samples you take, label carefully!</a:t>
            </a:r>
          </a:p>
        </p:txBody>
      </p:sp>
    </p:spTree>
    <p:extLst>
      <p:ext uri="{BB962C8B-B14F-4D97-AF65-F5344CB8AC3E}">
        <p14:creationId xmlns:p14="http://schemas.microsoft.com/office/powerpoint/2010/main" val="36672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AE4980B-E438-F36F-5AE7-0FCE8DB9926D}"/>
              </a:ext>
            </a:extLst>
          </p:cNvPr>
          <p:cNvSpPr>
            <a:spLocks noGrp="1"/>
          </p:cNvSpPr>
          <p:nvPr>
            <p:ph type="title"/>
          </p:nvPr>
        </p:nvSpPr>
        <p:spPr>
          <a:xfrm>
            <a:off x="1141884" y="4772484"/>
            <a:ext cx="6716578" cy="992068"/>
          </a:xfrm>
        </p:spPr>
        <p:txBody>
          <a:bodyPr vert="horz" lIns="91440" tIns="45720" rIns="91440" bIns="45720" rtlCol="0" anchor="b">
            <a:normAutofit/>
          </a:bodyPr>
          <a:lstStyle/>
          <a:p>
            <a:pPr algn="l">
              <a:lnSpc>
                <a:spcPct val="90000"/>
              </a:lnSpc>
            </a:pPr>
            <a:r>
              <a:rPr lang="en-US" sz="3600" kern="1200">
                <a:solidFill>
                  <a:schemeClr val="tx1"/>
                </a:solidFill>
                <a:latin typeface="+mj-lt"/>
                <a:ea typeface="+mj-ea"/>
                <a:cs typeface="+mj-cs"/>
              </a:rPr>
              <a:t>4. Carcass disposal</a:t>
            </a:r>
          </a:p>
        </p:txBody>
      </p:sp>
      <p:pic>
        <p:nvPicPr>
          <p:cNvPr id="9" name="Picture 8">
            <a:extLst>
              <a:ext uri="{FF2B5EF4-FFF2-40B4-BE49-F238E27FC236}">
                <a16:creationId xmlns:a16="http://schemas.microsoft.com/office/drawing/2014/main" id="{0CFCCEBF-9CDA-73BD-0454-CF4C9F7AB0BA}"/>
              </a:ext>
            </a:extLst>
          </p:cNvPr>
          <p:cNvPicPr>
            <a:picLocks noChangeAspect="1"/>
          </p:cNvPicPr>
          <p:nvPr/>
        </p:nvPicPr>
        <p:blipFill rotWithShape="1">
          <a:blip r:embed="rId3">
            <a:extLst>
              <a:ext uri="{28A0092B-C50C-407E-A947-70E740481C1C}">
                <a14:useLocalDpi xmlns:a14="http://schemas.microsoft.com/office/drawing/2010/main" val="0"/>
              </a:ext>
            </a:extLst>
          </a:blip>
          <a:srcRect l="4306" r="1" b="1"/>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3074" name="Picture 2" descr="127 Litre Hazardous Waste Bag | Seton">
            <a:extLst>
              <a:ext uri="{FF2B5EF4-FFF2-40B4-BE49-F238E27FC236}">
                <a16:creationId xmlns:a16="http://schemas.microsoft.com/office/drawing/2014/main" id="{1B39BFC7-E018-0ED0-DFD7-AA44B9DAB5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77" r="-1" b="-1"/>
          <a:stretch/>
        </p:blipFill>
        <p:spPr bwMode="auto">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7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213D34-CBD0-C515-E735-5CDEE8BC5325}"/>
              </a:ext>
            </a:extLst>
          </p:cNvPr>
          <p:cNvPicPr>
            <a:picLocks noChangeAspect="1"/>
          </p:cNvPicPr>
          <p:nvPr/>
        </p:nvPicPr>
        <p:blipFill rotWithShape="1">
          <a:blip r:embed="rId3">
            <a:extLst>
              <a:ext uri="{28A0092B-C50C-407E-A947-70E740481C1C}">
                <a14:useLocalDpi xmlns:a14="http://schemas.microsoft.com/office/drawing/2010/main" val="0"/>
              </a:ext>
            </a:extLst>
          </a:blip>
          <a:srcRect b="-32980"/>
          <a:stretch/>
        </p:blipFill>
        <p:spPr>
          <a:xfrm>
            <a:off x="941843" y="880449"/>
            <a:ext cx="5929272" cy="6721745"/>
          </a:xfrm>
          <a:prstGeom prst="rect">
            <a:avLst/>
          </a:prstGeom>
        </p:spPr>
      </p:pic>
      <p:sp>
        <p:nvSpPr>
          <p:cNvPr id="2064" name="Right Triangle 206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AE4980B-E438-F36F-5AE7-0FCE8DB9926D}"/>
              </a:ext>
            </a:extLst>
          </p:cNvPr>
          <p:cNvSpPr>
            <a:spLocks noGrp="1"/>
          </p:cNvSpPr>
          <p:nvPr>
            <p:ph type="title"/>
          </p:nvPr>
        </p:nvSpPr>
        <p:spPr>
          <a:xfrm>
            <a:off x="8052497" y="1056640"/>
            <a:ext cx="3197660" cy="3125746"/>
          </a:xfrm>
        </p:spPr>
        <p:txBody>
          <a:bodyPr vert="horz" lIns="91440" tIns="45720" rIns="91440" bIns="45720" rtlCol="0" anchor="b">
            <a:normAutofit/>
          </a:bodyPr>
          <a:lstStyle/>
          <a:p>
            <a:pPr algn="l">
              <a:lnSpc>
                <a:spcPct val="90000"/>
              </a:lnSpc>
            </a:pPr>
            <a:r>
              <a:rPr lang="en-US" sz="7200" kern="1200">
                <a:solidFill>
                  <a:schemeClr val="tx1"/>
                </a:solidFill>
                <a:latin typeface="+mj-lt"/>
                <a:ea typeface="+mj-ea"/>
                <a:cs typeface="+mj-cs"/>
              </a:rPr>
              <a:t>5. PME Report</a:t>
            </a:r>
          </a:p>
        </p:txBody>
      </p:sp>
    </p:spTree>
    <p:extLst>
      <p:ext uri="{BB962C8B-B14F-4D97-AF65-F5344CB8AC3E}">
        <p14:creationId xmlns:p14="http://schemas.microsoft.com/office/powerpoint/2010/main" val="8799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61279" y="160400"/>
            <a:ext cx="8229600" cy="1143000"/>
          </a:xfrm>
        </p:spPr>
        <p:txBody>
          <a:bodyPr>
            <a:noAutofit/>
          </a:bodyPr>
          <a:lstStyle/>
          <a:p>
            <a:r>
              <a:rPr lang="en-GB" dirty="0"/>
              <a:t>PME procedures in industry</a:t>
            </a:r>
          </a:p>
        </p:txBody>
      </p:sp>
      <p:sp>
        <p:nvSpPr>
          <p:cNvPr id="5" name="Content Placeholder 4">
            <a:extLst>
              <a:ext uri="{FF2B5EF4-FFF2-40B4-BE49-F238E27FC236}">
                <a16:creationId xmlns:a16="http://schemas.microsoft.com/office/drawing/2014/main" id="{DFE5E0C7-FBAE-7539-B280-98C56C9FC629}"/>
              </a:ext>
            </a:extLst>
          </p:cNvPr>
          <p:cNvSpPr>
            <a:spLocks noGrp="1"/>
          </p:cNvSpPr>
          <p:nvPr>
            <p:ph idx="1"/>
          </p:nvPr>
        </p:nvSpPr>
        <p:spPr>
          <a:xfrm>
            <a:off x="1014334" y="1390339"/>
            <a:ext cx="10972800" cy="4525963"/>
          </a:xfrm>
        </p:spPr>
        <p:txBody>
          <a:bodyPr/>
          <a:lstStyle/>
          <a:p>
            <a:r>
              <a:rPr lang="en-GB" dirty="0"/>
              <a:t>Take 15 minutes to read the papers uploaded on Ledge</a:t>
            </a:r>
          </a:p>
          <a:p>
            <a:r>
              <a:rPr lang="en-GB" dirty="0"/>
              <a:t>How do PME protocols and techniques align and differ?</a:t>
            </a:r>
          </a:p>
        </p:txBody>
      </p:sp>
      <p:pic>
        <p:nvPicPr>
          <p:cNvPr id="7" name="Picture 6">
            <a:extLst>
              <a:ext uri="{FF2B5EF4-FFF2-40B4-BE49-F238E27FC236}">
                <a16:creationId xmlns:a16="http://schemas.microsoft.com/office/drawing/2014/main" id="{02809336-0144-F1BB-7B61-2938E9D88F2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600" y="2633354"/>
            <a:ext cx="4159771" cy="4098770"/>
          </a:xfrm>
          <a:prstGeom prst="rect">
            <a:avLst/>
          </a:prstGeom>
        </p:spPr>
      </p:pic>
      <p:sp>
        <p:nvSpPr>
          <p:cNvPr id="9" name="TextBox 8">
            <a:extLst>
              <a:ext uri="{FF2B5EF4-FFF2-40B4-BE49-F238E27FC236}">
                <a16:creationId xmlns:a16="http://schemas.microsoft.com/office/drawing/2014/main" id="{7ECE759C-BB56-5BE0-F3B6-DED0A333D762}"/>
              </a:ext>
            </a:extLst>
          </p:cNvPr>
          <p:cNvSpPr txBox="1"/>
          <p:nvPr/>
        </p:nvSpPr>
        <p:spPr>
          <a:xfrm>
            <a:off x="8686176" y="2459475"/>
            <a:ext cx="6097248" cy="369332"/>
          </a:xfrm>
          <a:prstGeom prst="rect">
            <a:avLst/>
          </a:prstGeom>
          <a:noFill/>
        </p:spPr>
        <p:txBody>
          <a:bodyPr wrap="square">
            <a:spAutoFit/>
          </a:bodyPr>
          <a:lstStyle/>
          <a:p>
            <a:r>
              <a:rPr lang="en-GB" dirty="0"/>
              <a:t>(Oliver, 2019)</a:t>
            </a:r>
          </a:p>
        </p:txBody>
      </p:sp>
      <p:pic>
        <p:nvPicPr>
          <p:cNvPr id="11" name="Picture 10">
            <a:extLst>
              <a:ext uri="{FF2B5EF4-FFF2-40B4-BE49-F238E27FC236}">
                <a16:creationId xmlns:a16="http://schemas.microsoft.com/office/drawing/2014/main" id="{CB25B72C-7A4A-601A-9EA2-5E6BF91D7B9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22631" y="2828807"/>
            <a:ext cx="3755035" cy="3789350"/>
          </a:xfrm>
          <a:prstGeom prst="rect">
            <a:avLst/>
          </a:prstGeom>
        </p:spPr>
      </p:pic>
      <p:sp>
        <p:nvSpPr>
          <p:cNvPr id="12" name="TextBox 11">
            <a:extLst>
              <a:ext uri="{FF2B5EF4-FFF2-40B4-BE49-F238E27FC236}">
                <a16:creationId xmlns:a16="http://schemas.microsoft.com/office/drawing/2014/main" id="{AA2782E1-1D14-438D-4133-5E8B1EB1A917}"/>
              </a:ext>
            </a:extLst>
          </p:cNvPr>
          <p:cNvSpPr txBox="1"/>
          <p:nvPr/>
        </p:nvSpPr>
        <p:spPr>
          <a:xfrm>
            <a:off x="1325383" y="2459475"/>
            <a:ext cx="6097248" cy="369332"/>
          </a:xfrm>
          <a:prstGeom prst="rect">
            <a:avLst/>
          </a:prstGeom>
          <a:noFill/>
        </p:spPr>
        <p:txBody>
          <a:bodyPr wrap="square">
            <a:spAutoFit/>
          </a:bodyPr>
          <a:lstStyle/>
          <a:p>
            <a:r>
              <a:rPr lang="en-GB" dirty="0"/>
              <a:t>(</a:t>
            </a:r>
            <a:r>
              <a:rPr lang="en-GB" dirty="0" err="1"/>
              <a:t>Dobromylskyj</a:t>
            </a:r>
            <a:r>
              <a:rPr lang="en-GB" dirty="0"/>
              <a:t>, 2005)</a:t>
            </a:r>
          </a:p>
        </p:txBody>
      </p:sp>
    </p:spTree>
    <p:extLst>
      <p:ext uri="{BB962C8B-B14F-4D97-AF65-F5344CB8AC3E}">
        <p14:creationId xmlns:p14="http://schemas.microsoft.com/office/powerpoint/2010/main" val="369099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59933" y="995318"/>
            <a:ext cx="9872134" cy="1193968"/>
          </a:xfrm>
          <a:solidFill>
            <a:srgbClr val="FFFFFF"/>
          </a:solidFill>
          <a:ln w="38100">
            <a:solidFill>
              <a:srgbClr val="7F7F7F"/>
            </a:solidFill>
            <a:miter lim="800000"/>
          </a:ln>
        </p:spPr>
        <p:txBody>
          <a:bodyPr vert="horz" lIns="91440" tIns="45720" rIns="91440" bIns="45720" rtlCol="0" anchor="ctr">
            <a:normAutofit/>
          </a:bodyPr>
          <a:lstStyle/>
          <a:p>
            <a:pPr>
              <a:lnSpc>
                <a:spcPct val="90000"/>
              </a:lnSpc>
            </a:pPr>
            <a:r>
              <a:rPr lang="en-US" sz="3600" b="1" kern="1200" dirty="0">
                <a:solidFill>
                  <a:srgbClr val="3F3F3F"/>
                </a:solidFill>
                <a:latin typeface="+mj-lt"/>
                <a:ea typeface="+mj-ea"/>
                <a:cs typeface="+mj-cs"/>
              </a:rPr>
              <a:t>PME rules of thumb</a:t>
            </a:r>
          </a:p>
        </p:txBody>
      </p:sp>
      <p:sp>
        <p:nvSpPr>
          <p:cNvPr id="3" name="Content Placeholder 2"/>
          <p:cNvSpPr>
            <a:spLocks noGrp="1"/>
          </p:cNvSpPr>
          <p:nvPr>
            <p:ph idx="1"/>
          </p:nvPr>
        </p:nvSpPr>
        <p:spPr>
          <a:xfrm>
            <a:off x="1476915" y="2888250"/>
            <a:ext cx="4297351" cy="2959777"/>
          </a:xfrm>
        </p:spPr>
        <p:txBody>
          <a:bodyPr vert="horz" lIns="91440" tIns="45720" rIns="91440" bIns="45720" rtlCol="0" anchor="t">
            <a:normAutofit fontScale="92500" lnSpcReduction="10000"/>
          </a:bodyPr>
          <a:lstStyle/>
          <a:p>
            <a:pPr indent="-228600">
              <a:lnSpc>
                <a:spcPct val="90000"/>
              </a:lnSpc>
            </a:pPr>
            <a:r>
              <a:rPr lang="en-US" sz="2000" dirty="0"/>
              <a:t>‘the fresher, the better’</a:t>
            </a:r>
          </a:p>
          <a:p>
            <a:pPr marL="114300" indent="0">
              <a:lnSpc>
                <a:spcPct val="90000"/>
              </a:lnSpc>
              <a:buNone/>
            </a:pPr>
            <a:r>
              <a:rPr lang="en-GB" sz="2000" b="1" dirty="0">
                <a:latin typeface="Arial" panose="020B0604020202020204" pitchFamily="34" charset="0"/>
              </a:rPr>
              <a:t>I.E. APHA state ‘Animals dead for more than 24 hours will only be accepted.’</a:t>
            </a:r>
            <a:endParaRPr lang="en-US" sz="2000" b="1" dirty="0"/>
          </a:p>
          <a:p>
            <a:pPr marL="114300" indent="0">
              <a:lnSpc>
                <a:spcPct val="90000"/>
              </a:lnSpc>
              <a:buNone/>
            </a:pPr>
            <a:r>
              <a:rPr lang="en-US" sz="2000" dirty="0"/>
              <a:t>In fact, if there is a sick animal still alive, but near death, then it might be worth sacrificing it to </a:t>
            </a:r>
            <a:r>
              <a:rPr lang="en-US" sz="2000" dirty="0" err="1"/>
              <a:t>maximise</a:t>
            </a:r>
            <a:r>
              <a:rPr lang="en-US" sz="2000" dirty="0"/>
              <a:t> the chances of getting a useful outcome from the post-mortem.</a:t>
            </a:r>
          </a:p>
          <a:p>
            <a:pPr marL="114300" indent="0">
              <a:lnSpc>
                <a:spcPct val="90000"/>
              </a:lnSpc>
              <a:buNone/>
            </a:pPr>
            <a:endParaRPr lang="en-US" sz="2000" dirty="0"/>
          </a:p>
          <a:p>
            <a:pPr marL="457200">
              <a:lnSpc>
                <a:spcPct val="90000"/>
              </a:lnSpc>
            </a:pPr>
            <a:r>
              <a:rPr lang="en-US" sz="2000" dirty="0"/>
              <a:t>Use appropriate PME terminology.</a:t>
            </a:r>
          </a:p>
          <a:p>
            <a:pPr marL="114300" indent="0">
              <a:lnSpc>
                <a:spcPct val="90000"/>
              </a:lnSpc>
              <a:buNone/>
            </a:pPr>
            <a:endParaRPr lang="en-US" sz="2000" dirty="0"/>
          </a:p>
        </p:txBody>
      </p:sp>
      <p:cxnSp>
        <p:nvCxnSpPr>
          <p:cNvPr id="24" name="Straight Connector 23">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108D670-59E7-D6F4-F603-7132AA9C8DB4}"/>
              </a:ext>
            </a:extLst>
          </p:cNvPr>
          <p:cNvSpPr txBox="1"/>
          <p:nvPr/>
        </p:nvSpPr>
        <p:spPr>
          <a:xfrm>
            <a:off x="6417731" y="2888250"/>
            <a:ext cx="4292594" cy="295977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b="0" i="0" dirty="0">
                <a:effectLst/>
              </a:rPr>
              <a:t>Write notes!</a:t>
            </a:r>
          </a:p>
          <a:p>
            <a:pPr marL="285750" indent="-228600">
              <a:lnSpc>
                <a:spcPct val="90000"/>
              </a:lnSpc>
              <a:spcAft>
                <a:spcPts val="600"/>
              </a:spcAft>
              <a:buFont typeface="Arial" panose="020B0604020202020204" pitchFamily="34" charset="0"/>
              <a:buChar char="•"/>
            </a:pPr>
            <a:r>
              <a:rPr lang="en-US" sz="2000" b="0" i="0" dirty="0">
                <a:effectLst/>
              </a:rPr>
              <a:t>  Try your best to describe any changes using as many descriptors as possible, i.e., </a:t>
            </a:r>
            <a:r>
              <a:rPr lang="en-US" sz="2000" b="0" i="0" dirty="0" err="1">
                <a:effectLst/>
              </a:rPr>
              <a:t>colour</a:t>
            </a:r>
            <a:r>
              <a:rPr lang="en-US" sz="2000" b="0" i="0" dirty="0">
                <a:effectLst/>
              </a:rPr>
              <a:t>, smell, </a:t>
            </a:r>
            <a:r>
              <a:rPr lang="en-US" sz="2000" dirty="0"/>
              <a:t>measurements and size of organs.</a:t>
            </a:r>
          </a:p>
        </p:txBody>
      </p:sp>
    </p:spTree>
    <p:extLst>
      <p:ext uri="{BB962C8B-B14F-4D97-AF65-F5344CB8AC3E}">
        <p14:creationId xmlns:p14="http://schemas.microsoft.com/office/powerpoint/2010/main" val="19491497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7C23-0FE2-4DF2-4463-0BD793EF312B}"/>
              </a:ext>
            </a:extLst>
          </p:cNvPr>
          <p:cNvSpPr>
            <a:spLocks noGrp="1"/>
          </p:cNvSpPr>
          <p:nvPr>
            <p:ph type="title"/>
          </p:nvPr>
        </p:nvSpPr>
        <p:spPr>
          <a:xfrm>
            <a:off x="6823878" y="741391"/>
            <a:ext cx="4491821" cy="1616203"/>
          </a:xfrm>
        </p:spPr>
        <p:txBody>
          <a:bodyPr anchor="b">
            <a:normAutofit/>
          </a:bodyPr>
          <a:lstStyle/>
          <a:p>
            <a:r>
              <a:rPr lang="en-GB" sz="3200"/>
              <a:t>Full post mortem of a hedgehog </a:t>
            </a:r>
          </a:p>
        </p:txBody>
      </p:sp>
      <p:pic>
        <p:nvPicPr>
          <p:cNvPr id="5" name="Picture 4">
            <a:extLst>
              <a:ext uri="{FF2B5EF4-FFF2-40B4-BE49-F238E27FC236}">
                <a16:creationId xmlns:a16="http://schemas.microsoft.com/office/drawing/2014/main" id="{37B1C638-E129-B7E8-175D-5C7FF3B8B7CE}"/>
              </a:ext>
            </a:extLst>
          </p:cNvPr>
          <p:cNvPicPr>
            <a:picLocks noChangeAspect="1"/>
          </p:cNvPicPr>
          <p:nvPr/>
        </p:nvPicPr>
        <p:blipFill rotWithShape="1">
          <a:blip r:embed="rId3"/>
          <a:srcRect l="50000"/>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E04E615D-E41C-86F9-4A51-55FEEE031FE6}"/>
              </a:ext>
            </a:extLst>
          </p:cNvPr>
          <p:cNvSpPr>
            <a:spLocks noGrp="1"/>
          </p:cNvSpPr>
          <p:nvPr>
            <p:ph idx="1"/>
          </p:nvPr>
        </p:nvSpPr>
        <p:spPr>
          <a:xfrm>
            <a:off x="6823878" y="2533476"/>
            <a:ext cx="4491820" cy="3447832"/>
          </a:xfrm>
        </p:spPr>
        <p:txBody>
          <a:bodyPr anchor="t">
            <a:normAutofit/>
          </a:bodyPr>
          <a:lstStyle/>
          <a:p>
            <a:pPr marL="0" indent="0">
              <a:buNone/>
            </a:pPr>
            <a:endParaRPr lang="en-GB" sz="2000"/>
          </a:p>
          <a:p>
            <a:pPr marL="0" indent="0">
              <a:buNone/>
            </a:pPr>
            <a:r>
              <a:rPr lang="en-GB" sz="2000"/>
              <a:t>As we watch this video make notes on the following;</a:t>
            </a:r>
          </a:p>
          <a:p>
            <a:pPr marL="0" indent="0">
              <a:buNone/>
            </a:pPr>
            <a:endParaRPr lang="en-GB" sz="2000"/>
          </a:p>
          <a:p>
            <a:pPr marL="514350" indent="-514350">
              <a:buAutoNum type="arabicPeriod"/>
            </a:pPr>
            <a:r>
              <a:rPr lang="en-GB" sz="2000"/>
              <a:t>Method of post mortem</a:t>
            </a:r>
          </a:p>
          <a:p>
            <a:pPr marL="514350" indent="-514350">
              <a:buAutoNum type="arabicPeriod"/>
            </a:pPr>
            <a:r>
              <a:rPr lang="en-GB" sz="2000"/>
              <a:t>External concerns or considerations with a post mortem</a:t>
            </a:r>
          </a:p>
        </p:txBody>
      </p:sp>
    </p:spTree>
    <p:extLst>
      <p:ext uri="{BB962C8B-B14F-4D97-AF65-F5344CB8AC3E}">
        <p14:creationId xmlns:p14="http://schemas.microsoft.com/office/powerpoint/2010/main" val="3931242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77C23-0FE2-4DF2-4463-0BD793EF312B}"/>
              </a:ext>
            </a:extLst>
          </p:cNvPr>
          <p:cNvSpPr>
            <a:spLocks noGrp="1"/>
          </p:cNvSpPr>
          <p:nvPr>
            <p:ph type="title"/>
          </p:nvPr>
        </p:nvSpPr>
        <p:spPr>
          <a:xfrm>
            <a:off x="1101992" y="382343"/>
            <a:ext cx="9984615" cy="1597228"/>
          </a:xfrm>
        </p:spPr>
        <p:txBody>
          <a:bodyPr>
            <a:normAutofit/>
          </a:bodyPr>
          <a:lstStyle/>
          <a:p>
            <a:r>
              <a:rPr lang="en-GB" sz="6000" dirty="0"/>
              <a:t>PME of a Hedgehog </a:t>
            </a:r>
          </a:p>
        </p:txBody>
      </p:sp>
      <p:pic>
        <p:nvPicPr>
          <p:cNvPr id="4" name="Online Media 3" title="Hedgehog post mortem">
            <a:hlinkClick r:id="" action="ppaction://media"/>
            <a:extLst>
              <a:ext uri="{FF2B5EF4-FFF2-40B4-BE49-F238E27FC236}">
                <a16:creationId xmlns:a16="http://schemas.microsoft.com/office/drawing/2014/main" id="{1B74BE7B-A3EF-0F69-4D5A-54AD1196EA40}"/>
              </a:ext>
            </a:extLst>
          </p:cNvPr>
          <p:cNvPicPr>
            <a:picLocks noRot="1" noChangeAspect="1"/>
          </p:cNvPicPr>
          <p:nvPr>
            <a:videoFile r:link="rId1"/>
          </p:nvPr>
        </p:nvPicPr>
        <p:blipFill>
          <a:blip r:embed="rId4"/>
          <a:stretch>
            <a:fillRect/>
          </a:stretch>
        </p:blipFill>
        <p:spPr>
          <a:xfrm>
            <a:off x="2171293" y="1549781"/>
            <a:ext cx="6934793" cy="3918161"/>
          </a:xfrm>
          <a:prstGeom prst="rect">
            <a:avLst/>
          </a:prstGeom>
        </p:spPr>
      </p:pic>
      <p:sp>
        <p:nvSpPr>
          <p:cNvPr id="3" name="Content Placeholder 2">
            <a:extLst>
              <a:ext uri="{FF2B5EF4-FFF2-40B4-BE49-F238E27FC236}">
                <a16:creationId xmlns:a16="http://schemas.microsoft.com/office/drawing/2014/main" id="{E04E615D-E41C-86F9-4A51-55FEEE031FE6}"/>
              </a:ext>
            </a:extLst>
          </p:cNvPr>
          <p:cNvSpPr>
            <a:spLocks noGrp="1"/>
          </p:cNvSpPr>
          <p:nvPr>
            <p:ph idx="1"/>
          </p:nvPr>
        </p:nvSpPr>
        <p:spPr>
          <a:xfrm>
            <a:off x="735806" y="5234697"/>
            <a:ext cx="8751094" cy="969417"/>
          </a:xfrm>
        </p:spPr>
        <p:txBody>
          <a:bodyPr anchor="t">
            <a:normAutofit fontScale="70000" lnSpcReduction="20000"/>
          </a:bodyPr>
          <a:lstStyle/>
          <a:p>
            <a:pPr marL="0" indent="0">
              <a:buNone/>
            </a:pPr>
            <a:endParaRPr lang="en-GB" sz="2000" dirty="0"/>
          </a:p>
          <a:p>
            <a:pPr marL="0" indent="0">
              <a:buNone/>
            </a:pPr>
            <a:r>
              <a:rPr lang="en-GB" sz="2000" dirty="0"/>
              <a:t>Make notes on the following;</a:t>
            </a:r>
          </a:p>
          <a:p>
            <a:pPr marL="514350" indent="-514350">
              <a:buAutoNum type="arabicPeriod"/>
            </a:pPr>
            <a:r>
              <a:rPr lang="en-GB" sz="2000" dirty="0"/>
              <a:t>Method of post-mortem</a:t>
            </a:r>
          </a:p>
          <a:p>
            <a:pPr marL="514350" indent="-514350">
              <a:buAutoNum type="arabicPeriod"/>
            </a:pPr>
            <a:r>
              <a:rPr lang="en-GB" sz="2000" dirty="0"/>
              <a:t>External concerns or considerations with a post-mortem</a:t>
            </a:r>
          </a:p>
        </p:txBody>
      </p:sp>
    </p:spTree>
    <p:extLst>
      <p:ext uri="{BB962C8B-B14F-4D97-AF65-F5344CB8AC3E}">
        <p14:creationId xmlns:p14="http://schemas.microsoft.com/office/powerpoint/2010/main" val="32517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77C23-0FE2-4DF2-4463-0BD793EF312B}"/>
              </a:ext>
            </a:extLst>
          </p:cNvPr>
          <p:cNvSpPr>
            <a:spLocks noGrp="1"/>
          </p:cNvSpPr>
          <p:nvPr>
            <p:ph type="title"/>
          </p:nvPr>
        </p:nvSpPr>
        <p:spPr>
          <a:xfrm>
            <a:off x="1285240" y="1050595"/>
            <a:ext cx="8074815" cy="1618489"/>
          </a:xfrm>
        </p:spPr>
        <p:txBody>
          <a:bodyPr anchor="ctr">
            <a:normAutofit/>
          </a:bodyPr>
          <a:lstStyle/>
          <a:p>
            <a:pPr>
              <a:lnSpc>
                <a:spcPct val="90000"/>
              </a:lnSpc>
            </a:pPr>
            <a:r>
              <a:rPr lang="en-GB" sz="5000"/>
              <a:t>Full post mortem of a whale </a:t>
            </a:r>
          </a:p>
        </p:txBody>
      </p:sp>
      <p:sp>
        <p:nvSpPr>
          <p:cNvPr id="3" name="Content Placeholder 2">
            <a:extLst>
              <a:ext uri="{FF2B5EF4-FFF2-40B4-BE49-F238E27FC236}">
                <a16:creationId xmlns:a16="http://schemas.microsoft.com/office/drawing/2014/main" id="{E04E615D-E41C-86F9-4A51-55FEEE031FE6}"/>
              </a:ext>
            </a:extLst>
          </p:cNvPr>
          <p:cNvSpPr>
            <a:spLocks noGrp="1"/>
          </p:cNvSpPr>
          <p:nvPr>
            <p:ph idx="1"/>
          </p:nvPr>
        </p:nvSpPr>
        <p:spPr>
          <a:xfrm>
            <a:off x="1285240" y="2969469"/>
            <a:ext cx="8074815" cy="2800395"/>
          </a:xfrm>
        </p:spPr>
        <p:txBody>
          <a:bodyPr anchor="t">
            <a:normAutofit/>
          </a:bodyPr>
          <a:lstStyle/>
          <a:p>
            <a:pPr marL="0" indent="0">
              <a:buNone/>
            </a:pPr>
            <a:r>
              <a:rPr lang="en-GB" sz="2400">
                <a:hlinkClick r:id="rId3"/>
              </a:rPr>
              <a:t>National</a:t>
            </a:r>
            <a:r>
              <a:rPr lang="en-GB" sz="2400"/>
              <a:t> Geographic - Animal Autopsy - Whale – YouTube </a:t>
            </a:r>
          </a:p>
          <a:p>
            <a:pPr marL="0" indent="0">
              <a:buNone/>
            </a:pPr>
            <a:endParaRPr lang="en-GB" sz="2400"/>
          </a:p>
          <a:p>
            <a:pPr marL="0" indent="0">
              <a:buNone/>
            </a:pPr>
            <a:r>
              <a:rPr lang="en-GB" sz="2400"/>
              <a:t>As we watch this video make notes on the following;</a:t>
            </a:r>
          </a:p>
          <a:p>
            <a:pPr marL="0" indent="0">
              <a:buNone/>
            </a:pPr>
            <a:endParaRPr lang="en-GB" sz="2400"/>
          </a:p>
          <a:p>
            <a:pPr marL="514350" indent="-514350">
              <a:buAutoNum type="arabicPeriod"/>
            </a:pPr>
            <a:r>
              <a:rPr lang="en-GB" sz="2400"/>
              <a:t>Method of post mortem</a:t>
            </a:r>
          </a:p>
          <a:p>
            <a:pPr marL="514350" indent="-514350">
              <a:buAutoNum type="arabicPeriod"/>
            </a:pPr>
            <a:r>
              <a:rPr lang="en-GB" sz="2400"/>
              <a:t>External concerns or considerations with a post mortem</a:t>
            </a:r>
          </a:p>
        </p:txBody>
      </p:sp>
    </p:spTree>
    <p:extLst>
      <p:ext uri="{BB962C8B-B14F-4D97-AF65-F5344CB8AC3E}">
        <p14:creationId xmlns:p14="http://schemas.microsoft.com/office/powerpoint/2010/main" val="1240689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34FAD4-0DA8-4700-F7E6-EEA1EDA86254}"/>
              </a:ext>
            </a:extLst>
          </p:cNvPr>
          <p:cNvSpPr txBox="1"/>
          <p:nvPr/>
        </p:nvSpPr>
        <p:spPr>
          <a:xfrm>
            <a:off x="4752801" y="39744"/>
            <a:ext cx="9356106" cy="120032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400" b="1" i="0" kern="1200" dirty="0" err="1">
                <a:solidFill>
                  <a:schemeClr val="tx1"/>
                </a:solidFill>
                <a:effectLst/>
                <a:latin typeface="+mj-lt"/>
                <a:ea typeface="+mj-ea"/>
                <a:cs typeface="+mj-cs"/>
              </a:rPr>
              <a:t>Froguts</a:t>
            </a:r>
            <a:r>
              <a:rPr lang="en-US" sz="7400" b="1" i="0" kern="1200" dirty="0">
                <a:solidFill>
                  <a:schemeClr val="tx1"/>
                </a:solidFill>
                <a:effectLst/>
                <a:latin typeface="+mj-lt"/>
                <a:ea typeface="+mj-ea"/>
                <a:cs typeface="+mj-cs"/>
              </a:rPr>
              <a:t> </a:t>
            </a:r>
          </a:p>
          <a:p>
            <a:pPr>
              <a:lnSpc>
                <a:spcPct val="90000"/>
              </a:lnSpc>
              <a:spcBef>
                <a:spcPct val="0"/>
              </a:spcBef>
              <a:spcAft>
                <a:spcPts val="600"/>
              </a:spcAft>
            </a:pPr>
            <a:endParaRPr lang="en-US" sz="7400" kern="1200" dirty="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9EAA304-3B4C-3A8C-F91C-9D061C353436}"/>
              </a:ext>
            </a:extLst>
          </p:cNvPr>
          <p:cNvPicPr>
            <a:picLocks noChangeAspect="1"/>
          </p:cNvPicPr>
          <p:nvPr/>
        </p:nvPicPr>
        <p:blipFill>
          <a:blip r:embed="rId3"/>
          <a:stretch>
            <a:fillRect/>
          </a:stretch>
        </p:blipFill>
        <p:spPr>
          <a:xfrm>
            <a:off x="880763" y="1763211"/>
            <a:ext cx="4358298" cy="2800547"/>
          </a:xfrm>
          <a:prstGeom prst="rect">
            <a:avLst/>
          </a:prstGeom>
        </p:spPr>
      </p:pic>
      <p:sp>
        <p:nvSpPr>
          <p:cNvPr id="3" name="TextBox 2">
            <a:extLst>
              <a:ext uri="{FF2B5EF4-FFF2-40B4-BE49-F238E27FC236}">
                <a16:creationId xmlns:a16="http://schemas.microsoft.com/office/drawing/2014/main" id="{4095CAEF-6ADB-02CC-68B3-B90C6292B0E9}"/>
              </a:ext>
            </a:extLst>
          </p:cNvPr>
          <p:cNvSpPr txBox="1"/>
          <p:nvPr/>
        </p:nvSpPr>
        <p:spPr>
          <a:xfrm>
            <a:off x="5506803" y="2398199"/>
            <a:ext cx="4827388" cy="1100558"/>
          </a:xfrm>
          <a:prstGeom prst="rect">
            <a:avLst/>
          </a:prstGeom>
          <a:noFill/>
        </p:spPr>
        <p:txBody>
          <a:bodyPr wrap="square" rtlCol="0">
            <a:spAutoFit/>
          </a:bodyPr>
          <a:lstStyle/>
          <a:p>
            <a:pPr defTabSz="832104">
              <a:spcAft>
                <a:spcPts val="600"/>
              </a:spcAft>
            </a:pPr>
            <a:r>
              <a:rPr lang="en-GB" sz="3276" kern="1200" dirty="0">
                <a:solidFill>
                  <a:schemeClr val="tx1"/>
                </a:solidFill>
                <a:latin typeface="+mn-lt"/>
                <a:ea typeface="+mn-ea"/>
                <a:cs typeface="+mn-cs"/>
              </a:rPr>
              <a:t>What initially points would you observe at this stage? </a:t>
            </a:r>
            <a:endParaRPr lang="en-GB" sz="3600" dirty="0"/>
          </a:p>
        </p:txBody>
      </p:sp>
      <p:sp>
        <p:nvSpPr>
          <p:cNvPr id="7" name="TextBox 6">
            <a:extLst>
              <a:ext uri="{FF2B5EF4-FFF2-40B4-BE49-F238E27FC236}">
                <a16:creationId xmlns:a16="http://schemas.microsoft.com/office/drawing/2014/main" id="{9430BA81-29BB-204A-EFE8-D286FAE8CB30}"/>
              </a:ext>
            </a:extLst>
          </p:cNvPr>
          <p:cNvSpPr txBox="1"/>
          <p:nvPr/>
        </p:nvSpPr>
        <p:spPr>
          <a:xfrm>
            <a:off x="672058" y="1045192"/>
            <a:ext cx="114255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232"/>
                </a:solidFill>
                <a:effectLst/>
                <a:latin typeface="Open Sans" panose="020B0606030504020204" pitchFamily="34" charset="0"/>
              </a:rPr>
              <a:t>Online virtual resource which allows users to dissect specimens, from</a:t>
            </a:r>
            <a:r>
              <a:rPr lang="en-GB" dirty="0">
                <a:solidFill>
                  <a:srgbClr val="333232"/>
                </a:solidFill>
                <a:latin typeface="Open Sans" panose="020B0606030504020204" pitchFamily="34" charset="0"/>
              </a:rPr>
              <a:t> a bull</a:t>
            </a:r>
            <a:r>
              <a:rPr lang="en-GB" b="0" i="0" dirty="0">
                <a:solidFill>
                  <a:srgbClr val="333232"/>
                </a:solidFill>
                <a:effectLst/>
                <a:latin typeface="Open Sans" panose="020B0606030504020204" pitchFamily="34" charset="0"/>
              </a:rPr>
              <a:t>frog, a cow eye, a starfish, a </a:t>
            </a:r>
            <a:r>
              <a:rPr lang="en-GB" b="0" i="0" dirty="0" err="1">
                <a:solidFill>
                  <a:srgbClr val="333232"/>
                </a:solidFill>
                <a:effectLst/>
                <a:latin typeface="Open Sans" panose="020B0606030504020204" pitchFamily="34" charset="0"/>
              </a:rPr>
              <a:t>fetal</a:t>
            </a:r>
            <a:r>
              <a:rPr lang="en-GB" b="0" i="0" dirty="0">
                <a:solidFill>
                  <a:srgbClr val="333232"/>
                </a:solidFill>
                <a:effectLst/>
                <a:latin typeface="Open Sans" panose="020B0606030504020204" pitchFamily="34" charset="0"/>
              </a:rPr>
              <a:t> pig, an owl pellet</a:t>
            </a:r>
            <a:endParaRPr lang="en-GB" dirty="0"/>
          </a:p>
        </p:txBody>
      </p:sp>
      <p:pic>
        <p:nvPicPr>
          <p:cNvPr id="8" name="Picture 7">
            <a:extLst>
              <a:ext uri="{FF2B5EF4-FFF2-40B4-BE49-F238E27FC236}">
                <a16:creationId xmlns:a16="http://schemas.microsoft.com/office/drawing/2014/main" id="{14BC8C7E-4FC2-D01F-DC92-09412CB7C06A}"/>
              </a:ext>
            </a:extLst>
          </p:cNvPr>
          <p:cNvPicPr>
            <a:picLocks noChangeAspect="1"/>
          </p:cNvPicPr>
          <p:nvPr/>
        </p:nvPicPr>
        <p:blipFill>
          <a:blip r:embed="rId4"/>
          <a:stretch>
            <a:fillRect/>
          </a:stretch>
        </p:blipFill>
        <p:spPr>
          <a:xfrm>
            <a:off x="891365" y="3401939"/>
            <a:ext cx="4347694" cy="3171570"/>
          </a:xfrm>
          <a:prstGeom prst="rect">
            <a:avLst/>
          </a:prstGeom>
        </p:spPr>
      </p:pic>
      <p:sp>
        <p:nvSpPr>
          <p:cNvPr id="9" name="TextBox 8">
            <a:extLst>
              <a:ext uri="{FF2B5EF4-FFF2-40B4-BE49-F238E27FC236}">
                <a16:creationId xmlns:a16="http://schemas.microsoft.com/office/drawing/2014/main" id="{4479466C-0869-89B4-6D4A-6D9985391170}"/>
              </a:ext>
            </a:extLst>
          </p:cNvPr>
          <p:cNvSpPr txBox="1"/>
          <p:nvPr/>
        </p:nvSpPr>
        <p:spPr>
          <a:xfrm>
            <a:off x="5654556" y="4401658"/>
            <a:ext cx="4358297" cy="1446550"/>
          </a:xfrm>
          <a:prstGeom prst="rect">
            <a:avLst/>
          </a:prstGeom>
          <a:noFill/>
        </p:spPr>
        <p:txBody>
          <a:bodyPr wrap="square" rtlCol="0">
            <a:spAutoFit/>
          </a:bodyPr>
          <a:lstStyle/>
          <a:p>
            <a:r>
              <a:rPr lang="en-GB" sz="4400" dirty="0"/>
              <a:t>What would you look at next?</a:t>
            </a:r>
          </a:p>
        </p:txBody>
      </p:sp>
    </p:spTree>
    <p:extLst>
      <p:ext uri="{BB962C8B-B14F-4D97-AF65-F5344CB8AC3E}">
        <p14:creationId xmlns:p14="http://schemas.microsoft.com/office/powerpoint/2010/main" val="27802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84E0-254D-C012-22CA-8FCC5F499565}"/>
              </a:ext>
            </a:extLst>
          </p:cNvPr>
          <p:cNvSpPr>
            <a:spLocks noGrp="1"/>
          </p:cNvSpPr>
          <p:nvPr>
            <p:ph type="title"/>
          </p:nvPr>
        </p:nvSpPr>
        <p:spPr>
          <a:xfrm>
            <a:off x="801099" y="1396289"/>
            <a:ext cx="4906281" cy="1325563"/>
          </a:xfrm>
        </p:spPr>
        <p:txBody>
          <a:bodyPr>
            <a:normAutofit/>
          </a:bodyPr>
          <a:lstStyle/>
          <a:p>
            <a:r>
              <a:rPr lang="en-GB" dirty="0"/>
              <a:t>What we are going to cover today…</a:t>
            </a:r>
          </a:p>
        </p:txBody>
      </p:sp>
      <p:sp>
        <p:nvSpPr>
          <p:cNvPr id="3" name="Content Placeholder 2">
            <a:extLst>
              <a:ext uri="{FF2B5EF4-FFF2-40B4-BE49-F238E27FC236}">
                <a16:creationId xmlns:a16="http://schemas.microsoft.com/office/drawing/2014/main" id="{B5DC162E-6F80-C5E1-65CD-E5B5379FD51F}"/>
              </a:ext>
            </a:extLst>
          </p:cNvPr>
          <p:cNvSpPr>
            <a:spLocks noGrp="1"/>
          </p:cNvSpPr>
          <p:nvPr>
            <p:ph idx="1"/>
          </p:nvPr>
        </p:nvSpPr>
        <p:spPr>
          <a:xfrm>
            <a:off x="805543" y="2871982"/>
            <a:ext cx="5006336" cy="3181684"/>
          </a:xfrm>
        </p:spPr>
        <p:txBody>
          <a:bodyPr anchor="t">
            <a:normAutofit/>
          </a:bodyPr>
          <a:lstStyle/>
          <a:p>
            <a:r>
              <a:rPr lang="en-GB" sz="1800" dirty="0"/>
              <a:t>Evaluate the importance of post-mortems within industry</a:t>
            </a:r>
          </a:p>
          <a:p>
            <a:endParaRPr lang="en-GB" sz="1800" dirty="0"/>
          </a:p>
          <a:p>
            <a:r>
              <a:rPr lang="en-GB" sz="1800" dirty="0"/>
              <a:t>Discuss the correct protocol for post-mortems</a:t>
            </a:r>
          </a:p>
          <a:p>
            <a:endParaRPr lang="en-GB" sz="1800" dirty="0"/>
          </a:p>
          <a:p>
            <a:r>
              <a:rPr lang="en-GB" sz="1800" dirty="0"/>
              <a:t>Evaluate the implications and limitations of post mortems within industry</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Presentation with Checklist">
            <a:extLst>
              <a:ext uri="{FF2B5EF4-FFF2-40B4-BE49-F238E27FC236}">
                <a16:creationId xmlns:a16="http://schemas.microsoft.com/office/drawing/2014/main" id="{050D3832-5B44-6C68-423A-134A343277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0975" y="643466"/>
            <a:ext cx="4105275" cy="4105275"/>
          </a:xfrm>
          <a:prstGeom prst="rect">
            <a:avLst/>
          </a:prstGeom>
        </p:spPr>
      </p:pic>
    </p:spTree>
    <p:extLst>
      <p:ext uri="{BB962C8B-B14F-4D97-AF65-F5344CB8AC3E}">
        <p14:creationId xmlns:p14="http://schemas.microsoft.com/office/powerpoint/2010/main" val="172821716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8B87-C81F-A584-267A-FD942FC78CDE}"/>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dirty="0"/>
              <a:t>What are the key reasons we complete postmortem in animals?</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Heads of two giraffes in front of green trees">
            <a:extLst>
              <a:ext uri="{FF2B5EF4-FFF2-40B4-BE49-F238E27FC236}">
                <a16:creationId xmlns:a16="http://schemas.microsoft.com/office/drawing/2014/main" id="{CF43BB70-F8DA-B92C-43F9-F45ECBB1FA94}"/>
              </a:ext>
            </a:extLst>
          </p:cNvPr>
          <p:cNvPicPr>
            <a:picLocks noChangeAspect="1"/>
          </p:cNvPicPr>
          <p:nvPr/>
        </p:nvPicPr>
        <p:blipFill rotWithShape="1">
          <a:blip r:embed="rId3"/>
          <a:srcRect l="9145" r="2270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4731719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a:solidFill>
                  <a:srgbClr val="FFFFFF"/>
                </a:solidFill>
              </a:rPr>
              <a:t>Why do we do a postmortem?</a:t>
            </a:r>
          </a:p>
        </p:txBody>
      </p:sp>
      <p:pic>
        <p:nvPicPr>
          <p:cNvPr id="8" name="Picture 7">
            <a:extLst>
              <a:ext uri="{FF2B5EF4-FFF2-40B4-BE49-F238E27FC236}">
                <a16:creationId xmlns:a16="http://schemas.microsoft.com/office/drawing/2014/main" id="{8BB4CF2C-C57C-40FE-9031-69C6D7E44E80}"/>
              </a:ext>
            </a:extLst>
          </p:cNvPr>
          <p:cNvPicPr>
            <a:picLocks noChangeAspect="1"/>
          </p:cNvPicPr>
          <p:nvPr/>
        </p:nvPicPr>
        <p:blipFill rotWithShape="1">
          <a:blip r:embed="rId3">
            <a:extLst>
              <a:ext uri="{28A0092B-C50C-407E-A947-70E740481C1C}">
                <a14:useLocalDpi xmlns:a14="http://schemas.microsoft.com/office/drawing/2010/main" val="0"/>
              </a:ext>
            </a:extLst>
          </a:blip>
          <a:srcRect t="1662" b="9601"/>
          <a:stretch/>
        </p:blipFill>
        <p:spPr>
          <a:xfrm>
            <a:off x="311098" y="1815403"/>
            <a:ext cx="8124396" cy="4794241"/>
          </a:xfrm>
          <a:prstGeom prst="rect">
            <a:avLst/>
          </a:prstGeom>
        </p:spPr>
      </p:pic>
      <p:sp>
        <p:nvSpPr>
          <p:cNvPr id="12" name="Rounded Rectangular Callout 3">
            <a:extLst>
              <a:ext uri="{FF2B5EF4-FFF2-40B4-BE49-F238E27FC236}">
                <a16:creationId xmlns:a16="http://schemas.microsoft.com/office/drawing/2014/main" id="{64DF8766-0B54-465B-BF4E-492A9DFFAAA1}"/>
              </a:ext>
            </a:extLst>
          </p:cNvPr>
          <p:cNvSpPr/>
          <p:nvPr/>
        </p:nvSpPr>
        <p:spPr>
          <a:xfrm>
            <a:off x="584369" y="2319390"/>
            <a:ext cx="2489170" cy="966834"/>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704088">
              <a:spcAft>
                <a:spcPts val="600"/>
              </a:spcAft>
            </a:pPr>
            <a:r>
              <a:rPr lang="en-GB" sz="2156" kern="1200">
                <a:solidFill>
                  <a:schemeClr val="dk1"/>
                </a:solidFill>
                <a:latin typeface="+mn-lt"/>
                <a:ea typeface="+mn-ea"/>
                <a:cs typeface="+mn-cs"/>
              </a:rPr>
              <a:t>Disease surveillance</a:t>
            </a:r>
            <a:endParaRPr lang="en-GB" sz="2800"/>
          </a:p>
        </p:txBody>
      </p:sp>
      <p:sp>
        <p:nvSpPr>
          <p:cNvPr id="13" name="Rounded Rectangular Callout 4">
            <a:extLst>
              <a:ext uri="{FF2B5EF4-FFF2-40B4-BE49-F238E27FC236}">
                <a16:creationId xmlns:a16="http://schemas.microsoft.com/office/drawing/2014/main" id="{E931D709-D601-4D9B-908D-A86EB2E2C096}"/>
              </a:ext>
            </a:extLst>
          </p:cNvPr>
          <p:cNvSpPr/>
          <p:nvPr/>
        </p:nvSpPr>
        <p:spPr>
          <a:xfrm>
            <a:off x="5946324" y="3429000"/>
            <a:ext cx="2489170" cy="966834"/>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704088">
              <a:spcAft>
                <a:spcPts val="600"/>
              </a:spcAft>
            </a:pPr>
            <a:r>
              <a:rPr lang="en-GB" sz="2156" kern="1200">
                <a:solidFill>
                  <a:schemeClr val="dk1"/>
                </a:solidFill>
                <a:latin typeface="+mn-lt"/>
                <a:ea typeface="+mn-ea"/>
                <a:cs typeface="+mn-cs"/>
              </a:rPr>
              <a:t>Animal welfare</a:t>
            </a:r>
            <a:endParaRPr lang="en-GB" sz="2800"/>
          </a:p>
        </p:txBody>
      </p:sp>
      <p:sp>
        <p:nvSpPr>
          <p:cNvPr id="14" name="Rounded Rectangular Callout 5">
            <a:extLst>
              <a:ext uri="{FF2B5EF4-FFF2-40B4-BE49-F238E27FC236}">
                <a16:creationId xmlns:a16="http://schemas.microsoft.com/office/drawing/2014/main" id="{77211124-679B-4B24-9C4F-E3460835FDE1}"/>
              </a:ext>
            </a:extLst>
          </p:cNvPr>
          <p:cNvSpPr/>
          <p:nvPr/>
        </p:nvSpPr>
        <p:spPr>
          <a:xfrm>
            <a:off x="649486" y="5208737"/>
            <a:ext cx="2489170" cy="966834"/>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704088">
              <a:spcAft>
                <a:spcPts val="600"/>
              </a:spcAft>
            </a:pPr>
            <a:r>
              <a:rPr lang="en-GB" sz="2156" kern="1200" dirty="0">
                <a:solidFill>
                  <a:schemeClr val="dk1"/>
                </a:solidFill>
                <a:latin typeface="+mn-lt"/>
                <a:ea typeface="+mn-ea"/>
                <a:cs typeface="+mn-cs"/>
              </a:rPr>
              <a:t>Husbandry purposes</a:t>
            </a:r>
            <a:endParaRPr lang="en-GB" sz="2800" dirty="0"/>
          </a:p>
        </p:txBody>
      </p:sp>
      <p:sp>
        <p:nvSpPr>
          <p:cNvPr id="15" name="Rounded Rectangular Callout 6">
            <a:extLst>
              <a:ext uri="{FF2B5EF4-FFF2-40B4-BE49-F238E27FC236}">
                <a16:creationId xmlns:a16="http://schemas.microsoft.com/office/drawing/2014/main" id="{79A4A3F1-45CC-4E29-B6F9-3E986219791F}"/>
              </a:ext>
            </a:extLst>
          </p:cNvPr>
          <p:cNvSpPr/>
          <p:nvPr/>
        </p:nvSpPr>
        <p:spPr>
          <a:xfrm>
            <a:off x="4080102" y="5582430"/>
            <a:ext cx="2489170" cy="966834"/>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defTabSz="704088">
              <a:spcAft>
                <a:spcPts val="600"/>
              </a:spcAft>
            </a:pPr>
            <a:endParaRPr lang="en-GB" sz="1848" kern="1200" dirty="0">
              <a:solidFill>
                <a:schemeClr val="dk1"/>
              </a:solidFill>
              <a:latin typeface="+mn-lt"/>
              <a:ea typeface="+mn-ea"/>
              <a:cs typeface="+mn-cs"/>
            </a:endParaRPr>
          </a:p>
          <a:p>
            <a:pPr algn="ctr" defTabSz="704088">
              <a:spcAft>
                <a:spcPts val="600"/>
              </a:spcAft>
            </a:pPr>
            <a:r>
              <a:rPr lang="en-GB" sz="2156" kern="1200" dirty="0">
                <a:solidFill>
                  <a:schemeClr val="dk1"/>
                </a:solidFill>
                <a:latin typeface="+mn-lt"/>
                <a:ea typeface="+mn-ea"/>
                <a:cs typeface="+mn-cs"/>
              </a:rPr>
              <a:t>Notifiable diseases</a:t>
            </a:r>
          </a:p>
          <a:p>
            <a:pPr>
              <a:spcAft>
                <a:spcPts val="600"/>
              </a:spcAft>
            </a:pPr>
            <a:endParaRPr lang="en-GB" sz="2400" dirty="0"/>
          </a:p>
        </p:txBody>
      </p:sp>
      <p:sp>
        <p:nvSpPr>
          <p:cNvPr id="16" name="Rounded Rectangular Callout 9">
            <a:extLst>
              <a:ext uri="{FF2B5EF4-FFF2-40B4-BE49-F238E27FC236}">
                <a16:creationId xmlns:a16="http://schemas.microsoft.com/office/drawing/2014/main" id="{71E7AD1F-4D1F-4E3C-89E0-F7EFE7CFE0B5}"/>
              </a:ext>
            </a:extLst>
          </p:cNvPr>
          <p:cNvSpPr/>
          <p:nvPr/>
        </p:nvSpPr>
        <p:spPr>
          <a:xfrm>
            <a:off x="5774085" y="1466042"/>
            <a:ext cx="2489170" cy="966834"/>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704088">
              <a:spcAft>
                <a:spcPts val="600"/>
              </a:spcAft>
            </a:pPr>
            <a:r>
              <a:rPr lang="en-GB" sz="2156" kern="1200">
                <a:solidFill>
                  <a:schemeClr val="dk1"/>
                </a:solidFill>
                <a:latin typeface="+mn-lt"/>
                <a:ea typeface="+mn-ea"/>
                <a:cs typeface="+mn-cs"/>
              </a:rPr>
              <a:t>Human health – zoonosis</a:t>
            </a:r>
            <a:endParaRPr lang="en-GB" sz="2800"/>
          </a:p>
        </p:txBody>
      </p:sp>
      <p:sp>
        <p:nvSpPr>
          <p:cNvPr id="17" name="Rounded Rectangular Callout 10">
            <a:extLst>
              <a:ext uri="{FF2B5EF4-FFF2-40B4-BE49-F238E27FC236}">
                <a16:creationId xmlns:a16="http://schemas.microsoft.com/office/drawing/2014/main" id="{501A1A2B-41B1-41AB-8E15-828D5FCC11BA}"/>
              </a:ext>
            </a:extLst>
          </p:cNvPr>
          <p:cNvSpPr/>
          <p:nvPr/>
        </p:nvSpPr>
        <p:spPr>
          <a:xfrm>
            <a:off x="557045" y="3852368"/>
            <a:ext cx="2489170" cy="966834"/>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704088">
              <a:spcAft>
                <a:spcPts val="600"/>
              </a:spcAft>
            </a:pPr>
            <a:r>
              <a:rPr lang="en-GB" sz="2156" kern="1200">
                <a:solidFill>
                  <a:schemeClr val="dk1"/>
                </a:solidFill>
                <a:latin typeface="+mn-lt"/>
                <a:ea typeface="+mn-ea"/>
                <a:cs typeface="+mn-cs"/>
              </a:rPr>
              <a:t>Parasites</a:t>
            </a:r>
            <a:endParaRPr lang="en-GB" sz="2800"/>
          </a:p>
        </p:txBody>
      </p:sp>
      <p:sp>
        <p:nvSpPr>
          <p:cNvPr id="4" name="TextBox 3">
            <a:extLst>
              <a:ext uri="{FF2B5EF4-FFF2-40B4-BE49-F238E27FC236}">
                <a16:creationId xmlns:a16="http://schemas.microsoft.com/office/drawing/2014/main" id="{65E08454-169B-F666-2B78-AEEC9F193748}"/>
              </a:ext>
            </a:extLst>
          </p:cNvPr>
          <p:cNvSpPr txBox="1"/>
          <p:nvPr/>
        </p:nvSpPr>
        <p:spPr>
          <a:xfrm>
            <a:off x="8912739" y="1862599"/>
            <a:ext cx="2874449" cy="4801314"/>
          </a:xfrm>
          <a:prstGeom prst="rect">
            <a:avLst/>
          </a:prstGeom>
          <a:noFill/>
        </p:spPr>
        <p:txBody>
          <a:bodyPr wrap="square">
            <a:spAutoFit/>
          </a:bodyPr>
          <a:lstStyle/>
          <a:p>
            <a:pPr marL="285750" indent="-285750" algn="l">
              <a:buFont typeface="Arial" panose="020B0604020202020204" pitchFamily="34" charset="0"/>
              <a:buChar char="•"/>
            </a:pPr>
            <a:r>
              <a:rPr lang="en-GB" b="0" i="0" dirty="0">
                <a:solidFill>
                  <a:srgbClr val="555555"/>
                </a:solidFill>
                <a:effectLst/>
                <a:latin typeface="Open Sans" panose="020B0606030504020204" pitchFamily="34" charset="0"/>
              </a:rPr>
              <a:t>A post-mortem can be </a:t>
            </a:r>
            <a:r>
              <a:rPr lang="en-GB" dirty="0">
                <a:solidFill>
                  <a:srgbClr val="555555"/>
                </a:solidFill>
                <a:latin typeface="Open Sans" panose="020B0606030504020204" pitchFamily="34" charset="0"/>
              </a:rPr>
              <a:t>costly yet </a:t>
            </a:r>
            <a:r>
              <a:rPr lang="en-GB" b="0" i="0" dirty="0">
                <a:solidFill>
                  <a:srgbClr val="555555"/>
                </a:solidFill>
                <a:effectLst/>
                <a:latin typeface="Open Sans" panose="020B0606030504020204" pitchFamily="34" charset="0"/>
              </a:rPr>
              <a:t>valuable in the long run!, </a:t>
            </a:r>
          </a:p>
          <a:p>
            <a:pPr marL="285750" indent="-285750" algn="l">
              <a:buFont typeface="Arial" panose="020B0604020202020204" pitchFamily="34" charset="0"/>
              <a:buChar char="•"/>
            </a:pPr>
            <a:endParaRPr lang="en-GB" dirty="0">
              <a:solidFill>
                <a:srgbClr val="555555"/>
              </a:solidFill>
              <a:latin typeface="Open Sans" panose="020B0606030504020204" pitchFamily="34" charset="0"/>
            </a:endParaRPr>
          </a:p>
          <a:p>
            <a:pPr marL="285750" indent="-285750" algn="l">
              <a:buFont typeface="Arial" panose="020B0604020202020204" pitchFamily="34" charset="0"/>
              <a:buChar char="•"/>
            </a:pPr>
            <a:r>
              <a:rPr lang="en-GB" dirty="0">
                <a:solidFill>
                  <a:srgbClr val="555555"/>
                </a:solidFill>
                <a:latin typeface="Open Sans" panose="020B0606030504020204" pitchFamily="34" charset="0"/>
              </a:rPr>
              <a:t>Especially where herd and flock animals are concerned; d</a:t>
            </a:r>
            <a:r>
              <a:rPr lang="en-GB" b="0" i="0" dirty="0">
                <a:solidFill>
                  <a:srgbClr val="555555"/>
                </a:solidFill>
                <a:effectLst/>
                <a:latin typeface="Open Sans" panose="020B0606030504020204" pitchFamily="34" charset="0"/>
              </a:rPr>
              <a:t>etermining what one animal died of, may identify a disease issue which is sub-clinically affecting the whole flock or herd.</a:t>
            </a:r>
          </a:p>
          <a:p>
            <a:pPr algn="l"/>
            <a:endParaRPr lang="en-GB" b="0" i="0" dirty="0">
              <a:solidFill>
                <a:srgbClr val="555555"/>
              </a:solidFill>
              <a:effectLst/>
              <a:latin typeface="Open Sans" panose="020B0606030504020204" pitchFamily="34" charset="0"/>
            </a:endParaRPr>
          </a:p>
          <a:p>
            <a:pPr marL="285750" indent="-285750" algn="l">
              <a:buFont typeface="Arial" panose="020B0604020202020204" pitchFamily="34" charset="0"/>
              <a:buChar char="•"/>
            </a:pPr>
            <a:r>
              <a:rPr lang="en-GB" b="0" i="0" dirty="0">
                <a:solidFill>
                  <a:srgbClr val="555555"/>
                </a:solidFill>
                <a:effectLst/>
                <a:latin typeface="Open Sans" panose="020B0606030504020204" pitchFamily="34" charset="0"/>
              </a:rPr>
              <a:t>Some diseases cannot be diagnosed purely on clinical signs. </a:t>
            </a:r>
          </a:p>
        </p:txBody>
      </p:sp>
    </p:spTree>
    <p:extLst>
      <p:ext uri="{BB962C8B-B14F-4D97-AF65-F5344CB8AC3E}">
        <p14:creationId xmlns:p14="http://schemas.microsoft.com/office/powerpoint/2010/main" val="403714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29" name="Rectangle 28">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414" r="1816"/>
          <a:stretch/>
        </p:blipFill>
        <p:spPr>
          <a:xfrm>
            <a:off x="305008" y="2256549"/>
            <a:ext cx="2813281" cy="2908381"/>
          </a:xfrm>
          <a:prstGeom prst="rect">
            <a:avLst/>
          </a:prstGeom>
        </p:spPr>
      </p:pic>
      <p:pic>
        <p:nvPicPr>
          <p:cNvPr id="5" name="Picture 5" descr="bullo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494" r="1" b="12652"/>
          <a:stretch/>
        </p:blipFill>
        <p:spPr bwMode="auto">
          <a:xfrm>
            <a:off x="4044861" y="3184075"/>
            <a:ext cx="3061813" cy="17878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A520606-3EB6-5B0C-FFAC-34F478F7B315}"/>
              </a:ext>
            </a:extLst>
          </p:cNvPr>
          <p:cNvPicPr>
            <a:picLocks noChangeAspect="1"/>
          </p:cNvPicPr>
          <p:nvPr/>
        </p:nvPicPr>
        <p:blipFill rotWithShape="1">
          <a:blip r:embed="rId5">
            <a:extLst>
              <a:ext uri="{28A0092B-C50C-407E-A947-70E740481C1C}">
                <a14:useLocalDpi xmlns:a14="http://schemas.microsoft.com/office/drawing/2010/main" val="0"/>
              </a:ext>
            </a:extLst>
          </a:blip>
          <a:srcRect l="2105" t="11250" r="36211" b="16666"/>
          <a:stretch/>
        </p:blipFill>
        <p:spPr>
          <a:xfrm>
            <a:off x="7813838" y="2177599"/>
            <a:ext cx="4266034" cy="3177714"/>
          </a:xfrm>
          <a:prstGeom prst="rect">
            <a:avLst/>
          </a:prstGeom>
        </p:spPr>
      </p:pic>
      <p:sp>
        <p:nvSpPr>
          <p:cNvPr id="10" name="TextBox 9">
            <a:extLst>
              <a:ext uri="{FF2B5EF4-FFF2-40B4-BE49-F238E27FC236}">
                <a16:creationId xmlns:a16="http://schemas.microsoft.com/office/drawing/2014/main" id="{F37E391A-7F07-EBDB-0613-BF0250817A8E}"/>
              </a:ext>
            </a:extLst>
          </p:cNvPr>
          <p:cNvSpPr txBox="1"/>
          <p:nvPr/>
        </p:nvSpPr>
        <p:spPr>
          <a:xfrm>
            <a:off x="4281994" y="5052463"/>
            <a:ext cx="2936486" cy="1200329"/>
          </a:xfrm>
          <a:prstGeom prst="rect">
            <a:avLst/>
          </a:prstGeom>
          <a:noFill/>
        </p:spPr>
        <p:txBody>
          <a:bodyPr wrap="square">
            <a:spAutoFit/>
          </a:bodyPr>
          <a:lstStyle/>
          <a:p>
            <a:r>
              <a:rPr lang="en-GB" dirty="0">
                <a:hlinkClick r:id="rId6"/>
              </a:rPr>
              <a:t>Unexpected notifiable disease confirmed in Somerset - APHA Science Blog</a:t>
            </a:r>
            <a:endParaRPr lang="en-GB" dirty="0"/>
          </a:p>
        </p:txBody>
      </p:sp>
      <p:sp>
        <p:nvSpPr>
          <p:cNvPr id="12" name="TextBox 11">
            <a:extLst>
              <a:ext uri="{FF2B5EF4-FFF2-40B4-BE49-F238E27FC236}">
                <a16:creationId xmlns:a16="http://schemas.microsoft.com/office/drawing/2014/main" id="{8605DC03-EEBD-2E90-F58F-360F73943098}"/>
              </a:ext>
            </a:extLst>
          </p:cNvPr>
          <p:cNvSpPr txBox="1"/>
          <p:nvPr/>
        </p:nvSpPr>
        <p:spPr>
          <a:xfrm>
            <a:off x="2819995" y="489399"/>
            <a:ext cx="6097190" cy="535531"/>
          </a:xfrm>
          <a:prstGeom prst="rect">
            <a:avLst/>
          </a:prstGeom>
          <a:noFill/>
        </p:spPr>
        <p:txBody>
          <a:bodyPr wrap="square">
            <a:spAutoFit/>
          </a:bodyPr>
          <a:lstStyle/>
          <a:p>
            <a:pPr>
              <a:lnSpc>
                <a:spcPct val="90000"/>
              </a:lnSpc>
              <a:spcAft>
                <a:spcPts val="600"/>
              </a:spcAft>
            </a:pPr>
            <a:r>
              <a:rPr lang="en-US" sz="3200" dirty="0">
                <a:solidFill>
                  <a:schemeClr val="bg1"/>
                </a:solidFill>
              </a:rPr>
              <a:t>Previous case studies from industry </a:t>
            </a:r>
          </a:p>
        </p:txBody>
      </p:sp>
      <p:sp>
        <p:nvSpPr>
          <p:cNvPr id="16" name="TextBox 15">
            <a:extLst>
              <a:ext uri="{FF2B5EF4-FFF2-40B4-BE49-F238E27FC236}">
                <a16:creationId xmlns:a16="http://schemas.microsoft.com/office/drawing/2014/main" id="{5A768885-69FC-5A5E-1F8B-AD5BABC07978}"/>
              </a:ext>
            </a:extLst>
          </p:cNvPr>
          <p:cNvSpPr txBox="1"/>
          <p:nvPr/>
        </p:nvSpPr>
        <p:spPr>
          <a:xfrm>
            <a:off x="7813838" y="5421796"/>
            <a:ext cx="4040678" cy="461665"/>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hlinkClick r:id="rId7"/>
              </a:rPr>
              <a:t>Cornwall fin whale: Work to move carcass at Newquay </a:t>
            </a:r>
            <a:r>
              <a:rPr lang="en-GB" sz="1200" dirty="0" err="1">
                <a:hlinkClick r:id="rId7"/>
              </a:rPr>
              <a:t>Fistral</a:t>
            </a:r>
            <a:r>
              <a:rPr lang="en-GB" sz="1200" dirty="0">
                <a:hlinkClick r:id="rId7"/>
              </a:rPr>
              <a:t> beach - BBC News</a:t>
            </a:r>
            <a:endParaRPr lang="en-GB" sz="1200" dirty="0"/>
          </a:p>
        </p:txBody>
      </p:sp>
      <p:sp>
        <p:nvSpPr>
          <p:cNvPr id="20" name="TextBox 19">
            <a:extLst>
              <a:ext uri="{FF2B5EF4-FFF2-40B4-BE49-F238E27FC236}">
                <a16:creationId xmlns:a16="http://schemas.microsoft.com/office/drawing/2014/main" id="{59501CAC-3274-1FEF-1859-24911ED97F3D}"/>
              </a:ext>
            </a:extLst>
          </p:cNvPr>
          <p:cNvSpPr txBox="1"/>
          <p:nvPr/>
        </p:nvSpPr>
        <p:spPr>
          <a:xfrm>
            <a:off x="112128" y="5208332"/>
            <a:ext cx="3898196" cy="1477328"/>
          </a:xfrm>
          <a:prstGeom prst="rect">
            <a:avLst/>
          </a:prstGeom>
          <a:noFill/>
        </p:spPr>
        <p:txBody>
          <a:bodyPr wrap="square">
            <a:spAutoFit/>
          </a:bodyPr>
          <a:lstStyle/>
          <a:p>
            <a:r>
              <a:rPr lang="en-GB" b="1" i="1" dirty="0">
                <a:effectLst/>
                <a:latin typeface="Merriweather Sans" pitchFamily="2" charset="0"/>
              </a:rPr>
              <a:t>Streptococcus pyogenes</a:t>
            </a:r>
            <a:r>
              <a:rPr lang="en-GB" b="1" i="0" dirty="0">
                <a:effectLst/>
                <a:latin typeface="Merriweather Sans" pitchFamily="2" charset="0"/>
              </a:rPr>
              <a:t> Infection in a Free-Living European Hedgehog (</a:t>
            </a:r>
            <a:r>
              <a:rPr lang="en-GB" b="1" i="1" dirty="0">
                <a:effectLst/>
                <a:latin typeface="Merriweather Sans" pitchFamily="2" charset="0"/>
              </a:rPr>
              <a:t>Erinaceus europaeus</a:t>
            </a:r>
            <a:r>
              <a:rPr lang="en-GB" b="1" i="0" dirty="0">
                <a:effectLst/>
                <a:latin typeface="Merriweather Sans" pitchFamily="2" charset="0"/>
              </a:rPr>
              <a:t>)</a:t>
            </a:r>
          </a:p>
          <a:p>
            <a:r>
              <a:rPr lang="en-GB" dirty="0"/>
              <a:t>(</a:t>
            </a:r>
            <a:r>
              <a:rPr lang="en-GB" dirty="0" err="1"/>
              <a:t>Franklinos</a:t>
            </a:r>
            <a:r>
              <a:rPr lang="en-GB" dirty="0"/>
              <a:t> </a:t>
            </a:r>
            <a:r>
              <a:rPr lang="en-GB" i="1" dirty="0"/>
              <a:t>et al., </a:t>
            </a:r>
            <a:r>
              <a:rPr lang="en-GB" dirty="0"/>
              <a:t>2015).</a:t>
            </a:r>
          </a:p>
          <a:p>
            <a:endParaRPr lang="en-GB" dirty="0"/>
          </a:p>
        </p:txBody>
      </p:sp>
    </p:spTree>
    <p:extLst>
      <p:ext uri="{BB962C8B-B14F-4D97-AF65-F5344CB8AC3E}">
        <p14:creationId xmlns:p14="http://schemas.microsoft.com/office/powerpoint/2010/main" val="20543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dog lying on a blue blanket&#10;&#10;Description automatically generated with low confidence">
            <a:extLst>
              <a:ext uri="{FF2B5EF4-FFF2-40B4-BE49-F238E27FC236}">
                <a16:creationId xmlns:a16="http://schemas.microsoft.com/office/drawing/2014/main" id="{683DDC03-2DA4-0DBB-E005-D80C06780568}"/>
              </a:ext>
            </a:extLst>
          </p:cNvPr>
          <p:cNvPicPr>
            <a:picLocks noGrp="1" noChangeAspect="1"/>
          </p:cNvPicPr>
          <p:nvPr>
            <p:ph idx="1"/>
          </p:nvPr>
        </p:nvPicPr>
        <p:blipFill rotWithShape="1">
          <a:blip r:embed="rId3"/>
          <a:srcRect l="1101" r="1895" b="-4"/>
          <a:stretch/>
        </p:blipFill>
        <p:spPr>
          <a:xfrm>
            <a:off x="1119188" y="642938"/>
            <a:ext cx="3275013" cy="3275013"/>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5" name="Picture 4">
            <a:extLst>
              <a:ext uri="{FF2B5EF4-FFF2-40B4-BE49-F238E27FC236}">
                <a16:creationId xmlns:a16="http://schemas.microsoft.com/office/drawing/2014/main" id="{5CA87D49-9D76-1217-C2B4-432508C618B9}"/>
              </a:ext>
            </a:extLst>
          </p:cNvPr>
          <p:cNvPicPr>
            <a:picLocks noChangeAspect="1"/>
          </p:cNvPicPr>
          <p:nvPr/>
        </p:nvPicPr>
        <p:blipFill rotWithShape="1">
          <a:blip r:embed="rId4"/>
          <a:srcRect r="-3" b="11247"/>
          <a:stretch/>
        </p:blipFill>
        <p:spPr>
          <a:xfrm>
            <a:off x="4462463" y="642938"/>
            <a:ext cx="3275013" cy="3275013"/>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6" name="Picture 5" descr="A person holding a white animal&#10;&#10;Description automatically generated with low confidence">
            <a:extLst>
              <a:ext uri="{FF2B5EF4-FFF2-40B4-BE49-F238E27FC236}">
                <a16:creationId xmlns:a16="http://schemas.microsoft.com/office/drawing/2014/main" id="{A1073787-67ED-1EA8-0D25-4C935376C2E1}"/>
              </a:ext>
            </a:extLst>
          </p:cNvPr>
          <p:cNvPicPr>
            <a:picLocks noChangeAspect="1"/>
          </p:cNvPicPr>
          <p:nvPr/>
        </p:nvPicPr>
        <p:blipFill rotWithShape="1">
          <a:blip r:embed="rId5"/>
          <a:srcRect l="2407" r="589" b="-4"/>
          <a:stretch/>
        </p:blipFill>
        <p:spPr>
          <a:xfrm>
            <a:off x="7805738" y="642938"/>
            <a:ext cx="3275013" cy="3275013"/>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 name="Title 1">
            <a:extLst>
              <a:ext uri="{FF2B5EF4-FFF2-40B4-BE49-F238E27FC236}">
                <a16:creationId xmlns:a16="http://schemas.microsoft.com/office/drawing/2014/main" id="{EFA1573A-6F5C-175C-E7E1-3D073B7924F8}"/>
              </a:ext>
            </a:extLst>
          </p:cNvPr>
          <p:cNvSpPr>
            <a:spLocks noGrp="1"/>
          </p:cNvSpPr>
          <p:nvPr>
            <p:ph type="title"/>
          </p:nvPr>
        </p:nvSpPr>
        <p:spPr>
          <a:xfrm>
            <a:off x="838200" y="4636802"/>
            <a:ext cx="10515600"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Where would you start with a post-mortem? </a:t>
            </a:r>
          </a:p>
        </p:txBody>
      </p:sp>
    </p:spTree>
    <p:extLst>
      <p:ext uri="{BB962C8B-B14F-4D97-AF65-F5344CB8AC3E}">
        <p14:creationId xmlns:p14="http://schemas.microsoft.com/office/powerpoint/2010/main" val="3688978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dog lying on a blue blanket&#10;&#10;Description automatically generated with low confidence">
            <a:extLst>
              <a:ext uri="{FF2B5EF4-FFF2-40B4-BE49-F238E27FC236}">
                <a16:creationId xmlns:a16="http://schemas.microsoft.com/office/drawing/2014/main" id="{683DDC03-2DA4-0DBB-E005-D80C06780568}"/>
              </a:ext>
            </a:extLst>
          </p:cNvPr>
          <p:cNvPicPr>
            <a:picLocks noGrp="1" noChangeAspect="1"/>
          </p:cNvPicPr>
          <p:nvPr>
            <p:ph idx="1"/>
          </p:nvPr>
        </p:nvPicPr>
        <p:blipFill rotWithShape="1">
          <a:blip r:embed="rId3"/>
          <a:srcRect l="1101" r="1895" b="-4"/>
          <a:stretch/>
        </p:blipFill>
        <p:spPr>
          <a:xfrm>
            <a:off x="1119188" y="642938"/>
            <a:ext cx="3275013" cy="3275013"/>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5" name="Picture 4">
            <a:extLst>
              <a:ext uri="{FF2B5EF4-FFF2-40B4-BE49-F238E27FC236}">
                <a16:creationId xmlns:a16="http://schemas.microsoft.com/office/drawing/2014/main" id="{5CA87D49-9D76-1217-C2B4-432508C618B9}"/>
              </a:ext>
            </a:extLst>
          </p:cNvPr>
          <p:cNvPicPr>
            <a:picLocks noChangeAspect="1"/>
          </p:cNvPicPr>
          <p:nvPr/>
        </p:nvPicPr>
        <p:blipFill rotWithShape="1">
          <a:blip r:embed="rId4"/>
          <a:srcRect r="-3" b="11247"/>
          <a:stretch/>
        </p:blipFill>
        <p:spPr>
          <a:xfrm>
            <a:off x="4462463" y="642938"/>
            <a:ext cx="3275013" cy="3275013"/>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6" name="Picture 5" descr="A person holding a white animal&#10;&#10;Description automatically generated with low confidence">
            <a:extLst>
              <a:ext uri="{FF2B5EF4-FFF2-40B4-BE49-F238E27FC236}">
                <a16:creationId xmlns:a16="http://schemas.microsoft.com/office/drawing/2014/main" id="{A1073787-67ED-1EA8-0D25-4C935376C2E1}"/>
              </a:ext>
            </a:extLst>
          </p:cNvPr>
          <p:cNvPicPr>
            <a:picLocks noChangeAspect="1"/>
          </p:cNvPicPr>
          <p:nvPr/>
        </p:nvPicPr>
        <p:blipFill rotWithShape="1">
          <a:blip r:embed="rId5"/>
          <a:srcRect l="2407" r="589" b="-4"/>
          <a:stretch/>
        </p:blipFill>
        <p:spPr>
          <a:xfrm>
            <a:off x="7805738" y="642938"/>
            <a:ext cx="3275013" cy="3275013"/>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 name="Title 1">
            <a:extLst>
              <a:ext uri="{FF2B5EF4-FFF2-40B4-BE49-F238E27FC236}">
                <a16:creationId xmlns:a16="http://schemas.microsoft.com/office/drawing/2014/main" id="{EFA1573A-6F5C-175C-E7E1-3D073B7924F8}"/>
              </a:ext>
            </a:extLst>
          </p:cNvPr>
          <p:cNvSpPr>
            <a:spLocks noGrp="1"/>
          </p:cNvSpPr>
          <p:nvPr>
            <p:ph type="title"/>
          </p:nvPr>
        </p:nvSpPr>
        <p:spPr>
          <a:xfrm>
            <a:off x="838200" y="4636802"/>
            <a:ext cx="10515600"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How would you prepare for a PME?</a:t>
            </a:r>
          </a:p>
        </p:txBody>
      </p:sp>
    </p:spTree>
    <p:extLst>
      <p:ext uri="{BB962C8B-B14F-4D97-AF65-F5344CB8AC3E}">
        <p14:creationId xmlns:p14="http://schemas.microsoft.com/office/powerpoint/2010/main" val="121249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CFCCEBF-9CDA-73BD-0454-CF4C9F7AB0BA}"/>
              </a:ext>
            </a:extLst>
          </p:cNvPr>
          <p:cNvPicPr>
            <a:picLocks noChangeAspect="1"/>
          </p:cNvPicPr>
          <p:nvPr/>
        </p:nvPicPr>
        <p:blipFill rotWithShape="1">
          <a:blip r:embed="rId3">
            <a:extLst>
              <a:ext uri="{28A0092B-C50C-407E-A947-70E740481C1C}">
                <a14:useLocalDpi xmlns:a14="http://schemas.microsoft.com/office/drawing/2010/main" val="0"/>
              </a:ext>
            </a:extLst>
          </a:blip>
          <a:srcRect l="10307" r="-1" b="-1"/>
          <a:stretch/>
        </p:blipFill>
        <p:spPr>
          <a:xfrm>
            <a:off x="1157288" y="2233613"/>
            <a:ext cx="4257675" cy="3548063"/>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pic>
        <p:nvPicPr>
          <p:cNvPr id="1026" name="Picture 2" descr="Photographs from the post-mortem examination of the tigress in the necropsy amphitheatre. (A and B) General external appearance of the animal with showing emaciation; (C) presence of severe and watery diarrhoea on the hindlimb, and (D) in the caudal and anal region.">
            <a:extLst>
              <a:ext uri="{FF2B5EF4-FFF2-40B4-BE49-F238E27FC236}">
                <a16:creationId xmlns:a16="http://schemas.microsoft.com/office/drawing/2014/main" id="{50A35438-102A-8080-DB91-419ABC3AB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2233613"/>
            <a:ext cx="5718175" cy="3655642"/>
          </a:xfrm>
          <a:prstGeom prst="rect">
            <a:avLst/>
          </a:prstGeom>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1AE4980B-E438-F36F-5AE7-0FCE8DB992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lnSpc>
                <a:spcPct val="90000"/>
              </a:lnSpc>
            </a:pPr>
            <a:r>
              <a:rPr lang="en-US" kern="1200">
                <a:solidFill>
                  <a:schemeClr val="tx1"/>
                </a:solidFill>
                <a:latin typeface="+mj-lt"/>
                <a:ea typeface="+mj-ea"/>
                <a:cs typeface="+mj-cs"/>
              </a:rPr>
              <a:t>1. External examination </a:t>
            </a:r>
          </a:p>
        </p:txBody>
      </p:sp>
    </p:spTree>
    <p:extLst>
      <p:ext uri="{BB962C8B-B14F-4D97-AF65-F5344CB8AC3E}">
        <p14:creationId xmlns:p14="http://schemas.microsoft.com/office/powerpoint/2010/main" val="2015923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AE4980B-E438-F36F-5AE7-0FCE8DB9926D}"/>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nSpc>
                <a:spcPct val="90000"/>
              </a:lnSpc>
            </a:pPr>
            <a:r>
              <a:rPr lang="en-US" sz="6600" kern="1200">
                <a:solidFill>
                  <a:schemeClr val="tx1"/>
                </a:solidFill>
                <a:latin typeface="+mj-lt"/>
                <a:ea typeface="+mj-ea"/>
                <a:cs typeface="+mj-cs"/>
              </a:rPr>
              <a:t>2. Opening body cavities </a:t>
            </a:r>
          </a:p>
        </p:txBody>
      </p:sp>
      <p:pic>
        <p:nvPicPr>
          <p:cNvPr id="5" name="Picture 4">
            <a:extLst>
              <a:ext uri="{FF2B5EF4-FFF2-40B4-BE49-F238E27FC236}">
                <a16:creationId xmlns:a16="http://schemas.microsoft.com/office/drawing/2014/main" id="{878A3880-4B97-46EF-8BC4-2F802042584A}"/>
              </a:ext>
            </a:extLst>
          </p:cNvPr>
          <p:cNvPicPr>
            <a:picLocks noChangeAspect="1"/>
          </p:cNvPicPr>
          <p:nvPr/>
        </p:nvPicPr>
        <p:blipFill rotWithShape="1">
          <a:blip r:embed="rId3">
            <a:extLst>
              <a:ext uri="{28A0092B-C50C-407E-A947-70E740481C1C}">
                <a14:useLocalDpi xmlns:a14="http://schemas.microsoft.com/office/drawing/2010/main" val="0"/>
              </a:ext>
            </a:extLst>
          </a:blip>
          <a:srcRect l="3360" r="1"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9" name="Picture 8">
            <a:extLst>
              <a:ext uri="{FF2B5EF4-FFF2-40B4-BE49-F238E27FC236}">
                <a16:creationId xmlns:a16="http://schemas.microsoft.com/office/drawing/2014/main" id="{0CFCCEBF-9CDA-73BD-0454-CF4C9F7AB0BA}"/>
              </a:ext>
            </a:extLst>
          </p:cNvPr>
          <p:cNvPicPr>
            <a:picLocks noChangeAspect="1"/>
          </p:cNvPicPr>
          <p:nvPr/>
        </p:nvPicPr>
        <p:blipFill rotWithShape="1">
          <a:blip r:embed="rId4">
            <a:extLst>
              <a:ext uri="{28A0092B-C50C-407E-A947-70E740481C1C}">
                <a14:useLocalDpi xmlns:a14="http://schemas.microsoft.com/office/drawing/2010/main" val="0"/>
              </a:ext>
            </a:extLst>
          </a:blip>
          <a:srcRect t="5756" r="-3" b="3811"/>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26"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4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1299</Words>
  <Application>Microsoft Office PowerPoint</Application>
  <PresentationFormat>Widescreen</PresentationFormat>
  <Paragraphs>135</Paragraphs>
  <Slides>19</Slides>
  <Notes>17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Arial</vt:lpstr>
      <vt:lpstr>Calibri</vt:lpstr>
      <vt:lpstr>Calibri Light</vt:lpstr>
      <vt:lpstr>ElsevierGulliver</vt:lpstr>
      <vt:lpstr>GDS Transport</vt:lpstr>
      <vt:lpstr>Google Sans</vt:lpstr>
      <vt:lpstr>Merriweather</vt:lpstr>
      <vt:lpstr>Merriweather Sans</vt:lpstr>
      <vt:lpstr>Open Sans</vt:lpstr>
      <vt:lpstr>Roboto</vt:lpstr>
      <vt:lpstr>Roboto</vt:lpstr>
      <vt:lpstr>Office Theme</vt:lpstr>
      <vt:lpstr>1_Office Theme</vt:lpstr>
      <vt:lpstr>Preparation for your post mortem </vt:lpstr>
      <vt:lpstr>What we are going to cover today…</vt:lpstr>
      <vt:lpstr>What are the key reasons we complete postmortem in animals?</vt:lpstr>
      <vt:lpstr>Why do we do a postmortem?</vt:lpstr>
      <vt:lpstr>PowerPoint Presentation</vt:lpstr>
      <vt:lpstr>Where would you start with a post-mortem? </vt:lpstr>
      <vt:lpstr>How would you prepare for a PME?</vt:lpstr>
      <vt:lpstr>1. External examination </vt:lpstr>
      <vt:lpstr>2. Opening body cavities </vt:lpstr>
      <vt:lpstr>3. Examining organs</vt:lpstr>
      <vt:lpstr>3. Sample collection</vt:lpstr>
      <vt:lpstr>4. Carcass disposal</vt:lpstr>
      <vt:lpstr>5. PME Report</vt:lpstr>
      <vt:lpstr>PME procedures in industry</vt:lpstr>
      <vt:lpstr>PME rules of thumb</vt:lpstr>
      <vt:lpstr>Full post mortem of a hedgehog </vt:lpstr>
      <vt:lpstr>PME of a Hedgehog </vt:lpstr>
      <vt:lpstr>Full post mortem of a whale </vt:lpstr>
      <vt:lpstr>PowerPoint Presentation</vt:lpstr>
    </vt:vector>
  </TitlesOfParts>
  <Company>Sparsholt College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Preparation for your post mortem </dc:title>
  <dc:creator>Abigail Heaman</dc:creator>
  <cp:lastModifiedBy>Jessica Penman</cp:lastModifiedBy>
  <cp:revision>2</cp:revision>
  <dcterms:created xsi:type="dcterms:W3CDTF">2023-02-24T13:44:38Z</dcterms:created>
  <dcterms:modified xsi:type="dcterms:W3CDTF">2024-01-15T09:18:39Z</dcterms:modified>
</cp:coreProperties>
</file>