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2" r:id="rId3"/>
    <p:sldId id="289" r:id="rId4"/>
    <p:sldId id="291" r:id="rId5"/>
    <p:sldId id="292" r:id="rId6"/>
    <p:sldId id="287" r:id="rId7"/>
    <p:sldId id="277" r:id="rId8"/>
    <p:sldId id="278" r:id="rId9"/>
    <p:sldId id="258" r:id="rId10"/>
    <p:sldId id="261" r:id="rId11"/>
    <p:sldId id="259" r:id="rId12"/>
    <p:sldId id="260" r:id="rId13"/>
    <p:sldId id="282" r:id="rId14"/>
    <p:sldId id="283" r:id="rId15"/>
    <p:sldId id="284" r:id="rId16"/>
    <p:sldId id="267" r:id="rId17"/>
    <p:sldId id="268" r:id="rId18"/>
    <p:sldId id="269" r:id="rId19"/>
    <p:sldId id="270" r:id="rId20"/>
    <p:sldId id="271" r:id="rId21"/>
    <p:sldId id="276" r:id="rId22"/>
    <p:sldId id="279" r:id="rId23"/>
    <p:sldId id="280" r:id="rId24"/>
    <p:sldId id="281" r:id="rId25"/>
    <p:sldId id="286" r:id="rId26"/>
    <p:sldId id="272" r:id="rId27"/>
    <p:sldId id="29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8" autoAdjust="0"/>
    <p:restoredTop sz="78499" autoAdjust="0"/>
  </p:normalViewPr>
  <p:slideViewPr>
    <p:cSldViewPr>
      <p:cViewPr varScale="1">
        <p:scale>
          <a:sx n="76" d="100"/>
          <a:sy n="76" d="100"/>
        </p:scale>
        <p:origin x="543" y="5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CA403-0724-4A0A-B91F-4895560DE40E}" type="datetimeFigureOut">
              <a:rPr lang="en-GB" smtClean="0"/>
              <a:t>22/01/2025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58FB2-E6FB-4401-AA76-F7F609E2E7F9}" type="slidenum">
              <a:rPr lang="en-GB" smtClean="0"/>
              <a:t>‹#›</a:t>
            </a:fld>
            <a:endParaRPr lang="en-GB"/>
          </a:p>
        </p:txBody>
      </p:sp>
    </p:spTree>
    <p:extLst>
      <p:ext uri="{BB962C8B-B14F-4D97-AF65-F5344CB8AC3E}">
        <p14:creationId xmlns:p14="http://schemas.microsoft.com/office/powerpoint/2010/main" val="118307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wt.org.uk/wetland-centres/slimbridge/news/goodbye-to-our-greater-flamingos-at-wwt-slimbridg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The trust was founded in 1946 by the </a:t>
            </a:r>
            <a:r>
              <a:rPr lang="en-GB" b="0" i="0" u="none" strike="noStrike" dirty="0">
                <a:solidFill>
                  <a:srgbClr val="3366CC"/>
                </a:solidFill>
                <a:effectLst/>
                <a:latin typeface="Arial" panose="020B0604020202020204" pitchFamily="34" charset="0"/>
              </a:rPr>
              <a:t>ornithologist</a:t>
            </a:r>
            <a:r>
              <a:rPr lang="en-GB" b="0" i="0" dirty="0">
                <a:solidFill>
                  <a:srgbClr val="202122"/>
                </a:solidFill>
                <a:effectLst/>
                <a:latin typeface="Arial" panose="020B0604020202020204" pitchFamily="34" charset="0"/>
              </a:rPr>
              <a:t> and artist Sir </a:t>
            </a:r>
            <a:r>
              <a:rPr lang="en-GB" b="0" i="0" u="none" strike="noStrike" dirty="0">
                <a:solidFill>
                  <a:srgbClr val="3366CC"/>
                </a:solidFill>
                <a:effectLst/>
                <a:latin typeface="Arial" panose="020B0604020202020204" pitchFamily="34" charset="0"/>
              </a:rPr>
              <a:t>Peter Scott</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Slimbridge</a:t>
            </a:r>
            <a:r>
              <a:rPr lang="en-GB" b="0" i="0" u="none" strike="noStrike" dirty="0">
                <a:solidFill>
                  <a:srgbClr val="202122"/>
                </a:solidFill>
                <a:effectLst/>
                <a:latin typeface="Arial" panose="020B0604020202020204" pitchFamily="34" charset="0"/>
              </a:rPr>
              <a:t> is the headquarters for the trust.</a:t>
            </a:r>
            <a:endParaRPr lang="en-GB" dirty="0"/>
          </a:p>
          <a:p>
            <a:r>
              <a:rPr lang="en-GB" dirty="0"/>
              <a:t>WWT </a:t>
            </a:r>
            <a:r>
              <a:rPr lang="en-GB" dirty="0" err="1"/>
              <a:t>Slimbridge</a:t>
            </a:r>
            <a:r>
              <a:rPr lang="en-GB" dirty="0"/>
              <a:t> is a wetland and wildlife reserve in </a:t>
            </a:r>
            <a:r>
              <a:rPr lang="en-GB" dirty="0" err="1"/>
              <a:t>Slimbridge</a:t>
            </a:r>
            <a:r>
              <a:rPr lang="en-GB" dirty="0"/>
              <a:t>, near Gloucestershire. Approximately 800 hectares. Various species of water bird will live all year round at WWT </a:t>
            </a:r>
            <a:r>
              <a:rPr lang="en-GB" dirty="0" err="1"/>
              <a:t>Slimbridge</a:t>
            </a:r>
            <a:r>
              <a:rPr lang="en-GB" dirty="0"/>
              <a:t> and others migrant, stopping at the reserve on their way to their summer breeding grounds. Some birds will ‘overwinter’ at </a:t>
            </a:r>
            <a:r>
              <a:rPr lang="en-GB" dirty="0" err="1"/>
              <a:t>Slimbridge</a:t>
            </a:r>
            <a:r>
              <a:rPr lang="en-GB" dirty="0"/>
              <a:t>, such as the Bewick swan.</a:t>
            </a:r>
          </a:p>
        </p:txBody>
      </p:sp>
      <p:sp>
        <p:nvSpPr>
          <p:cNvPr id="4" name="Slide Number Placeholder 3"/>
          <p:cNvSpPr>
            <a:spLocks noGrp="1"/>
          </p:cNvSpPr>
          <p:nvPr>
            <p:ph type="sldNum" sz="quarter" idx="5"/>
          </p:nvPr>
        </p:nvSpPr>
        <p:spPr/>
        <p:txBody>
          <a:bodyPr/>
          <a:lstStyle/>
          <a:p>
            <a:fld id="{E2158FB2-E6FB-4401-AA76-F7F609E2E7F9}" type="slidenum">
              <a:rPr lang="en-GB" smtClean="0"/>
              <a:t>6</a:t>
            </a:fld>
            <a:endParaRPr lang="en-GB"/>
          </a:p>
        </p:txBody>
      </p:sp>
    </p:spTree>
    <p:extLst>
      <p:ext uri="{BB962C8B-B14F-4D97-AF65-F5344CB8AC3E}">
        <p14:creationId xmlns:p14="http://schemas.microsoft.com/office/powerpoint/2010/main" val="358555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dirty="0"/>
            </a:br>
            <a:r>
              <a:rPr lang="en-GB" sz="1200" dirty="0"/>
              <a:t>Group 7: Ollie, Toby and Natalia</a:t>
            </a: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15</a:t>
            </a:fld>
            <a:endParaRPr lang="en-GB"/>
          </a:p>
        </p:txBody>
      </p:sp>
    </p:spTree>
    <p:extLst>
      <p:ext uri="{BB962C8B-B14F-4D97-AF65-F5344CB8AC3E}">
        <p14:creationId xmlns:p14="http://schemas.microsoft.com/office/powerpoint/2010/main" val="407827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Group 1: Lizzie and Lily</a:t>
            </a:r>
            <a:br>
              <a:rPr lang="en-GB" sz="1200" dirty="0"/>
            </a:br>
            <a:r>
              <a:rPr lang="en-GB" sz="1200" dirty="0"/>
              <a:t>Group 2: Jenna and Megan</a:t>
            </a:r>
            <a:br>
              <a:rPr lang="en-GB" sz="1200" dirty="0"/>
            </a:br>
            <a:r>
              <a:rPr lang="en-GB" sz="1200" dirty="0"/>
              <a:t>Group 3: Alex and Martin</a:t>
            </a:r>
            <a:br>
              <a:rPr lang="en-GB" sz="1200" dirty="0"/>
            </a:br>
            <a:r>
              <a:rPr lang="en-GB" sz="1200" dirty="0"/>
              <a:t>Group 4: Rachael, Imogen and Gabriela</a:t>
            </a:r>
            <a:br>
              <a:rPr lang="en-GB" sz="1200" dirty="0"/>
            </a:br>
            <a:r>
              <a:rPr lang="en-GB" sz="1200" dirty="0"/>
              <a:t>Group 5: Lauren and Josh</a:t>
            </a:r>
            <a:br>
              <a:rPr lang="en-GB" sz="1200" dirty="0"/>
            </a:br>
            <a:r>
              <a:rPr lang="en-GB" sz="1200" dirty="0"/>
              <a:t>Group 6: Leah and Lucas</a:t>
            </a:r>
            <a:br>
              <a:rPr lang="en-GB" sz="1200" dirty="0"/>
            </a:br>
            <a:r>
              <a:rPr lang="en-GB" sz="1200" dirty="0"/>
              <a:t>Group 7: Ollie, Toby and Natalia</a:t>
            </a: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22</a:t>
            </a:fld>
            <a:endParaRPr lang="en-GB"/>
          </a:p>
        </p:txBody>
      </p:sp>
    </p:spTree>
    <p:extLst>
      <p:ext uri="{BB962C8B-B14F-4D97-AF65-F5344CB8AC3E}">
        <p14:creationId xmlns:p14="http://schemas.microsoft.com/office/powerpoint/2010/main" val="317460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Dependent on season, </a:t>
            </a:r>
            <a:r>
              <a:rPr lang="en-GB" dirty="0" err="1"/>
              <a:t>Slimbridge</a:t>
            </a:r>
            <a:r>
              <a:rPr lang="en-GB" dirty="0"/>
              <a:t> can be home to various species in number. In the winter up to 30,000 wild wintering duck spp., geese spp., and of course SWANS! In the spring, expect to see swallows, house martins and summer warblers. In Summer, you could find kingfishers, wading birds such as scarce chaser and green sandpiper. </a:t>
            </a:r>
          </a:p>
          <a:p>
            <a:endParaRPr lang="en-GB" dirty="0"/>
          </a:p>
          <a:p>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7</a:t>
            </a:fld>
            <a:endParaRPr lang="en-GB"/>
          </a:p>
        </p:txBody>
      </p:sp>
    </p:spTree>
    <p:extLst>
      <p:ext uri="{BB962C8B-B14F-4D97-AF65-F5344CB8AC3E}">
        <p14:creationId xmlns:p14="http://schemas.microsoft.com/office/powerpoint/2010/main" val="354320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Migration bird flyways:</a:t>
            </a:r>
          </a:p>
          <a:p>
            <a:r>
              <a:rPr lang="en-GB" dirty="0"/>
              <a:t>When birds travel between their breeding and wintering grounds, they follow set routes that provide suitable habitats along the way so they can stop, rest and feed.</a:t>
            </a:r>
          </a:p>
          <a:p>
            <a:r>
              <a:rPr lang="en-GB" dirty="0"/>
              <a:t>8 main Flyways- Figure indicates four examples. </a:t>
            </a:r>
          </a:p>
          <a:p>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8</a:t>
            </a:fld>
            <a:endParaRPr lang="en-GB"/>
          </a:p>
        </p:txBody>
      </p:sp>
    </p:spTree>
    <p:extLst>
      <p:ext uri="{BB962C8B-B14F-4D97-AF65-F5344CB8AC3E}">
        <p14:creationId xmlns:p14="http://schemas.microsoft.com/office/powerpoint/2010/main" val="425108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Group 1: Lizzie and Lily</a:t>
            </a: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9</a:t>
            </a:fld>
            <a:endParaRPr lang="en-GB"/>
          </a:p>
        </p:txBody>
      </p:sp>
    </p:spTree>
    <p:extLst>
      <p:ext uri="{BB962C8B-B14F-4D97-AF65-F5344CB8AC3E}">
        <p14:creationId xmlns:p14="http://schemas.microsoft.com/office/powerpoint/2010/main" val="352863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4343"/>
                </a:solidFill>
                <a:effectLst/>
                <a:latin typeface="faricy-new-web"/>
              </a:rPr>
              <a:t>WWT </a:t>
            </a:r>
            <a:r>
              <a:rPr lang="en-GB" b="0" i="0" dirty="0" err="1">
                <a:solidFill>
                  <a:srgbClr val="114343"/>
                </a:solidFill>
                <a:effectLst/>
                <a:latin typeface="faricy-new-web"/>
              </a:rPr>
              <a:t>Slimbridge</a:t>
            </a:r>
            <a:r>
              <a:rPr lang="en-GB" b="0" i="0" dirty="0">
                <a:solidFill>
                  <a:srgbClr val="114343"/>
                </a:solidFill>
                <a:effectLst/>
                <a:latin typeface="faricy-new-web"/>
              </a:rPr>
              <a:t> is home to all six flamingo species. As of December 2023, the decision was made to move the vast majority of the greater flamingos to other collections. Please read: </a:t>
            </a:r>
            <a:r>
              <a:rPr lang="en-GB" dirty="0">
                <a:hlinkClick r:id="rId3"/>
              </a:rPr>
              <a:t>Goodbye to our Greater Flamingos | WWT</a:t>
            </a:r>
            <a:r>
              <a:rPr lang="en-GB" dirty="0"/>
              <a:t>.</a:t>
            </a:r>
          </a:p>
          <a:p>
            <a:r>
              <a:rPr lang="en-GB" b="0" i="0" dirty="0">
                <a:solidFill>
                  <a:srgbClr val="114343"/>
                </a:solidFill>
                <a:effectLst/>
                <a:latin typeface="faricy-new-web"/>
              </a:rPr>
              <a:t>During the catch, a small number of greater flamingos that were deemed too old for travel or health conditions were identified were not part of the move. Find these individuals in the Andean house.</a:t>
            </a:r>
            <a:endParaRPr lang="en-GB" dirty="0"/>
          </a:p>
          <a:p>
            <a:endParaRPr lang="en-GB" dirty="0"/>
          </a:p>
          <a:p>
            <a:r>
              <a:rPr lang="en-GB" dirty="0"/>
              <a:t>As of December 2023,</a:t>
            </a:r>
            <a:r>
              <a:rPr lang="en-GB" b="0" i="1" dirty="0">
                <a:solidFill>
                  <a:srgbClr val="114343"/>
                </a:solidFill>
                <a:effectLst/>
                <a:latin typeface="faricy-new-web"/>
              </a:rPr>
              <a:t> remaining species at Flamingo lagoon are Andean, Lesser, Chilean, and Caribbean flamingos.</a:t>
            </a: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10</a:t>
            </a:fld>
            <a:endParaRPr lang="en-GB"/>
          </a:p>
        </p:txBody>
      </p:sp>
    </p:spTree>
    <p:extLst>
      <p:ext uri="{BB962C8B-B14F-4D97-AF65-F5344CB8AC3E}">
        <p14:creationId xmlns:p14="http://schemas.microsoft.com/office/powerpoint/2010/main" val="357360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Group 3: Alex and Martin</a:t>
            </a:r>
            <a:br>
              <a:rPr lang="en-GB" sz="1200" dirty="0"/>
            </a:b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11</a:t>
            </a:fld>
            <a:endParaRPr lang="en-GB"/>
          </a:p>
        </p:txBody>
      </p:sp>
    </p:spTree>
    <p:extLst>
      <p:ext uri="{BB962C8B-B14F-4D97-AF65-F5344CB8AC3E}">
        <p14:creationId xmlns:p14="http://schemas.microsoft.com/office/powerpoint/2010/main" val="261733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of December 2023, With the Greater Flamingos leaving, we have moved our Chilean flamingos into the flamingo lagoon house and, after some exhibit works, they will be out in the new year. This leaves the South American/Chilean flamingo lagoon with just the ducks in there for the </a:t>
            </a:r>
            <a:r>
              <a:rPr lang="en-GB" dirty="0" err="1"/>
              <a:t>Aswinter</a:t>
            </a:r>
            <a:r>
              <a:rPr lang="en-GB" dirty="0"/>
              <a:t>. This flamingo house needs a great deal of repairs; we do have a number of exciting plans for the area which could include a new species for </a:t>
            </a:r>
            <a:r>
              <a:rPr lang="en-GB" dirty="0" err="1"/>
              <a:t>Slimbridge</a:t>
            </a:r>
            <a:r>
              <a:rPr lang="en-GB" dirty="0"/>
              <a:t>, but none of this has been confirmed yet, so watch this species for an update next year. </a:t>
            </a:r>
            <a:br>
              <a:rPr lang="en-GB" sz="1200" dirty="0"/>
            </a:br>
            <a:r>
              <a:rPr lang="en-GB" sz="1200" dirty="0"/>
              <a:t>Group 4: Rachael, Imogen and Gabriela</a:t>
            </a:r>
            <a:br>
              <a:rPr lang="en-GB" sz="1200" dirty="0"/>
            </a:b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12</a:t>
            </a:fld>
            <a:endParaRPr lang="en-GB"/>
          </a:p>
        </p:txBody>
      </p:sp>
    </p:spTree>
    <p:extLst>
      <p:ext uri="{BB962C8B-B14F-4D97-AF65-F5344CB8AC3E}">
        <p14:creationId xmlns:p14="http://schemas.microsoft.com/office/powerpoint/2010/main" val="70016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dirty="0"/>
            </a:br>
            <a:r>
              <a:rPr lang="en-GB" sz="1200" dirty="0"/>
              <a:t>Group 5: Lauren and Josh</a:t>
            </a:r>
            <a:br>
              <a:rPr lang="en-GB" sz="1200" dirty="0"/>
            </a:b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13</a:t>
            </a:fld>
            <a:endParaRPr lang="en-GB"/>
          </a:p>
        </p:txBody>
      </p:sp>
    </p:spTree>
    <p:extLst>
      <p:ext uri="{BB962C8B-B14F-4D97-AF65-F5344CB8AC3E}">
        <p14:creationId xmlns:p14="http://schemas.microsoft.com/office/powerpoint/2010/main" val="8675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dirty="0"/>
            </a:br>
            <a:r>
              <a:rPr lang="en-GB" sz="1200" dirty="0"/>
              <a:t>Group 6: Leah and Lucas</a:t>
            </a:r>
            <a:br>
              <a:rPr lang="en-GB" sz="1200" dirty="0"/>
            </a:br>
            <a:endParaRPr lang="en-GB" dirty="0"/>
          </a:p>
        </p:txBody>
      </p:sp>
      <p:sp>
        <p:nvSpPr>
          <p:cNvPr id="4" name="Slide Number Placeholder 3"/>
          <p:cNvSpPr>
            <a:spLocks noGrp="1"/>
          </p:cNvSpPr>
          <p:nvPr>
            <p:ph type="sldNum" sz="quarter" idx="5"/>
          </p:nvPr>
        </p:nvSpPr>
        <p:spPr/>
        <p:txBody>
          <a:bodyPr/>
          <a:lstStyle/>
          <a:p>
            <a:fld id="{E2158FB2-E6FB-4401-AA76-F7F609E2E7F9}" type="slidenum">
              <a:rPr lang="en-GB" smtClean="0"/>
              <a:t>14</a:t>
            </a:fld>
            <a:endParaRPr lang="en-GB"/>
          </a:p>
        </p:txBody>
      </p:sp>
    </p:spTree>
    <p:extLst>
      <p:ext uri="{BB962C8B-B14F-4D97-AF65-F5344CB8AC3E}">
        <p14:creationId xmlns:p14="http://schemas.microsoft.com/office/powerpoint/2010/main" val="176029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F91663-0453-4F22-8872-48F3B9D55828}" type="datetimeFigureOut">
              <a:rPr lang="en-GB" smtClean="0"/>
              <a:pPr/>
              <a:t>22/01/2025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5B6219-BB40-4107-BE9C-B9C946653EE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91663-0453-4F22-8872-48F3B9D55828}" type="datetimeFigureOut">
              <a:rPr lang="en-GB" smtClean="0"/>
              <a:pPr/>
              <a:t>22/01/2025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B6219-BB40-4107-BE9C-B9C946653EE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sciencedirect.com/science/article/abs/pii/S1090023301906628"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https://www.proquest.com/openview/9be58fa03bca8796be5ffdaccb977bb7/1.pdf?pq-origsite=gscholar&amp;cbl=2041027"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WWT_Castle_Espie" TargetMode="External"/><Relationship Id="rId13" Type="http://schemas.openxmlformats.org/officeDocument/2006/relationships/hyperlink" Target="https://en.wikipedia.org/wiki/Steart_Peninsula" TargetMode="External"/><Relationship Id="rId3" Type="http://schemas.openxmlformats.org/officeDocument/2006/relationships/image" Target="../media/image1.jpeg"/><Relationship Id="rId7" Type="http://schemas.openxmlformats.org/officeDocument/2006/relationships/hyperlink" Target="https://en.wikipedia.org/wiki/Scotland" TargetMode="External"/><Relationship Id="rId12" Type="http://schemas.openxmlformats.org/officeDocument/2006/relationships/hyperlink" Target="https://en.wikipedia.org/wiki/WWT_Slimbridge"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en.wikipedia.org/wiki/Dumfries_and_Galloway" TargetMode="External"/><Relationship Id="rId11" Type="http://schemas.openxmlformats.org/officeDocument/2006/relationships/hyperlink" Target="https://en.wikipedia.org/wiki/WWT_Martin_Mere" TargetMode="External"/><Relationship Id="rId5" Type="http://schemas.openxmlformats.org/officeDocument/2006/relationships/hyperlink" Target="https://en.wikipedia.org/wiki/WWT_Caerlaverock" TargetMode="External"/><Relationship Id="rId15" Type="http://schemas.openxmlformats.org/officeDocument/2006/relationships/hyperlink" Target="https://en.wikipedia.org/wiki/WWT_Welney" TargetMode="External"/><Relationship Id="rId10" Type="http://schemas.openxmlformats.org/officeDocument/2006/relationships/hyperlink" Target="https://en.wikipedia.org/wiki/WWT_Llanelli_Wetlands_Centre" TargetMode="External"/><Relationship Id="rId4" Type="http://schemas.openxmlformats.org/officeDocument/2006/relationships/hyperlink" Target="https://en.wikipedia.org/wiki/WWT_Arundel" TargetMode="External"/><Relationship Id="rId9" Type="http://schemas.openxmlformats.org/officeDocument/2006/relationships/hyperlink" Target="https://en.wikipedia.org/wiki/WWT_London_Wetland_Centre" TargetMode="External"/><Relationship Id="rId14" Type="http://schemas.openxmlformats.org/officeDocument/2006/relationships/hyperlink" Target="https://en.wikipedia.org/wiki/WWT_Washingt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ttp://upload.wikimedia.org/wikipedia/commons/d/d9/WWT_logo_and_strapline.jpg"/>
          <p:cNvPicPr>
            <a:picLocks noChangeAspect="1" noChangeArrowheads="1"/>
          </p:cNvPicPr>
          <p:nvPr/>
        </p:nvPicPr>
        <p:blipFill>
          <a:blip r:embed="rId2" cstate="print"/>
          <a:srcRect/>
          <a:stretch>
            <a:fillRect/>
          </a:stretch>
        </p:blipFill>
        <p:spPr bwMode="auto">
          <a:xfrm>
            <a:off x="282575" y="2632075"/>
            <a:ext cx="3100388" cy="358616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2632075"/>
            <a:ext cx="5395913" cy="35861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79160" y="417576"/>
            <a:ext cx="8182230" cy="1249394"/>
          </a:xfrm>
        </p:spPr>
        <p:txBody>
          <a:bodyPr anchor="ctr">
            <a:normAutofit/>
          </a:bodyPr>
          <a:lstStyle/>
          <a:p>
            <a:pPr>
              <a:lnSpc>
                <a:spcPct val="90000"/>
              </a:lnSpc>
            </a:pPr>
            <a:r>
              <a:rPr lang="en-GB" sz="3600" b="1" dirty="0"/>
              <a:t>Assessing animal health in the field:</a:t>
            </a:r>
            <a:br>
              <a:rPr lang="en-GB" sz="3600" dirty="0"/>
            </a:br>
            <a:r>
              <a:rPr lang="en-GB" sz="3600" dirty="0"/>
              <a:t>WWT Slimbridge Wetland Centre </a:t>
            </a:r>
          </a:p>
        </p:txBody>
      </p:sp>
      <p:sp>
        <p:nvSpPr>
          <p:cNvPr id="3" name="Subtitle 2"/>
          <p:cNvSpPr>
            <a:spLocks noGrp="1"/>
          </p:cNvSpPr>
          <p:nvPr>
            <p:ph type="subTitle" idx="1"/>
          </p:nvPr>
        </p:nvSpPr>
        <p:spPr>
          <a:xfrm>
            <a:off x="479160" y="1809541"/>
            <a:ext cx="8182233" cy="687406"/>
          </a:xfrm>
        </p:spPr>
        <p:txBody>
          <a:bodyPr anchor="ctr">
            <a:normAutofit/>
          </a:bodyPr>
          <a:lstStyle/>
          <a:p>
            <a:r>
              <a:rPr lang="en-GB" b="1" dirty="0"/>
              <a:t>WAVS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5" r="7257" b="-1"/>
          <a:stretch/>
        </p:blipFill>
        <p:spPr bwMode="auto">
          <a:xfrm>
            <a:off x="20" y="10"/>
            <a:ext cx="9143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033" name="Rectangle 103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67" y="5746071"/>
            <a:ext cx="5261624" cy="852260"/>
          </a:xfrm>
        </p:spPr>
        <p:txBody>
          <a:bodyPr vert="horz" lIns="91440" tIns="45720" rIns="91440" bIns="45720" rtlCol="0" anchor="ctr">
            <a:normAutofit/>
          </a:bodyPr>
          <a:lstStyle/>
          <a:p>
            <a:pPr algn="l">
              <a:lnSpc>
                <a:spcPct val="90000"/>
              </a:lnSpc>
            </a:pPr>
            <a:r>
              <a:rPr lang="en-US" sz="3100" dirty="0"/>
              <a:t>Flamingo Lagoon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Rectangle 17417">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G:\Photos\2006-2010\Animals 2006-2010\Zoos 2010\Slimbridge April 2010\eiders.JPG"/>
          <p:cNvPicPr>
            <a:picLocks noChangeAspect="1" noChangeArrowheads="1"/>
          </p:cNvPicPr>
          <p:nvPr/>
        </p:nvPicPr>
        <p:blipFill rotWithShape="1">
          <a:blip r:embed="rId3" cstate="print"/>
          <a:srcRect r="3730"/>
          <a:stretch/>
        </p:blipFill>
        <p:spPr bwMode="auto">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p:spPr>
      </p:pic>
      <p:sp>
        <p:nvSpPr>
          <p:cNvPr id="2" name="Title 1"/>
          <p:cNvSpPr>
            <a:spLocks noGrp="1"/>
          </p:cNvSpPr>
          <p:nvPr>
            <p:ph type="title"/>
          </p:nvPr>
        </p:nvSpPr>
        <p:spPr>
          <a:xfrm>
            <a:off x="449863" y="5234320"/>
            <a:ext cx="5198489" cy="752217"/>
          </a:xfrm>
        </p:spPr>
        <p:txBody>
          <a:bodyPr vert="horz" lIns="91440" tIns="45720" rIns="91440" bIns="45720" rtlCol="0" anchor="b">
            <a:normAutofit/>
          </a:bodyPr>
          <a:lstStyle/>
          <a:p>
            <a:pPr algn="l">
              <a:lnSpc>
                <a:spcPct val="90000"/>
              </a:lnSpc>
            </a:pPr>
            <a:r>
              <a:rPr lang="en-US" sz="3100" kern="1200" dirty="0">
                <a:solidFill>
                  <a:schemeClr val="tx1">
                    <a:lumMod val="85000"/>
                    <a:lumOff val="15000"/>
                  </a:schemeClr>
                </a:solidFill>
                <a:latin typeface="+mj-lt"/>
                <a:ea typeface="+mj-ea"/>
                <a:cs typeface="+mj-cs"/>
              </a:rPr>
              <a:t>Eider Ducks</a:t>
            </a:r>
          </a:p>
        </p:txBody>
      </p:sp>
      <p:pic>
        <p:nvPicPr>
          <p:cNvPr id="17411" name="Picture 3" descr="G:\Photos\2006-2010\Animals 2006-2010\Zoos 2010\Slimbridge September 2010\tundra pen.JPG"/>
          <p:cNvPicPr>
            <a:picLocks noChangeAspect="1" noChangeArrowheads="1"/>
          </p:cNvPicPr>
          <p:nvPr/>
        </p:nvPicPr>
        <p:blipFill rotWithShape="1">
          <a:blip r:embed="rId4" cstate="print"/>
          <a:srcRect l="21028" r="19100" b="-3"/>
          <a:stretch/>
        </p:blipFill>
        <p:spPr bwMode="auto">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dirty="0">
                <a:solidFill>
                  <a:schemeClr val="tx1">
                    <a:lumMod val="85000"/>
                    <a:lumOff val="15000"/>
                  </a:schemeClr>
                </a:solidFill>
              </a:rPr>
              <a:t>South American Pen</a:t>
            </a:r>
          </a:p>
        </p:txBody>
      </p:sp>
      <p:pic>
        <p:nvPicPr>
          <p:cNvPr id="16386" name="Picture 2" descr="D:\My Pictures\Zoos 2011\WWT Slimbridge Feb 2011\P1160323.JPG"/>
          <p:cNvPicPr>
            <a:picLocks noChangeAspect="1" noChangeArrowheads="1"/>
          </p:cNvPicPr>
          <p:nvPr/>
        </p:nvPicPr>
        <p:blipFill rotWithShape="1">
          <a:blip r:embed="rId3" cstate="print"/>
          <a:srcRect b="3557"/>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dirty="0">
                <a:solidFill>
                  <a:schemeClr val="tx1">
                    <a:lumMod val="85000"/>
                    <a:lumOff val="15000"/>
                  </a:schemeClr>
                </a:solidFill>
              </a:rPr>
              <a:t>Australian Pen</a:t>
            </a:r>
          </a:p>
        </p:txBody>
      </p:sp>
      <p:pic>
        <p:nvPicPr>
          <p:cNvPr id="4098" name="Picture 2" descr="F:\P14403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52" b="4814"/>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F:\P14404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1" r="6820"/>
          <a:stretch/>
        </p:blipFill>
        <p:spPr bwMode="auto">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9863" y="5234320"/>
            <a:ext cx="5198489" cy="752217"/>
          </a:xfrm>
        </p:spPr>
        <p:txBody>
          <a:bodyPr vert="horz" lIns="91440" tIns="45720" rIns="91440" bIns="45720" rtlCol="0" anchor="b">
            <a:normAutofit/>
          </a:bodyPr>
          <a:lstStyle/>
          <a:p>
            <a:pPr algn="l">
              <a:lnSpc>
                <a:spcPct val="90000"/>
              </a:lnSpc>
            </a:pPr>
            <a:r>
              <a:rPr lang="en-US" sz="3100" kern="1200" dirty="0">
                <a:solidFill>
                  <a:schemeClr val="tx1">
                    <a:lumMod val="85000"/>
                    <a:lumOff val="15000"/>
                  </a:schemeClr>
                </a:solidFill>
                <a:latin typeface="+mj-lt"/>
                <a:ea typeface="+mj-ea"/>
                <a:cs typeface="+mj-cs"/>
              </a:rPr>
              <a:t>North American Pen</a:t>
            </a:r>
          </a:p>
        </p:txBody>
      </p:sp>
      <p:pic>
        <p:nvPicPr>
          <p:cNvPr id="3074" name="Picture 2" descr="F:\P134048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33" b="-1"/>
          <a:stretch/>
        </p:blipFill>
        <p:spPr bwMode="auto">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dirty="0">
                <a:solidFill>
                  <a:schemeClr val="tx1">
                    <a:lumMod val="85000"/>
                    <a:lumOff val="15000"/>
                  </a:schemeClr>
                </a:solidFill>
              </a:rPr>
              <a:t>Tundra Pen </a:t>
            </a:r>
          </a:p>
        </p:txBody>
      </p:sp>
      <p:pic>
        <p:nvPicPr>
          <p:cNvPr id="5122" name="Picture 2" descr="F:\P14404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23" r="-1" b="-1"/>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endParaRPr lang="en-GB" dirty="0"/>
          </a:p>
        </p:txBody>
      </p:sp>
      <p:sp>
        <p:nvSpPr>
          <p:cNvPr id="3" name="TextBox 2"/>
          <p:cNvSpPr txBox="1"/>
          <p:nvPr/>
        </p:nvSpPr>
        <p:spPr>
          <a:xfrm>
            <a:off x="0" y="3429000"/>
            <a:ext cx="4968552" cy="1938992"/>
          </a:xfrm>
          <a:prstGeom prst="rect">
            <a:avLst/>
          </a:prstGeom>
          <a:solidFill>
            <a:schemeClr val="accent2">
              <a:lumMod val="40000"/>
              <a:lumOff val="60000"/>
            </a:schemeClr>
          </a:solidFill>
        </p:spPr>
        <p:txBody>
          <a:bodyPr wrap="square" rtlCol="0">
            <a:spAutoFit/>
          </a:bodyPr>
          <a:lstStyle/>
          <a:p>
            <a:pPr algn="ctr"/>
            <a:r>
              <a:rPr lang="en-GB" sz="4000" dirty="0"/>
              <a:t>Record the species list that your exhibit is designed to hold!</a:t>
            </a:r>
          </a:p>
        </p:txBody>
      </p:sp>
      <p:sp>
        <p:nvSpPr>
          <p:cNvPr id="5" name="TextBox 4"/>
          <p:cNvSpPr txBox="1"/>
          <p:nvPr/>
        </p:nvSpPr>
        <p:spPr>
          <a:xfrm>
            <a:off x="0" y="1395933"/>
            <a:ext cx="9144000" cy="1384995"/>
          </a:xfrm>
          <a:prstGeom prst="rect">
            <a:avLst/>
          </a:prstGeom>
          <a:solidFill>
            <a:srgbClr val="FFFF99"/>
          </a:solidFill>
        </p:spPr>
        <p:txBody>
          <a:bodyPr wrap="square" rtlCol="0">
            <a:spAutoFit/>
          </a:bodyPr>
          <a:lstStyle/>
          <a:p>
            <a:pPr algn="ctr"/>
            <a:r>
              <a:rPr lang="en-GB" sz="2800" dirty="0"/>
              <a:t>To maintain positive welfare and good health, captive animals need to be maintained in species-appropriate, biologically-relevant enclosures!</a:t>
            </a:r>
          </a:p>
        </p:txBody>
      </p:sp>
      <p:pic>
        <p:nvPicPr>
          <p:cNvPr id="21506" name="Picture 2" descr="http://www.arthursclipart.org/silhouettes/animals/DUCK1.gif"/>
          <p:cNvPicPr>
            <a:picLocks noChangeAspect="1" noChangeArrowheads="1"/>
          </p:cNvPicPr>
          <p:nvPr/>
        </p:nvPicPr>
        <p:blipFill>
          <a:blip r:embed="rId2" cstate="print"/>
          <a:srcRect/>
          <a:stretch>
            <a:fillRect/>
          </a:stretch>
        </p:blipFill>
        <p:spPr bwMode="auto">
          <a:xfrm>
            <a:off x="5082549" y="4437112"/>
            <a:ext cx="4061451" cy="2420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 this down!</a:t>
            </a:r>
          </a:p>
        </p:txBody>
      </p:sp>
      <p:sp>
        <p:nvSpPr>
          <p:cNvPr id="3" name="TextBox 2"/>
          <p:cNvSpPr txBox="1"/>
          <p:nvPr/>
        </p:nvSpPr>
        <p:spPr>
          <a:xfrm>
            <a:off x="611560" y="3573016"/>
            <a:ext cx="5580112" cy="2785378"/>
          </a:xfrm>
          <a:prstGeom prst="rect">
            <a:avLst/>
          </a:prstGeom>
          <a:solidFill>
            <a:schemeClr val="accent3">
              <a:lumMod val="40000"/>
              <a:lumOff val="60000"/>
            </a:schemeClr>
          </a:solidFill>
        </p:spPr>
        <p:txBody>
          <a:bodyPr wrap="square" rtlCol="0">
            <a:spAutoFit/>
          </a:bodyPr>
          <a:lstStyle/>
          <a:p>
            <a:pPr algn="ctr"/>
            <a:r>
              <a:rPr lang="en-GB" sz="3500" dirty="0"/>
              <a:t>Next task, know your bird ID! </a:t>
            </a:r>
          </a:p>
          <a:p>
            <a:pPr algn="ctr"/>
            <a:r>
              <a:rPr lang="en-GB" sz="3500" dirty="0"/>
              <a:t>Spend five minutes writing down a list of all wild species that you see entering (or already in) your exhibit.</a:t>
            </a:r>
          </a:p>
        </p:txBody>
      </p:sp>
      <p:sp>
        <p:nvSpPr>
          <p:cNvPr id="4" name="TextBox 3"/>
          <p:cNvSpPr txBox="1"/>
          <p:nvPr/>
        </p:nvSpPr>
        <p:spPr>
          <a:xfrm>
            <a:off x="0" y="1628800"/>
            <a:ext cx="9144000" cy="1477328"/>
          </a:xfrm>
          <a:prstGeom prst="rect">
            <a:avLst/>
          </a:prstGeom>
          <a:solidFill>
            <a:srgbClr val="FFFF99"/>
          </a:solidFill>
        </p:spPr>
        <p:txBody>
          <a:bodyPr wrap="square" rtlCol="0">
            <a:spAutoFit/>
          </a:bodyPr>
          <a:lstStyle/>
          <a:p>
            <a:pPr algn="ctr"/>
            <a:r>
              <a:rPr lang="en-GB" sz="3000" dirty="0"/>
              <a:t>We have discussed in previous lessons the potential for pathogen [“disease”] transmission, facilitation and spread.  </a:t>
            </a:r>
          </a:p>
        </p:txBody>
      </p:sp>
      <p:pic>
        <p:nvPicPr>
          <p:cNvPr id="20482" name="Picture 2" descr="http://www.ll-engineering.com/products/silhouettes/images/LL-050610.jpeg"/>
          <p:cNvPicPr>
            <a:picLocks noChangeAspect="1" noChangeArrowheads="1"/>
          </p:cNvPicPr>
          <p:nvPr/>
        </p:nvPicPr>
        <p:blipFill>
          <a:blip r:embed="rId2" cstate="print"/>
          <a:srcRect/>
          <a:stretch>
            <a:fillRect/>
          </a:stretch>
        </p:blipFill>
        <p:spPr bwMode="auto">
          <a:xfrm>
            <a:off x="6421819" y="4811396"/>
            <a:ext cx="2722181" cy="20466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 this down!</a:t>
            </a:r>
          </a:p>
        </p:txBody>
      </p:sp>
      <p:sp>
        <p:nvSpPr>
          <p:cNvPr id="3" name="TextBox 2"/>
          <p:cNvSpPr txBox="1"/>
          <p:nvPr/>
        </p:nvSpPr>
        <p:spPr>
          <a:xfrm>
            <a:off x="0" y="1395933"/>
            <a:ext cx="9144000" cy="1815882"/>
          </a:xfrm>
          <a:prstGeom prst="rect">
            <a:avLst/>
          </a:prstGeom>
          <a:solidFill>
            <a:srgbClr val="FFFF99"/>
          </a:solidFill>
        </p:spPr>
        <p:txBody>
          <a:bodyPr wrap="square" rtlCol="0">
            <a:spAutoFit/>
          </a:bodyPr>
          <a:lstStyle/>
          <a:p>
            <a:pPr algn="ctr"/>
            <a:r>
              <a:rPr lang="en-GB" sz="2800" dirty="0"/>
              <a:t>Enclosures need to be designed to facilitate day-to-day access for regular husbandry and management protocols. You’ll have some knowledge of this from your undergraduate modules and on your PID work experience…</a:t>
            </a:r>
          </a:p>
        </p:txBody>
      </p:sp>
      <p:pic>
        <p:nvPicPr>
          <p:cNvPr id="26626" name="Picture 2" descr="http://www.arthursclipart.org/silhouettes/animals/SWAN.gif"/>
          <p:cNvPicPr>
            <a:picLocks noChangeAspect="1" noChangeArrowheads="1"/>
          </p:cNvPicPr>
          <p:nvPr/>
        </p:nvPicPr>
        <p:blipFill>
          <a:blip r:embed="rId2" cstate="print"/>
          <a:srcRect/>
          <a:stretch>
            <a:fillRect/>
          </a:stretch>
        </p:blipFill>
        <p:spPr bwMode="auto">
          <a:xfrm>
            <a:off x="6107922" y="4725144"/>
            <a:ext cx="3036078" cy="2132856"/>
          </a:xfrm>
          <a:prstGeom prst="rect">
            <a:avLst/>
          </a:prstGeom>
          <a:noFill/>
        </p:spPr>
      </p:pic>
      <p:sp>
        <p:nvSpPr>
          <p:cNvPr id="5" name="TextBox 4"/>
          <p:cNvSpPr txBox="1"/>
          <p:nvPr/>
        </p:nvSpPr>
        <p:spPr>
          <a:xfrm>
            <a:off x="323528" y="3611264"/>
            <a:ext cx="5580112" cy="2785378"/>
          </a:xfrm>
          <a:prstGeom prst="rect">
            <a:avLst/>
          </a:prstGeom>
          <a:solidFill>
            <a:schemeClr val="accent3">
              <a:lumMod val="40000"/>
              <a:lumOff val="60000"/>
            </a:schemeClr>
          </a:solidFill>
        </p:spPr>
        <p:txBody>
          <a:bodyPr wrap="square" rtlCol="0">
            <a:spAutoFit/>
          </a:bodyPr>
          <a:lstStyle/>
          <a:p>
            <a:pPr algn="ctr"/>
            <a:r>
              <a:rPr lang="en-GB" sz="3500" dirty="0"/>
              <a:t>Without trespassing or entering ‘no public zones’, note down features of the exhibit that facilitate excellent animal 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 this down!</a:t>
            </a:r>
          </a:p>
        </p:txBody>
      </p:sp>
      <p:pic>
        <p:nvPicPr>
          <p:cNvPr id="27650" name="Picture 2" descr="http://www.fun-with-pictures.com/image-files/flamingo-silhouette.jpg"/>
          <p:cNvPicPr>
            <a:picLocks noChangeAspect="1" noChangeArrowheads="1"/>
          </p:cNvPicPr>
          <p:nvPr/>
        </p:nvPicPr>
        <p:blipFill>
          <a:blip r:embed="rId2" cstate="print"/>
          <a:srcRect/>
          <a:stretch>
            <a:fillRect/>
          </a:stretch>
        </p:blipFill>
        <p:spPr bwMode="auto">
          <a:xfrm flipH="1">
            <a:off x="7157407" y="2852936"/>
            <a:ext cx="1986591" cy="4005064"/>
          </a:xfrm>
          <a:prstGeom prst="rect">
            <a:avLst/>
          </a:prstGeom>
          <a:noFill/>
        </p:spPr>
      </p:pic>
      <p:sp>
        <p:nvSpPr>
          <p:cNvPr id="4" name="TextBox 3"/>
          <p:cNvSpPr txBox="1"/>
          <p:nvPr/>
        </p:nvSpPr>
        <p:spPr>
          <a:xfrm>
            <a:off x="0" y="1313473"/>
            <a:ext cx="9144000" cy="1323439"/>
          </a:xfrm>
          <a:prstGeom prst="rect">
            <a:avLst/>
          </a:prstGeom>
          <a:solidFill>
            <a:srgbClr val="FFFF99"/>
          </a:solidFill>
        </p:spPr>
        <p:txBody>
          <a:bodyPr wrap="square" rtlCol="0">
            <a:spAutoFit/>
          </a:bodyPr>
          <a:lstStyle/>
          <a:p>
            <a:pPr algn="ctr"/>
            <a:r>
              <a:rPr lang="en-GB" sz="4000" dirty="0"/>
              <a:t>Now, get out your camera… (but don’t take photos of people /children).</a:t>
            </a:r>
          </a:p>
        </p:txBody>
      </p:sp>
      <p:sp>
        <p:nvSpPr>
          <p:cNvPr id="5" name="TextBox 4"/>
          <p:cNvSpPr txBox="1"/>
          <p:nvPr/>
        </p:nvSpPr>
        <p:spPr>
          <a:xfrm>
            <a:off x="395536" y="3356992"/>
            <a:ext cx="6480720" cy="3170099"/>
          </a:xfrm>
          <a:prstGeom prst="rect">
            <a:avLst/>
          </a:prstGeom>
          <a:solidFill>
            <a:schemeClr val="accent2">
              <a:lumMod val="40000"/>
              <a:lumOff val="60000"/>
            </a:schemeClr>
          </a:solidFill>
        </p:spPr>
        <p:txBody>
          <a:bodyPr wrap="square" rtlCol="0">
            <a:spAutoFit/>
          </a:bodyPr>
          <a:lstStyle/>
          <a:p>
            <a:r>
              <a:rPr lang="en-GB" sz="2500" dirty="0"/>
              <a:t>Take some photos whilst you’re in the exhibit of:</a:t>
            </a:r>
          </a:p>
          <a:p>
            <a:pPr marL="400050" indent="-400050">
              <a:buAutoNum type="romanLcParenR"/>
            </a:pPr>
            <a:r>
              <a:rPr lang="en-GB" sz="2500" dirty="0"/>
              <a:t>Things that demonstrate evidence-based management.</a:t>
            </a:r>
          </a:p>
          <a:p>
            <a:pPr marL="400050" indent="-400050">
              <a:buAutoNum type="romanLcParenR"/>
            </a:pPr>
            <a:r>
              <a:rPr lang="en-GB" sz="2500" dirty="0"/>
              <a:t>Things that could be improved as they may cause future problems for bird health/welfare. </a:t>
            </a:r>
          </a:p>
          <a:p>
            <a:pPr marL="400050" indent="-400050">
              <a:buAutoNum type="romanLcParenR"/>
            </a:pPr>
            <a:r>
              <a:rPr lang="en-GB" sz="2500" dirty="0"/>
              <a:t>We will discuss your findings in our next lecture.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GB" sz="3100"/>
              <a:t>Stuff to do on the trip.</a:t>
            </a:r>
          </a:p>
        </p:txBody>
      </p:sp>
      <p:pic>
        <p:nvPicPr>
          <p:cNvPr id="5" name="Picture 4" descr="Birds flying in formation">
            <a:extLst>
              <a:ext uri="{FF2B5EF4-FFF2-40B4-BE49-F238E27FC236}">
                <a16:creationId xmlns:a16="http://schemas.microsoft.com/office/drawing/2014/main" id="{80CEC918-7598-14B0-741E-DB35F5F1E741}"/>
              </a:ext>
            </a:extLst>
          </p:cNvPr>
          <p:cNvPicPr>
            <a:picLocks noChangeAspect="1"/>
          </p:cNvPicPr>
          <p:nvPr/>
        </p:nvPicPr>
        <p:blipFill rotWithShape="1">
          <a:blip r:embed="rId2"/>
          <a:srcRect t="5253" b="3440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GB" sz="1600" dirty="0"/>
              <a:t>Three activities:</a:t>
            </a:r>
          </a:p>
          <a:p>
            <a:pPr marL="514350" indent="-514350">
              <a:buFont typeface="+mj-lt"/>
              <a:buAutoNum type="arabicPeriod"/>
            </a:pPr>
            <a:r>
              <a:rPr lang="en-GB" sz="1600" dirty="0"/>
              <a:t>Enclosure evaluation (Bird health and welfare).</a:t>
            </a:r>
          </a:p>
          <a:p>
            <a:pPr marL="514350" indent="-514350">
              <a:buFont typeface="+mj-lt"/>
              <a:buAutoNum type="arabicPeriod"/>
            </a:pPr>
            <a:r>
              <a:rPr lang="en-GB" sz="1600" dirty="0"/>
              <a:t>Wild bird survey.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about people?</a:t>
            </a:r>
          </a:p>
        </p:txBody>
      </p:sp>
      <p:sp>
        <p:nvSpPr>
          <p:cNvPr id="3" name="TextBox 2"/>
          <p:cNvSpPr txBox="1"/>
          <p:nvPr/>
        </p:nvSpPr>
        <p:spPr>
          <a:xfrm>
            <a:off x="107504" y="1340769"/>
            <a:ext cx="8928992" cy="1692771"/>
          </a:xfrm>
          <a:prstGeom prst="rect">
            <a:avLst/>
          </a:prstGeom>
          <a:solidFill>
            <a:schemeClr val="accent4">
              <a:lumMod val="40000"/>
              <a:lumOff val="60000"/>
            </a:schemeClr>
          </a:solidFill>
        </p:spPr>
        <p:txBody>
          <a:bodyPr wrap="square" rtlCol="0">
            <a:spAutoFit/>
          </a:bodyPr>
          <a:lstStyle/>
          <a:p>
            <a:pPr algn="ctr"/>
            <a:r>
              <a:rPr lang="en-GB" sz="2600" dirty="0"/>
              <a:t>Generally speaking, visitors enjoy close contact with animals.</a:t>
            </a:r>
          </a:p>
          <a:p>
            <a:pPr algn="ctr"/>
            <a:r>
              <a:rPr lang="en-GB" sz="2600" dirty="0"/>
              <a:t>Living collections are forever modifying and changing the way they display animals to encourage interaction between visitors and the animals on display.</a:t>
            </a:r>
          </a:p>
        </p:txBody>
      </p:sp>
      <p:sp>
        <p:nvSpPr>
          <p:cNvPr id="4" name="TextBox 3"/>
          <p:cNvSpPr txBox="1"/>
          <p:nvPr/>
        </p:nvSpPr>
        <p:spPr>
          <a:xfrm>
            <a:off x="2123728" y="3068960"/>
            <a:ext cx="7020272" cy="2492990"/>
          </a:xfrm>
          <a:prstGeom prst="rect">
            <a:avLst/>
          </a:prstGeom>
          <a:solidFill>
            <a:srgbClr val="FFFF00"/>
          </a:solidFill>
        </p:spPr>
        <p:txBody>
          <a:bodyPr wrap="square" rtlCol="0">
            <a:spAutoFit/>
          </a:bodyPr>
          <a:lstStyle/>
          <a:p>
            <a:r>
              <a:rPr lang="en-GB" sz="2600" b="1" dirty="0"/>
              <a:t>Is this a good or a bad thing?</a:t>
            </a:r>
          </a:p>
          <a:p>
            <a:r>
              <a:rPr lang="en-GB" sz="2600" dirty="0"/>
              <a:t>Can you evidence any areas of close contact between people and animals?</a:t>
            </a:r>
          </a:p>
          <a:p>
            <a:r>
              <a:rPr lang="en-GB" sz="2600" dirty="0"/>
              <a:t>Does WWT actively encourage visitors to get ‘closer to nature’ and enhance their experience of the natural world? If so, how?</a:t>
            </a:r>
          </a:p>
        </p:txBody>
      </p:sp>
      <p:sp>
        <p:nvSpPr>
          <p:cNvPr id="6" name="TextBox 5"/>
          <p:cNvSpPr txBox="1"/>
          <p:nvPr/>
        </p:nvSpPr>
        <p:spPr>
          <a:xfrm>
            <a:off x="2123728" y="5853464"/>
            <a:ext cx="7020272" cy="954107"/>
          </a:xfrm>
          <a:prstGeom prst="rect">
            <a:avLst/>
          </a:prstGeom>
          <a:solidFill>
            <a:srgbClr val="FFFF99"/>
          </a:solidFill>
        </p:spPr>
        <p:txBody>
          <a:bodyPr wrap="square" rtlCol="0">
            <a:spAutoFit/>
          </a:bodyPr>
          <a:lstStyle/>
          <a:p>
            <a:pPr algn="ctr"/>
            <a:r>
              <a:rPr lang="en-GB" sz="2800" dirty="0"/>
              <a:t>We’ll collate thoughts in the session after the trip…</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488592"/>
            <a:ext cx="1928447" cy="231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happen next?</a:t>
            </a:r>
          </a:p>
        </p:txBody>
      </p:sp>
      <p:sp>
        <p:nvSpPr>
          <p:cNvPr id="3" name="TextBox 2"/>
          <p:cNvSpPr txBox="1"/>
          <p:nvPr/>
        </p:nvSpPr>
        <p:spPr>
          <a:xfrm>
            <a:off x="827584" y="1988840"/>
            <a:ext cx="7488832" cy="2677656"/>
          </a:xfrm>
          <a:prstGeom prst="rect">
            <a:avLst/>
          </a:prstGeom>
          <a:solidFill>
            <a:srgbClr val="FFFF99"/>
          </a:solidFill>
        </p:spPr>
        <p:txBody>
          <a:bodyPr wrap="square" rtlCol="0">
            <a:spAutoFit/>
          </a:bodyPr>
          <a:lstStyle/>
          <a:p>
            <a:pPr algn="ctr"/>
            <a:r>
              <a:rPr lang="en-GB" sz="2400" dirty="0"/>
              <a:t>Bring your information to the lecture as you’ll be going over what you found and putting it into context.</a:t>
            </a:r>
          </a:p>
          <a:p>
            <a:pPr algn="ctr"/>
            <a:endParaRPr lang="en-GB" sz="2400" dirty="0"/>
          </a:p>
          <a:p>
            <a:pPr algn="ctr"/>
            <a:r>
              <a:rPr lang="en-GB" sz="2400" dirty="0"/>
              <a:t>Application? Later in the term, we’ll do a practical at the AMC to body condition score, health check and review the bird collection as a zoo inspector would do during a </a:t>
            </a:r>
            <a:r>
              <a:rPr lang="en-GB" sz="2400" dirty="0" err="1"/>
              <a:t>routin</a:t>
            </a:r>
            <a:r>
              <a:rPr lang="en-GB" sz="2400" dirty="0"/>
              <a:t> inspection.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17459" y="5440521"/>
            <a:ext cx="1197913" cy="141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5440521"/>
            <a:ext cx="2065412" cy="141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5474637"/>
            <a:ext cx="1999994" cy="14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974" y="5453347"/>
            <a:ext cx="1129220" cy="140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11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activity… bird survey. </a:t>
            </a:r>
          </a:p>
        </p:txBody>
      </p:sp>
      <p:sp>
        <p:nvSpPr>
          <p:cNvPr id="4" name="TextBox 3"/>
          <p:cNvSpPr txBox="1"/>
          <p:nvPr/>
        </p:nvSpPr>
        <p:spPr>
          <a:xfrm>
            <a:off x="0" y="1385481"/>
            <a:ext cx="9144000" cy="1261884"/>
          </a:xfrm>
          <a:prstGeom prst="rect">
            <a:avLst/>
          </a:prstGeom>
          <a:solidFill>
            <a:srgbClr val="FFFF99"/>
          </a:solidFill>
        </p:spPr>
        <p:txBody>
          <a:bodyPr wrap="square" rtlCol="0">
            <a:spAutoFit/>
          </a:bodyPr>
          <a:lstStyle/>
          <a:p>
            <a:pPr algn="ctr"/>
            <a:r>
              <a:rPr lang="en-GB" sz="3800" dirty="0"/>
              <a:t>It is a WWT speciality to attract specific migratory birds to managed reserves…  </a:t>
            </a:r>
          </a:p>
        </p:txBody>
      </p:sp>
      <p:sp>
        <p:nvSpPr>
          <p:cNvPr id="5" name="TextBox 4"/>
          <p:cNvSpPr txBox="1"/>
          <p:nvPr/>
        </p:nvSpPr>
        <p:spPr>
          <a:xfrm>
            <a:off x="457200" y="2780928"/>
            <a:ext cx="6300192" cy="3539430"/>
          </a:xfrm>
          <a:prstGeom prst="rect">
            <a:avLst/>
          </a:prstGeom>
          <a:solidFill>
            <a:schemeClr val="accent3">
              <a:lumMod val="40000"/>
              <a:lumOff val="60000"/>
            </a:schemeClr>
          </a:solidFill>
        </p:spPr>
        <p:txBody>
          <a:bodyPr wrap="square" rtlCol="0">
            <a:spAutoFit/>
          </a:bodyPr>
          <a:lstStyle/>
          <a:p>
            <a:r>
              <a:rPr lang="en-GB" sz="2800" dirty="0"/>
              <a:t>Group 1: Holden Tower</a:t>
            </a:r>
          </a:p>
          <a:p>
            <a:r>
              <a:rPr lang="en-GB" sz="2800" dirty="0"/>
              <a:t>Group 2: Willow Hide</a:t>
            </a:r>
          </a:p>
          <a:p>
            <a:r>
              <a:rPr lang="en-GB" sz="2800" dirty="0"/>
              <a:t>Group 3: Kingfisher Hide</a:t>
            </a:r>
          </a:p>
          <a:p>
            <a:r>
              <a:rPr lang="en-GB" sz="2800" dirty="0"/>
              <a:t>Group 4: South Lake Observatory</a:t>
            </a:r>
          </a:p>
          <a:p>
            <a:r>
              <a:rPr lang="en-GB" sz="2800" dirty="0"/>
              <a:t>Group 5: Zeiss Hide</a:t>
            </a:r>
          </a:p>
          <a:p>
            <a:r>
              <a:rPr lang="en-GB" sz="2800" dirty="0"/>
              <a:t>Group 6: Martin Smith Hide</a:t>
            </a:r>
          </a:p>
          <a:p>
            <a:r>
              <a:rPr lang="en-GB" sz="2800" dirty="0"/>
              <a:t>Group 7: Robbie Garnet Hide</a:t>
            </a:r>
          </a:p>
          <a:p>
            <a:endParaRPr lang="en-GB"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719" y="4077072"/>
            <a:ext cx="3634359" cy="257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3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 this down!</a:t>
            </a:r>
          </a:p>
        </p:txBody>
      </p:sp>
      <p:sp>
        <p:nvSpPr>
          <p:cNvPr id="4" name="TextBox 3"/>
          <p:cNvSpPr txBox="1"/>
          <p:nvPr/>
        </p:nvSpPr>
        <p:spPr>
          <a:xfrm>
            <a:off x="251520" y="1700808"/>
            <a:ext cx="8640960" cy="2893100"/>
          </a:xfrm>
          <a:prstGeom prst="rect">
            <a:avLst/>
          </a:prstGeom>
          <a:solidFill>
            <a:srgbClr val="FFFF99"/>
          </a:solidFill>
        </p:spPr>
        <p:txBody>
          <a:bodyPr wrap="square" rtlCol="0">
            <a:spAutoFit/>
          </a:bodyPr>
          <a:lstStyle/>
          <a:p>
            <a:r>
              <a:rPr lang="en-GB" sz="2600" dirty="0"/>
              <a:t>Spend 20 minutes at your specified hide… record what species of bird you see and the number of each as a tally.</a:t>
            </a:r>
          </a:p>
          <a:p>
            <a:endParaRPr lang="en-GB" sz="2600" dirty="0"/>
          </a:p>
          <a:p>
            <a:r>
              <a:rPr lang="en-GB" sz="2600" dirty="0"/>
              <a:t>Record what habitat your hide covers. </a:t>
            </a:r>
          </a:p>
          <a:p>
            <a:endParaRPr lang="en-GB" sz="2600" dirty="0"/>
          </a:p>
          <a:p>
            <a:r>
              <a:rPr lang="en-GB" sz="2600" dirty="0"/>
              <a:t>Record for every individual that flies in and lands, as well as flies over your hide.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6504" y="4766510"/>
            <a:ext cx="4355976" cy="181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00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 each group!</a:t>
            </a:r>
          </a:p>
        </p:txBody>
      </p:sp>
      <p:sp>
        <p:nvSpPr>
          <p:cNvPr id="4" name="TextBox 3"/>
          <p:cNvSpPr txBox="1"/>
          <p:nvPr/>
        </p:nvSpPr>
        <p:spPr>
          <a:xfrm>
            <a:off x="251520" y="1556792"/>
            <a:ext cx="7200800" cy="3693319"/>
          </a:xfrm>
          <a:prstGeom prst="rect">
            <a:avLst/>
          </a:prstGeom>
          <a:solidFill>
            <a:srgbClr val="FFFF99"/>
          </a:solidFill>
        </p:spPr>
        <p:txBody>
          <a:bodyPr wrap="square" rtlCol="0">
            <a:spAutoFit/>
          </a:bodyPr>
          <a:lstStyle/>
          <a:p>
            <a:r>
              <a:rPr lang="en-GB" sz="2600" dirty="0"/>
              <a:t>Put your photos of enclosure information on a memory stick or email. We will be reviewing these photographs in future content.</a:t>
            </a:r>
          </a:p>
          <a:p>
            <a:endParaRPr lang="en-GB" sz="2600" dirty="0"/>
          </a:p>
          <a:p>
            <a:r>
              <a:rPr lang="en-GB" sz="2600" dirty="0"/>
              <a:t>Bring your bird survey information too, we’ll try and draw a graph! </a:t>
            </a:r>
          </a:p>
          <a:p>
            <a:endParaRPr lang="en-GB" sz="2600" dirty="0"/>
          </a:p>
          <a:p>
            <a:r>
              <a:rPr lang="en-GB" sz="2600" dirty="0"/>
              <a:t>Give your individual enclosure review sheets to me for distribution.</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006" y="5461762"/>
            <a:ext cx="1999994" cy="14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4780" y="3861048"/>
            <a:ext cx="1129220" cy="140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74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GB" dirty="0"/>
              <a:t>Data from previous trip…</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1080109"/>
            <a:ext cx="8280920" cy="566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11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9698" name="Picture 2" descr="G:\Photos\2006-2010\Animals 2006-2010\Zoos 2010\Martin Mere May 2010\MM flamingos\MM greater flamingo\greater flamingo close-up 2.JPG"/>
          <p:cNvPicPr>
            <a:picLocks noChangeAspect="1" noChangeArrowheads="1"/>
          </p:cNvPicPr>
          <p:nvPr/>
        </p:nvPicPr>
        <p:blipFill>
          <a:blip r:embed="rId2" cstate="print"/>
          <a:srcRect/>
          <a:stretch>
            <a:fillRect/>
          </a:stretch>
        </p:blipFill>
        <p:spPr bwMode="auto">
          <a:xfrm>
            <a:off x="0" y="0"/>
            <a:ext cx="5148064" cy="6864085"/>
          </a:xfrm>
          <a:prstGeom prst="rect">
            <a:avLst/>
          </a:prstGeom>
          <a:noFill/>
        </p:spPr>
      </p:pic>
      <p:sp>
        <p:nvSpPr>
          <p:cNvPr id="4" name="TextBox 3"/>
          <p:cNvSpPr txBox="1"/>
          <p:nvPr/>
        </p:nvSpPr>
        <p:spPr>
          <a:xfrm>
            <a:off x="5508104" y="980728"/>
            <a:ext cx="3312368" cy="4801314"/>
          </a:xfrm>
          <a:prstGeom prst="rect">
            <a:avLst/>
          </a:prstGeom>
          <a:noFill/>
        </p:spPr>
        <p:txBody>
          <a:bodyPr wrap="square" rtlCol="0">
            <a:spAutoFit/>
          </a:bodyPr>
          <a:lstStyle/>
          <a:p>
            <a:pPr algn="ctr"/>
            <a:r>
              <a:rPr lang="en-GB" dirty="0">
                <a:latin typeface="+mj-lt"/>
              </a:rPr>
              <a:t>Please take this session to read the papers in preparation for Thursday’s trip!</a:t>
            </a:r>
          </a:p>
          <a:p>
            <a:pPr algn="ctr"/>
            <a:endParaRPr lang="en-GB" dirty="0">
              <a:latin typeface="+mj-lt"/>
            </a:endParaRPr>
          </a:p>
          <a:p>
            <a:pPr algn="ctr"/>
            <a:r>
              <a:rPr lang="en-GB" dirty="0" err="1">
                <a:latin typeface="+mj-lt"/>
              </a:rPr>
              <a:t>Cromie</a:t>
            </a:r>
            <a:r>
              <a:rPr lang="en-GB" dirty="0">
                <a:latin typeface="+mj-lt"/>
              </a:rPr>
              <a:t> </a:t>
            </a:r>
            <a:r>
              <a:rPr lang="en-GB" i="1" dirty="0">
                <a:latin typeface="+mj-lt"/>
              </a:rPr>
              <a:t>et al., </a:t>
            </a:r>
            <a:r>
              <a:rPr lang="en-GB" dirty="0">
                <a:latin typeface="+mj-lt"/>
              </a:rPr>
              <a:t>2000: </a:t>
            </a:r>
            <a:r>
              <a:rPr lang="en-GB" i="0" dirty="0">
                <a:effectLst/>
                <a:latin typeface="+mj-lt"/>
              </a:rPr>
              <a:t>Avian immune responses to Mycobacterium avium: the wildfowl example.</a:t>
            </a:r>
          </a:p>
          <a:p>
            <a:pPr algn="ctr"/>
            <a:endParaRPr lang="en-GB" dirty="0">
              <a:latin typeface="+mj-lt"/>
            </a:endParaRPr>
          </a:p>
          <a:p>
            <a:pPr algn="ctr"/>
            <a:r>
              <a:rPr lang="en-GB" dirty="0">
                <a:latin typeface="+mj-lt"/>
              </a:rPr>
              <a:t>Simpson (2002): </a:t>
            </a:r>
            <a:r>
              <a:rPr lang="en-GB" dirty="0">
                <a:latin typeface="+mj-lt"/>
                <a:hlinkClick r:id="rId3">
                  <a:extLst>
                    <a:ext uri="{A12FA001-AC4F-418D-AE19-62706E023703}">
                      <ahyp:hlinkClr xmlns:ahyp="http://schemas.microsoft.com/office/drawing/2018/hyperlinkcolor" val="tx"/>
                    </a:ext>
                  </a:extLst>
                </a:hlinkClick>
              </a:rPr>
              <a:t>Wild Animals as Reservoirs of Infectious Diseases in the UK – ScienceDirect</a:t>
            </a:r>
            <a:r>
              <a:rPr lang="en-GB" dirty="0">
                <a:latin typeface="+mj-lt"/>
              </a:rPr>
              <a:t> </a:t>
            </a:r>
          </a:p>
          <a:p>
            <a:pPr algn="ctr"/>
            <a:endParaRPr lang="en-GB" dirty="0">
              <a:latin typeface="+mj-lt"/>
            </a:endParaRPr>
          </a:p>
          <a:p>
            <a:pPr algn="ctr"/>
            <a:r>
              <a:rPr lang="en-GB" dirty="0">
                <a:latin typeface="+mj-lt"/>
              </a:rPr>
              <a:t>Painter (1997): </a:t>
            </a:r>
            <a:r>
              <a:rPr lang="en-GB" dirty="0">
                <a:latin typeface="+mj-lt"/>
                <a:hlinkClick r:id="rId4">
                  <a:extLst>
                    <a:ext uri="{A12FA001-AC4F-418D-AE19-62706E023703}">
                      <ahyp:hlinkClr xmlns:ahyp="http://schemas.microsoft.com/office/drawing/2018/hyperlinkcolor" val="tx"/>
                    </a:ext>
                  </a:extLst>
                </a:hlinkClick>
              </a:rPr>
              <a:t>Avian tuberculosis caused by Mycobacterium avium serotype 3 in captive wildfowl - ProQuest</a:t>
            </a:r>
            <a:endParaRPr lang="en-GB" dirty="0">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9698" name="Picture 2" descr="G:\Photos\2006-2010\Animals 2006-2010\Zoos 2010\Martin Mere May 2010\MM flamingos\MM greater flamingo\greater flamingo close-up 2.JPG"/>
          <p:cNvPicPr>
            <a:picLocks noChangeAspect="1" noChangeArrowheads="1"/>
          </p:cNvPicPr>
          <p:nvPr/>
        </p:nvPicPr>
        <p:blipFill>
          <a:blip r:embed="rId2" cstate="print"/>
          <a:srcRect/>
          <a:stretch>
            <a:fillRect/>
          </a:stretch>
        </p:blipFill>
        <p:spPr bwMode="auto">
          <a:xfrm>
            <a:off x="0" y="0"/>
            <a:ext cx="5148064" cy="6864085"/>
          </a:xfrm>
          <a:prstGeom prst="rect">
            <a:avLst/>
          </a:prstGeom>
          <a:noFill/>
        </p:spPr>
      </p:pic>
      <p:sp>
        <p:nvSpPr>
          <p:cNvPr id="4" name="TextBox 3"/>
          <p:cNvSpPr txBox="1"/>
          <p:nvPr/>
        </p:nvSpPr>
        <p:spPr>
          <a:xfrm>
            <a:off x="5580112" y="1412776"/>
            <a:ext cx="3096344" cy="1631216"/>
          </a:xfrm>
          <a:prstGeom prst="rect">
            <a:avLst/>
          </a:prstGeom>
          <a:noFill/>
        </p:spPr>
        <p:txBody>
          <a:bodyPr wrap="square" rtlCol="0">
            <a:spAutoFit/>
          </a:bodyPr>
          <a:lstStyle/>
          <a:p>
            <a:pPr algn="ctr"/>
            <a:r>
              <a:rPr lang="en-GB" sz="5000" dirty="0"/>
              <a:t>Any questions?</a:t>
            </a:r>
          </a:p>
        </p:txBody>
      </p:sp>
    </p:spTree>
    <p:extLst>
      <p:ext uri="{BB962C8B-B14F-4D97-AF65-F5344CB8AC3E}">
        <p14:creationId xmlns:p14="http://schemas.microsoft.com/office/powerpoint/2010/main" val="241982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99" name="Rectangle 3279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801" name="Picture 3280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5" name="Title 1"/>
          <p:cNvSpPr txBox="1">
            <a:spLocks/>
          </p:cNvSpPr>
          <p:nvPr/>
        </p:nvSpPr>
        <p:spPr>
          <a:xfrm>
            <a:off x="5066620" y="548680"/>
            <a:ext cx="3733482" cy="109053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a:ln>
                  <a:noFill/>
                </a:ln>
                <a:solidFill>
                  <a:srgbClr val="000000"/>
                </a:solidFill>
                <a:effectLst/>
                <a:uLnTx/>
                <a:uFillTx/>
                <a:latin typeface="+mj-lt"/>
                <a:ea typeface="+mj-ea"/>
                <a:cs typeface="+mj-cs"/>
              </a:rPr>
              <a:t>About WWT</a:t>
            </a:r>
          </a:p>
        </p:txBody>
      </p:sp>
      <p:sp>
        <p:nvSpPr>
          <p:cNvPr id="3280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2" descr="http://upload.wikimedia.org/wikipedia/commons/d/d9/WWT_logo_and_strapline.jpg">
            <a:extLst>
              <a:ext uri="{FF2B5EF4-FFF2-40B4-BE49-F238E27FC236}">
                <a16:creationId xmlns:a16="http://schemas.microsoft.com/office/drawing/2014/main" id="{98980016-4C2A-1CCA-6C2C-F9AEE3823890}"/>
              </a:ext>
            </a:extLst>
          </p:cNvPr>
          <p:cNvPicPr>
            <a:picLocks noChangeAspect="1" noChangeArrowheads="1"/>
          </p:cNvPicPr>
          <p:nvPr/>
        </p:nvPicPr>
        <p:blipFill rotWithShape="1">
          <a:blip r:embed="rId3" cstate="print">
            <a:alphaModFix/>
          </a:blip>
          <a:srcRect t="6408" b="2717"/>
          <a:stretch/>
        </p:blipFill>
        <p:spPr bwMode="auto">
          <a:xfrm>
            <a:off x="20" y="1351210"/>
            <a:ext cx="4180350" cy="4375387"/>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extBox 2">
            <a:extLst>
              <a:ext uri="{FF2B5EF4-FFF2-40B4-BE49-F238E27FC236}">
                <a16:creationId xmlns:a16="http://schemas.microsoft.com/office/drawing/2014/main" id="{3A1DC633-A709-43E6-8548-5DAEDF32D06E}"/>
              </a:ext>
            </a:extLst>
          </p:cNvPr>
          <p:cNvSpPr txBox="1"/>
          <p:nvPr/>
        </p:nvSpPr>
        <p:spPr>
          <a:xfrm>
            <a:off x="4823288" y="1295489"/>
            <a:ext cx="4320692" cy="3456384"/>
          </a:xfrm>
          <a:prstGeom prst="rect">
            <a:avLst/>
          </a:prstGeom>
        </p:spPr>
        <p:txBody>
          <a:bodyPr vert="horz" lIns="91440" tIns="45720" rIns="91440" bIns="45720" rtlCol="0" anchor="ctr">
            <a:normAutofit fontScale="32500" lnSpcReduction="20000"/>
          </a:bodyPr>
          <a:lstStyle/>
          <a:p>
            <a:pPr>
              <a:lnSpc>
                <a:spcPct val="90000"/>
              </a:lnSpc>
              <a:spcAft>
                <a:spcPts val="600"/>
              </a:spcAft>
            </a:pPr>
            <a:r>
              <a:rPr lang="en-US" sz="5600" dirty="0">
                <a:latin typeface="+mj-lt"/>
              </a:rPr>
              <a:t>T</a:t>
            </a:r>
            <a:r>
              <a:rPr lang="en-US" sz="5600" b="0" i="0" dirty="0">
                <a:effectLst/>
                <a:latin typeface="+mj-lt"/>
              </a:rPr>
              <a:t>he Wildfowl &amp; Wetlands Trust, </a:t>
            </a:r>
            <a:r>
              <a:rPr lang="en-US" sz="5600" dirty="0">
                <a:latin typeface="+mj-lt"/>
              </a:rPr>
              <a:t>is solely </a:t>
            </a:r>
            <a:r>
              <a:rPr lang="en-US" sz="5600" b="0" i="0" dirty="0">
                <a:effectLst/>
                <a:latin typeface="+mj-lt"/>
              </a:rPr>
              <a:t>dedicated to promoting the protection of wetland birds and their habitats. </a:t>
            </a:r>
          </a:p>
          <a:p>
            <a:pPr algn="l"/>
            <a:r>
              <a:rPr lang="en-US" sz="5600" dirty="0">
                <a:latin typeface="+mj-lt"/>
              </a:rPr>
              <a:t>WWT</a:t>
            </a:r>
            <a:r>
              <a:rPr lang="en-US" sz="5600" b="0" i="0" dirty="0">
                <a:effectLst/>
                <a:latin typeface="+mj-lt"/>
              </a:rPr>
              <a:t> started </a:t>
            </a:r>
            <a:r>
              <a:rPr lang="en-US" sz="5600" dirty="0">
                <a:latin typeface="+mj-lt"/>
              </a:rPr>
              <a:t>at </a:t>
            </a:r>
            <a:r>
              <a:rPr lang="en-US" sz="5600" b="0" i="0" dirty="0">
                <a:effectLst/>
                <a:latin typeface="+mj-lt"/>
              </a:rPr>
              <a:t>Slimbridge, </a:t>
            </a:r>
            <a:r>
              <a:rPr lang="en-US" sz="5600" dirty="0">
                <a:latin typeface="+mj-lt"/>
              </a:rPr>
              <a:t>however </a:t>
            </a:r>
            <a:r>
              <a:rPr lang="en-US" sz="5600" b="0" i="0" dirty="0">
                <a:effectLst/>
                <a:latin typeface="+mj-lt"/>
              </a:rPr>
              <a:t>now manages nine other reserves in Britain and advocates for wetlands and conservation issues world-wide. Of these reserves, </a:t>
            </a:r>
            <a:r>
              <a:rPr lang="en-GB" sz="5600" b="0" i="0" dirty="0">
                <a:effectLst/>
                <a:latin typeface="+mj-lt"/>
              </a:rPr>
              <a:t>seven are recognised as SSSIs (S</a:t>
            </a:r>
            <a:r>
              <a:rPr lang="en-GB" sz="5600" dirty="0">
                <a:latin typeface="+mj-lt"/>
              </a:rPr>
              <a:t>ite of Special Scientific Interest)</a:t>
            </a:r>
            <a:r>
              <a:rPr lang="en-GB" sz="5600" b="0" i="0" dirty="0">
                <a:effectLst/>
                <a:latin typeface="+mj-lt"/>
              </a:rPr>
              <a:t>, five are SPAs (</a:t>
            </a:r>
            <a:r>
              <a:rPr lang="en-GB" sz="5600" dirty="0">
                <a:latin typeface="+mj-lt"/>
              </a:rPr>
              <a:t>Special Protection Areas</a:t>
            </a:r>
            <a:r>
              <a:rPr lang="en-GB" sz="5600" b="0" i="0" dirty="0">
                <a:effectLst/>
                <a:latin typeface="+mj-lt"/>
              </a:rPr>
              <a:t>) and five are </a:t>
            </a:r>
            <a:r>
              <a:rPr lang="en-GB" sz="5600" dirty="0">
                <a:latin typeface="+mj-lt"/>
              </a:rPr>
              <a:t>Ramsar sites</a:t>
            </a:r>
            <a:r>
              <a:rPr lang="en-GB" sz="5600" b="0" i="0" dirty="0">
                <a:effectLst/>
                <a:latin typeface="+mj-lt"/>
              </a:rPr>
              <a:t>.</a:t>
            </a:r>
          </a:p>
          <a:p>
            <a:pPr algn="l"/>
            <a:endParaRPr lang="en-GB" sz="5600" b="0" i="0" dirty="0">
              <a:effectLst/>
              <a:latin typeface="+mj-lt"/>
            </a:endParaRPr>
          </a:p>
          <a:p>
            <a:pPr algn="l"/>
            <a:endParaRPr lang="en-GB" sz="2900" b="0" i="0" dirty="0">
              <a:solidFill>
                <a:srgbClr val="202122"/>
              </a:solidFill>
              <a:effectLst/>
              <a:latin typeface="+mj-lt"/>
            </a:endParaRPr>
          </a:p>
        </p:txBody>
      </p:sp>
      <p:sp>
        <p:nvSpPr>
          <p:cNvPr id="2" name="TextBox 1">
            <a:extLst>
              <a:ext uri="{FF2B5EF4-FFF2-40B4-BE49-F238E27FC236}">
                <a16:creationId xmlns:a16="http://schemas.microsoft.com/office/drawing/2014/main" id="{774E8343-43FB-AE4C-01B6-2CEA07A38731}"/>
              </a:ext>
            </a:extLst>
          </p:cNvPr>
          <p:cNvSpPr txBox="1"/>
          <p:nvPr/>
        </p:nvSpPr>
        <p:spPr>
          <a:xfrm>
            <a:off x="4868758" y="4160490"/>
            <a:ext cx="5652120" cy="2231380"/>
          </a:xfrm>
          <a:prstGeom prst="rect">
            <a:avLst/>
          </a:prstGeom>
          <a:noFill/>
        </p:spPr>
        <p:txBody>
          <a:bodyPr wrap="square" rtlCol="0">
            <a:spAutoFit/>
          </a:bodyPr>
          <a:lstStyle/>
          <a:p>
            <a:pPr algn="l"/>
            <a:r>
              <a:rPr lang="en-GB" sz="1100" b="0" i="0" u="sng" strike="noStrike" dirty="0">
                <a:effectLst/>
                <a:latin typeface="+mj-lt"/>
                <a:hlinkClick r:id="rId4" tooltip="WWT Arundel">
                  <a:extLst>
                    <a:ext uri="{A12FA001-AC4F-418D-AE19-62706E023703}">
                      <ahyp:hlinkClr xmlns:ahyp="http://schemas.microsoft.com/office/drawing/2018/hyperlinkcolor" val="tx"/>
                    </a:ext>
                  </a:extLst>
                </a:hlinkClick>
              </a:rPr>
              <a:t>10 WWT reserves include:</a:t>
            </a:r>
          </a:p>
          <a:p>
            <a:pPr marL="285750" indent="-285750" algn="l">
              <a:buFont typeface="Arial" panose="020B0604020202020204" pitchFamily="34" charset="0"/>
              <a:buChar char="•"/>
            </a:pPr>
            <a:r>
              <a:rPr lang="en-GB" sz="1100" b="0" i="0" u="sng" strike="noStrike" dirty="0">
                <a:effectLst/>
                <a:latin typeface="+mj-lt"/>
                <a:hlinkClick r:id="rId4" tooltip="WWT Arundel">
                  <a:extLst>
                    <a:ext uri="{A12FA001-AC4F-418D-AE19-62706E023703}">
                      <ahyp:hlinkClr xmlns:ahyp="http://schemas.microsoft.com/office/drawing/2018/hyperlinkcolor" val="tx"/>
                    </a:ext>
                  </a:extLst>
                </a:hlinkClick>
              </a:rPr>
              <a:t>WWT Arundel</a:t>
            </a:r>
            <a:r>
              <a:rPr lang="en-GB" sz="1100" b="0" i="0" u="sng" dirty="0">
                <a:effectLst/>
                <a:latin typeface="+mj-lt"/>
              </a:rPr>
              <a:t>, West Sussex</a:t>
            </a:r>
          </a:p>
          <a:p>
            <a:pPr algn="l">
              <a:buFont typeface="Arial" panose="020B0604020202020204" pitchFamily="34" charset="0"/>
              <a:buChar char="•"/>
            </a:pPr>
            <a:r>
              <a:rPr lang="en-GB" sz="1100" b="0" i="0" u="sng" strike="noStrike" dirty="0">
                <a:effectLst/>
                <a:latin typeface="+mj-lt"/>
                <a:hlinkClick r:id="rId5" tooltip="WWT Caerlaverock">
                  <a:extLst>
                    <a:ext uri="{A12FA001-AC4F-418D-AE19-62706E023703}">
                      <ahyp:hlinkClr xmlns:ahyp="http://schemas.microsoft.com/office/drawing/2018/hyperlinkcolor" val="tx"/>
                    </a:ext>
                  </a:extLst>
                </a:hlinkClick>
              </a:rPr>
              <a:t>WWT Caerlaverock</a:t>
            </a:r>
            <a:r>
              <a:rPr lang="en-GB" sz="1100" b="0" i="0" u="sng" dirty="0">
                <a:effectLst/>
                <a:latin typeface="+mj-lt"/>
              </a:rPr>
              <a:t>, </a:t>
            </a:r>
            <a:r>
              <a:rPr lang="en-GB" sz="1100" b="0" i="0" u="sng" strike="noStrike" dirty="0">
                <a:effectLst/>
                <a:latin typeface="+mj-lt"/>
                <a:hlinkClick r:id="rId6" tooltip="Dumfries and Galloway">
                  <a:extLst>
                    <a:ext uri="{A12FA001-AC4F-418D-AE19-62706E023703}">
                      <ahyp:hlinkClr xmlns:ahyp="http://schemas.microsoft.com/office/drawing/2018/hyperlinkcolor" val="tx"/>
                    </a:ext>
                  </a:extLst>
                </a:hlinkClick>
              </a:rPr>
              <a:t>Dumfries and Galloway</a:t>
            </a:r>
            <a:r>
              <a:rPr lang="en-GB" sz="1100" b="0" i="0" u="sng" dirty="0">
                <a:effectLst/>
                <a:latin typeface="+mj-lt"/>
              </a:rPr>
              <a:t>, </a:t>
            </a:r>
            <a:r>
              <a:rPr lang="en-GB" sz="1100" b="0" i="0" u="sng" strike="noStrike" dirty="0">
                <a:effectLst/>
                <a:latin typeface="+mj-lt"/>
                <a:hlinkClick r:id="rId7" tooltip="Scotland">
                  <a:extLst>
                    <a:ext uri="{A12FA001-AC4F-418D-AE19-62706E023703}">
                      <ahyp:hlinkClr xmlns:ahyp="http://schemas.microsoft.com/office/drawing/2018/hyperlinkcolor" val="tx"/>
                    </a:ext>
                  </a:extLst>
                </a:hlinkClick>
              </a:rPr>
              <a:t>Scotland</a:t>
            </a:r>
            <a:endParaRPr lang="en-GB" sz="1100" u="sng" strike="noStrike" dirty="0">
              <a:latin typeface="+mj-lt"/>
            </a:endParaRPr>
          </a:p>
          <a:p>
            <a:pPr algn="l">
              <a:buFont typeface="Arial" panose="020B0604020202020204" pitchFamily="34" charset="0"/>
              <a:buChar char="•"/>
            </a:pPr>
            <a:r>
              <a:rPr lang="en-GB" sz="1100" b="0" i="0" u="sng" strike="noStrike" dirty="0">
                <a:effectLst/>
                <a:latin typeface="+mj-lt"/>
                <a:hlinkClick r:id="rId8" tooltip="WWT Castle Espie">
                  <a:extLst>
                    <a:ext uri="{A12FA001-AC4F-418D-AE19-62706E023703}">
                      <ahyp:hlinkClr xmlns:ahyp="http://schemas.microsoft.com/office/drawing/2018/hyperlinkcolor" val="tx"/>
                    </a:ext>
                  </a:extLst>
                </a:hlinkClick>
              </a:rPr>
              <a:t>WWT Castle </a:t>
            </a:r>
            <a:r>
              <a:rPr lang="en-GB" sz="1100" b="0" i="0" u="sng" strike="noStrike" dirty="0" err="1">
                <a:effectLst/>
                <a:latin typeface="+mj-lt"/>
                <a:hlinkClick r:id="rId8" tooltip="WWT Castle Espie">
                  <a:extLst>
                    <a:ext uri="{A12FA001-AC4F-418D-AE19-62706E023703}">
                      <ahyp:hlinkClr xmlns:ahyp="http://schemas.microsoft.com/office/drawing/2018/hyperlinkcolor" val="tx"/>
                    </a:ext>
                  </a:extLst>
                </a:hlinkClick>
              </a:rPr>
              <a:t>Espie</a:t>
            </a:r>
            <a:r>
              <a:rPr lang="en-GB" sz="1100" b="0" i="0" u="sng" dirty="0">
                <a:effectLst/>
                <a:latin typeface="+mj-lt"/>
              </a:rPr>
              <a:t>, County Down, Northern Ireland</a:t>
            </a:r>
          </a:p>
          <a:p>
            <a:pPr algn="l">
              <a:buFont typeface="Arial" panose="020B0604020202020204" pitchFamily="34" charset="0"/>
              <a:buChar char="•"/>
            </a:pPr>
            <a:r>
              <a:rPr lang="en-GB" sz="1100" b="0" i="0" u="sng" strike="noStrike" dirty="0">
                <a:effectLst/>
                <a:latin typeface="+mj-lt"/>
                <a:hlinkClick r:id="rId9" tooltip="WWT London Wetland Centre">
                  <a:extLst>
                    <a:ext uri="{A12FA001-AC4F-418D-AE19-62706E023703}">
                      <ahyp:hlinkClr xmlns:ahyp="http://schemas.microsoft.com/office/drawing/2018/hyperlinkcolor" val="tx"/>
                    </a:ext>
                  </a:extLst>
                </a:hlinkClick>
              </a:rPr>
              <a:t>WWT London Wetland Centre</a:t>
            </a:r>
            <a:endParaRPr lang="en-GB" sz="1100" b="0" i="0" u="sng" dirty="0">
              <a:effectLst/>
              <a:latin typeface="+mj-lt"/>
            </a:endParaRPr>
          </a:p>
          <a:p>
            <a:pPr algn="l">
              <a:buFont typeface="Arial" panose="020B0604020202020204" pitchFamily="34" charset="0"/>
              <a:buChar char="•"/>
            </a:pPr>
            <a:r>
              <a:rPr lang="en-GB" sz="1100" b="0" i="0" u="sng" strike="noStrike" dirty="0">
                <a:effectLst/>
                <a:latin typeface="+mj-lt"/>
                <a:hlinkClick r:id="rId10" tooltip="WWT Llanelli Wetlands Centre">
                  <a:extLst>
                    <a:ext uri="{A12FA001-AC4F-418D-AE19-62706E023703}">
                      <ahyp:hlinkClr xmlns:ahyp="http://schemas.microsoft.com/office/drawing/2018/hyperlinkcolor" val="tx"/>
                    </a:ext>
                  </a:extLst>
                </a:hlinkClick>
              </a:rPr>
              <a:t>WWT Llanelli Wetlands Centre</a:t>
            </a:r>
            <a:r>
              <a:rPr lang="en-GB" sz="1100" b="0" i="0" u="sng" dirty="0">
                <a:effectLst/>
                <a:latin typeface="+mj-lt"/>
              </a:rPr>
              <a:t>, Carmarthenshire, Wales</a:t>
            </a:r>
          </a:p>
          <a:p>
            <a:pPr algn="l">
              <a:buFont typeface="Arial" panose="020B0604020202020204" pitchFamily="34" charset="0"/>
              <a:buChar char="•"/>
            </a:pPr>
            <a:r>
              <a:rPr lang="en-GB" sz="1100" b="0" i="0" u="sng" strike="noStrike" dirty="0">
                <a:effectLst/>
                <a:latin typeface="+mj-lt"/>
                <a:hlinkClick r:id="rId11" tooltip="WWT Martin Mere">
                  <a:extLst>
                    <a:ext uri="{A12FA001-AC4F-418D-AE19-62706E023703}">
                      <ahyp:hlinkClr xmlns:ahyp="http://schemas.microsoft.com/office/drawing/2018/hyperlinkcolor" val="tx"/>
                    </a:ext>
                  </a:extLst>
                </a:hlinkClick>
              </a:rPr>
              <a:t>WWT Martin Mere</a:t>
            </a:r>
            <a:r>
              <a:rPr lang="en-GB" sz="1100" b="0" i="0" u="sng" dirty="0">
                <a:effectLst/>
                <a:latin typeface="+mj-lt"/>
              </a:rPr>
              <a:t>, Lancashire</a:t>
            </a:r>
          </a:p>
          <a:p>
            <a:pPr algn="l">
              <a:buFont typeface="Arial" panose="020B0604020202020204" pitchFamily="34" charset="0"/>
              <a:buChar char="•"/>
            </a:pPr>
            <a:r>
              <a:rPr lang="en-GB" sz="1100" b="0" i="0" u="sng" strike="noStrike" dirty="0">
                <a:effectLst/>
                <a:latin typeface="+mj-lt"/>
                <a:hlinkClick r:id="rId12" tooltip="WWT Slimbridge">
                  <a:extLst>
                    <a:ext uri="{A12FA001-AC4F-418D-AE19-62706E023703}">
                      <ahyp:hlinkClr xmlns:ahyp="http://schemas.microsoft.com/office/drawing/2018/hyperlinkcolor" val="tx"/>
                    </a:ext>
                  </a:extLst>
                </a:hlinkClick>
              </a:rPr>
              <a:t>WWT </a:t>
            </a:r>
            <a:r>
              <a:rPr lang="en-GB" sz="1100" b="0" i="0" u="sng" strike="noStrike" dirty="0" err="1">
                <a:effectLst/>
                <a:latin typeface="+mj-lt"/>
                <a:hlinkClick r:id="rId12" tooltip="WWT Slimbridge">
                  <a:extLst>
                    <a:ext uri="{A12FA001-AC4F-418D-AE19-62706E023703}">
                      <ahyp:hlinkClr xmlns:ahyp="http://schemas.microsoft.com/office/drawing/2018/hyperlinkcolor" val="tx"/>
                    </a:ext>
                  </a:extLst>
                </a:hlinkClick>
              </a:rPr>
              <a:t>Slimbridge</a:t>
            </a:r>
            <a:r>
              <a:rPr lang="en-GB" sz="1100" b="0" i="0" u="sng" dirty="0">
                <a:effectLst/>
                <a:latin typeface="+mj-lt"/>
              </a:rPr>
              <a:t>, Gloucestershire</a:t>
            </a:r>
          </a:p>
          <a:p>
            <a:pPr algn="l">
              <a:buFont typeface="Arial" panose="020B0604020202020204" pitchFamily="34" charset="0"/>
              <a:buChar char="•"/>
            </a:pPr>
            <a:r>
              <a:rPr lang="en-GB" sz="1100" b="0" i="0" u="sng" strike="noStrike" dirty="0">
                <a:effectLst/>
                <a:latin typeface="+mj-lt"/>
                <a:hlinkClick r:id="rId13" tooltip="Steart Peninsula">
                  <a:extLst>
                    <a:ext uri="{A12FA001-AC4F-418D-AE19-62706E023703}">
                      <ahyp:hlinkClr xmlns:ahyp="http://schemas.microsoft.com/office/drawing/2018/hyperlinkcolor" val="tx"/>
                    </a:ext>
                  </a:extLst>
                </a:hlinkClick>
              </a:rPr>
              <a:t>WWT </a:t>
            </a:r>
            <a:r>
              <a:rPr lang="en-GB" sz="1100" b="0" i="0" u="sng" strike="noStrike" dirty="0" err="1">
                <a:effectLst/>
                <a:latin typeface="+mj-lt"/>
                <a:hlinkClick r:id="rId13" tooltip="Steart Peninsula">
                  <a:extLst>
                    <a:ext uri="{A12FA001-AC4F-418D-AE19-62706E023703}">
                      <ahyp:hlinkClr xmlns:ahyp="http://schemas.microsoft.com/office/drawing/2018/hyperlinkcolor" val="tx"/>
                    </a:ext>
                  </a:extLst>
                </a:hlinkClick>
              </a:rPr>
              <a:t>Steart</a:t>
            </a:r>
            <a:r>
              <a:rPr lang="en-GB" sz="1100" b="0" i="0" u="sng" dirty="0">
                <a:effectLst/>
                <a:latin typeface="+mj-lt"/>
              </a:rPr>
              <a:t>, Somerset</a:t>
            </a:r>
          </a:p>
          <a:p>
            <a:pPr algn="l">
              <a:buFont typeface="Arial" panose="020B0604020202020204" pitchFamily="34" charset="0"/>
              <a:buChar char="•"/>
            </a:pPr>
            <a:r>
              <a:rPr lang="en-GB" sz="1100" b="0" i="0" u="sng" strike="noStrike" dirty="0">
                <a:effectLst/>
                <a:latin typeface="+mj-lt"/>
                <a:hlinkClick r:id="rId14" tooltip="WWT Washington">
                  <a:extLst>
                    <a:ext uri="{A12FA001-AC4F-418D-AE19-62706E023703}">
                      <ahyp:hlinkClr xmlns:ahyp="http://schemas.microsoft.com/office/drawing/2018/hyperlinkcolor" val="tx"/>
                    </a:ext>
                  </a:extLst>
                </a:hlinkClick>
              </a:rPr>
              <a:t>WWT Washington</a:t>
            </a:r>
            <a:r>
              <a:rPr lang="en-GB" sz="1100" b="0" i="0" u="sng" dirty="0">
                <a:effectLst/>
                <a:latin typeface="+mj-lt"/>
              </a:rPr>
              <a:t>, Tyne and Wear</a:t>
            </a:r>
          </a:p>
          <a:p>
            <a:pPr algn="l">
              <a:buFont typeface="Arial" panose="020B0604020202020204" pitchFamily="34" charset="0"/>
              <a:buChar char="•"/>
            </a:pPr>
            <a:r>
              <a:rPr lang="en-GB" sz="1100" b="0" i="0" u="sng" strike="noStrike" dirty="0">
                <a:effectLst/>
                <a:latin typeface="+mj-lt"/>
                <a:hlinkClick r:id="rId15" tooltip="WWT Welney">
                  <a:extLst>
                    <a:ext uri="{A12FA001-AC4F-418D-AE19-62706E023703}">
                      <ahyp:hlinkClr xmlns:ahyp="http://schemas.microsoft.com/office/drawing/2018/hyperlinkcolor" val="tx"/>
                    </a:ext>
                  </a:extLst>
                </a:hlinkClick>
              </a:rPr>
              <a:t>WWT </a:t>
            </a:r>
            <a:r>
              <a:rPr lang="en-GB" sz="1100" b="0" i="0" u="sng" strike="noStrike" dirty="0" err="1">
                <a:effectLst/>
                <a:latin typeface="+mj-lt"/>
                <a:hlinkClick r:id="rId15" tooltip="WWT Welney">
                  <a:extLst>
                    <a:ext uri="{A12FA001-AC4F-418D-AE19-62706E023703}">
                      <ahyp:hlinkClr xmlns:ahyp="http://schemas.microsoft.com/office/drawing/2018/hyperlinkcolor" val="tx"/>
                    </a:ext>
                  </a:extLst>
                </a:hlinkClick>
              </a:rPr>
              <a:t>Welney</a:t>
            </a:r>
            <a:r>
              <a:rPr lang="en-GB" sz="1100" b="0" i="0" u="sng" dirty="0">
                <a:effectLst/>
                <a:latin typeface="+mj-lt"/>
              </a:rPr>
              <a:t>, Norfolk</a:t>
            </a:r>
          </a:p>
          <a:p>
            <a:endParaRPr lang="en-GB" dirty="0"/>
          </a:p>
        </p:txBody>
      </p:sp>
    </p:spTree>
    <p:extLst>
      <p:ext uri="{BB962C8B-B14F-4D97-AF65-F5344CB8AC3E}">
        <p14:creationId xmlns:p14="http://schemas.microsoft.com/office/powerpoint/2010/main" val="4093605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2350A-1860-8C76-AA71-C0AA313971D9}"/>
              </a:ext>
            </a:extLst>
          </p:cNvPr>
          <p:cNvPicPr>
            <a:picLocks noChangeAspect="1"/>
          </p:cNvPicPr>
          <p:nvPr/>
        </p:nvPicPr>
        <p:blipFill>
          <a:blip r:embed="rId2"/>
          <a:stretch>
            <a:fillRect/>
          </a:stretch>
        </p:blipFill>
        <p:spPr>
          <a:xfrm>
            <a:off x="-10850" y="-171400"/>
            <a:ext cx="9144000" cy="3348895"/>
          </a:xfrm>
          <a:prstGeom prst="rect">
            <a:avLst/>
          </a:prstGeom>
        </p:spPr>
      </p:pic>
    </p:spTree>
    <p:extLst>
      <p:ext uri="{BB962C8B-B14F-4D97-AF65-F5344CB8AC3E}">
        <p14:creationId xmlns:p14="http://schemas.microsoft.com/office/powerpoint/2010/main" val="1318052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5A127-8898-630E-D4BF-CF51413BA3C2}"/>
              </a:ext>
            </a:extLst>
          </p:cNvPr>
          <p:cNvPicPr>
            <a:picLocks noChangeAspect="1"/>
          </p:cNvPicPr>
          <p:nvPr/>
        </p:nvPicPr>
        <p:blipFill>
          <a:blip r:embed="rId2"/>
          <a:stretch>
            <a:fillRect/>
          </a:stretch>
        </p:blipFill>
        <p:spPr>
          <a:xfrm>
            <a:off x="1118331" y="0"/>
            <a:ext cx="6907338" cy="6858000"/>
          </a:xfrm>
          <a:prstGeom prst="rect">
            <a:avLst/>
          </a:prstGeom>
        </p:spPr>
      </p:pic>
    </p:spTree>
    <p:extLst>
      <p:ext uri="{BB962C8B-B14F-4D97-AF65-F5344CB8AC3E}">
        <p14:creationId xmlns:p14="http://schemas.microsoft.com/office/powerpoint/2010/main" val="233088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450030-59CC-03C4-7FA2-C08BA8764CBB}"/>
              </a:ext>
            </a:extLst>
          </p:cNvPr>
          <p:cNvSpPr>
            <a:spLocks noGrp="1"/>
          </p:cNvSpPr>
          <p:nvPr>
            <p:ph type="title"/>
          </p:nvPr>
        </p:nvSpPr>
        <p:spPr>
          <a:xfrm>
            <a:off x="628650" y="5186423"/>
            <a:ext cx="7886700" cy="1114382"/>
          </a:xfrm>
        </p:spPr>
        <p:txBody>
          <a:bodyPr>
            <a:normAutofit/>
          </a:bodyPr>
          <a:lstStyle/>
          <a:p>
            <a:r>
              <a:rPr lang="en-GB" sz="4500"/>
              <a:t>WWT Slimbridge map</a:t>
            </a:r>
          </a:p>
        </p:txBody>
      </p:sp>
      <p:pic>
        <p:nvPicPr>
          <p:cNvPr id="1026" name="Picture 2" descr="A map of a park&#10;&#10;Description automatically generated">
            <a:extLst>
              <a:ext uri="{FF2B5EF4-FFF2-40B4-BE49-F238E27FC236}">
                <a16:creationId xmlns:a16="http://schemas.microsoft.com/office/drawing/2014/main" id="{039AC502-1A29-9F63-A546-552E71FAD6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93" b="3994"/>
          <a:stretch/>
        </p:blipFill>
        <p:spPr bwMode="auto">
          <a:xfrm>
            <a:off x="20" y="10"/>
            <a:ext cx="9143980" cy="5014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083973-57D2-D13C-C894-85F821F7B008}"/>
              </a:ext>
            </a:extLst>
          </p:cNvPr>
          <p:cNvSpPr txBox="1"/>
          <p:nvPr/>
        </p:nvSpPr>
        <p:spPr>
          <a:xfrm>
            <a:off x="2627784" y="2276872"/>
            <a:ext cx="4176464" cy="1938992"/>
          </a:xfrm>
          <a:prstGeom prst="rect">
            <a:avLst/>
          </a:prstGeom>
          <a:solidFill>
            <a:schemeClr val="accent6"/>
          </a:solidFill>
        </p:spPr>
        <p:txBody>
          <a:bodyPr wrap="square" rtlCol="0">
            <a:spAutoFit/>
          </a:bodyPr>
          <a:lstStyle/>
          <a:p>
            <a:r>
              <a:rPr lang="en-GB" sz="2000" b="1" dirty="0"/>
              <a:t>It is important that the bird’s enclosures provide for all their needs! By observing where the birds are, what they are doing, their enclosure preferences, we can determine how well they are being cared for!</a:t>
            </a:r>
          </a:p>
        </p:txBody>
      </p:sp>
    </p:spTree>
    <p:extLst>
      <p:ext uri="{BB962C8B-B14F-4D97-AF65-F5344CB8AC3E}">
        <p14:creationId xmlns:p14="http://schemas.microsoft.com/office/powerpoint/2010/main" val="26607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308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28650" y="557188"/>
            <a:ext cx="7886700" cy="1133499"/>
          </a:xfrm>
        </p:spPr>
        <p:txBody>
          <a:bodyPr vert="horz" lIns="91440" tIns="45720" rIns="91440" bIns="45720" rtlCol="0" anchor="ctr">
            <a:normAutofit/>
          </a:bodyPr>
          <a:lstStyle/>
          <a:p>
            <a:pPr>
              <a:lnSpc>
                <a:spcPct val="90000"/>
              </a:lnSpc>
            </a:pPr>
            <a:r>
              <a:rPr lang="en-US" sz="4500" kern="1200" dirty="0">
                <a:solidFill>
                  <a:schemeClr val="tx1"/>
                </a:solidFill>
                <a:latin typeface="+mj-lt"/>
                <a:ea typeface="+mj-ea"/>
                <a:cs typeface="+mj-cs"/>
              </a:rPr>
              <a:t>Something to think about…</a:t>
            </a:r>
          </a:p>
        </p:txBody>
      </p:sp>
      <p:cxnSp>
        <p:nvCxnSpPr>
          <p:cNvPr id="6" name="Straight Connector 5"/>
          <p:cNvCxnSpPr/>
          <p:nvPr/>
        </p:nvCxnSpPr>
        <p:spPr>
          <a:xfrm>
            <a:off x="1613260" y="2000197"/>
            <a:ext cx="0" cy="415123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62452" y="5800625"/>
            <a:ext cx="6431493"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51985" y="5881459"/>
            <a:ext cx="1169362" cy="316690"/>
          </a:xfrm>
          <a:prstGeom prst="rect">
            <a:avLst/>
          </a:prstGeom>
          <a:noFill/>
        </p:spPr>
        <p:txBody>
          <a:bodyPr wrap="square" rtlCol="0">
            <a:spAutoFit/>
          </a:bodyPr>
          <a:lstStyle/>
          <a:p>
            <a:pPr algn="ctr" defTabSz="740664">
              <a:spcAft>
                <a:spcPts val="600"/>
              </a:spcAft>
            </a:pPr>
            <a:r>
              <a:rPr lang="en-GB" sz="1458" kern="1200">
                <a:solidFill>
                  <a:schemeClr val="tx1"/>
                </a:solidFill>
                <a:latin typeface="+mn-lt"/>
                <a:ea typeface="+mn-ea"/>
                <a:cs typeface="+mn-cs"/>
              </a:rPr>
              <a:t>Season </a:t>
            </a:r>
            <a:endParaRPr lang="en-GB"/>
          </a:p>
        </p:txBody>
      </p:sp>
      <p:sp>
        <p:nvSpPr>
          <p:cNvPr id="19" name="TextBox 18"/>
          <p:cNvSpPr txBox="1"/>
          <p:nvPr/>
        </p:nvSpPr>
        <p:spPr>
          <a:xfrm rot="16200000">
            <a:off x="297728" y="3508194"/>
            <a:ext cx="1929448" cy="316690"/>
          </a:xfrm>
          <a:prstGeom prst="rect">
            <a:avLst/>
          </a:prstGeom>
          <a:noFill/>
        </p:spPr>
        <p:txBody>
          <a:bodyPr wrap="square" rtlCol="0">
            <a:spAutoFit/>
          </a:bodyPr>
          <a:lstStyle/>
          <a:p>
            <a:pPr defTabSz="740664">
              <a:spcAft>
                <a:spcPts val="600"/>
              </a:spcAft>
            </a:pPr>
            <a:r>
              <a:rPr lang="en-GB" sz="1458" kern="1200">
                <a:solidFill>
                  <a:schemeClr val="tx1"/>
                </a:solidFill>
                <a:latin typeface="+mn-lt"/>
                <a:ea typeface="+mn-ea"/>
                <a:cs typeface="+mn-cs"/>
              </a:rPr>
              <a:t>Population fluctuation.</a:t>
            </a:r>
            <a:endParaRPr lang="en-GB"/>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25" t="2256" r="22794" b="5624"/>
          <a:stretch/>
        </p:blipFill>
        <p:spPr bwMode="auto">
          <a:xfrm>
            <a:off x="7079584" y="4197551"/>
            <a:ext cx="638654" cy="107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79584" y="3344964"/>
            <a:ext cx="638654" cy="5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a:off x="1730197" y="4075815"/>
            <a:ext cx="5437535" cy="0"/>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656811" y="2818751"/>
            <a:ext cx="6374679" cy="2864938"/>
          </a:xfrm>
          <a:custGeom>
            <a:avLst/>
            <a:gdLst>
              <a:gd name="connsiteX0" fmla="*/ 0 w 7850909"/>
              <a:gd name="connsiteY0" fmla="*/ 114208 h 2943572"/>
              <a:gd name="connsiteX1" fmla="*/ 683491 w 7850909"/>
              <a:gd name="connsiteY1" fmla="*/ 114208 h 2943572"/>
              <a:gd name="connsiteX2" fmla="*/ 1930400 w 7850909"/>
              <a:gd name="connsiteY2" fmla="*/ 982426 h 2943572"/>
              <a:gd name="connsiteX3" fmla="*/ 2687782 w 7850909"/>
              <a:gd name="connsiteY3" fmla="*/ 2451008 h 2943572"/>
              <a:gd name="connsiteX4" fmla="*/ 4017819 w 7850909"/>
              <a:gd name="connsiteY4" fmla="*/ 2848172 h 2943572"/>
              <a:gd name="connsiteX5" fmla="*/ 5273964 w 7850909"/>
              <a:gd name="connsiteY5" fmla="*/ 2829699 h 2943572"/>
              <a:gd name="connsiteX6" fmla="*/ 6206837 w 7850909"/>
              <a:gd name="connsiteY6" fmla="*/ 1610499 h 2943572"/>
              <a:gd name="connsiteX7" fmla="*/ 6770255 w 7850909"/>
              <a:gd name="connsiteY7" fmla="*/ 252753 h 2943572"/>
              <a:gd name="connsiteX8" fmla="*/ 7850909 w 7850909"/>
              <a:gd name="connsiteY8" fmla="*/ 3372 h 294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0909" h="2943572">
                <a:moveTo>
                  <a:pt x="0" y="114208"/>
                </a:moveTo>
                <a:cubicBezTo>
                  <a:pt x="180879" y="41856"/>
                  <a:pt x="361758" y="-30495"/>
                  <a:pt x="683491" y="114208"/>
                </a:cubicBezTo>
                <a:cubicBezTo>
                  <a:pt x="1005224" y="258911"/>
                  <a:pt x="1596351" y="592959"/>
                  <a:pt x="1930400" y="982426"/>
                </a:cubicBezTo>
                <a:cubicBezTo>
                  <a:pt x="2264449" y="1371893"/>
                  <a:pt x="2339879" y="2140050"/>
                  <a:pt x="2687782" y="2451008"/>
                </a:cubicBezTo>
                <a:cubicBezTo>
                  <a:pt x="3035685" y="2761966"/>
                  <a:pt x="3586789" y="2785057"/>
                  <a:pt x="4017819" y="2848172"/>
                </a:cubicBezTo>
                <a:cubicBezTo>
                  <a:pt x="4448849" y="2911287"/>
                  <a:pt x="4909128" y="3035978"/>
                  <a:pt x="5273964" y="2829699"/>
                </a:cubicBezTo>
                <a:cubicBezTo>
                  <a:pt x="5638800" y="2623420"/>
                  <a:pt x="5957455" y="2039990"/>
                  <a:pt x="6206837" y="1610499"/>
                </a:cubicBezTo>
                <a:cubicBezTo>
                  <a:pt x="6456219" y="1181008"/>
                  <a:pt x="6496243" y="520608"/>
                  <a:pt x="6770255" y="252753"/>
                </a:cubicBezTo>
                <a:cubicBezTo>
                  <a:pt x="7044267" y="-15102"/>
                  <a:pt x="7447588" y="-5865"/>
                  <a:pt x="7850909" y="3372"/>
                </a:cubicBezTo>
              </a:path>
            </a:pathLst>
          </a:custGeom>
          <a:noFill/>
          <a:ln w="53975">
            <a:prstDash val="lg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flipV="1">
            <a:off x="1629871" y="2701815"/>
            <a:ext cx="6374679" cy="2981874"/>
          </a:xfrm>
          <a:custGeom>
            <a:avLst/>
            <a:gdLst>
              <a:gd name="connsiteX0" fmla="*/ 0 w 7850909"/>
              <a:gd name="connsiteY0" fmla="*/ 114208 h 2943572"/>
              <a:gd name="connsiteX1" fmla="*/ 683491 w 7850909"/>
              <a:gd name="connsiteY1" fmla="*/ 114208 h 2943572"/>
              <a:gd name="connsiteX2" fmla="*/ 1930400 w 7850909"/>
              <a:gd name="connsiteY2" fmla="*/ 982426 h 2943572"/>
              <a:gd name="connsiteX3" fmla="*/ 2687782 w 7850909"/>
              <a:gd name="connsiteY3" fmla="*/ 2451008 h 2943572"/>
              <a:gd name="connsiteX4" fmla="*/ 4017819 w 7850909"/>
              <a:gd name="connsiteY4" fmla="*/ 2848172 h 2943572"/>
              <a:gd name="connsiteX5" fmla="*/ 5273964 w 7850909"/>
              <a:gd name="connsiteY5" fmla="*/ 2829699 h 2943572"/>
              <a:gd name="connsiteX6" fmla="*/ 6206837 w 7850909"/>
              <a:gd name="connsiteY6" fmla="*/ 1610499 h 2943572"/>
              <a:gd name="connsiteX7" fmla="*/ 6770255 w 7850909"/>
              <a:gd name="connsiteY7" fmla="*/ 252753 h 2943572"/>
              <a:gd name="connsiteX8" fmla="*/ 7850909 w 7850909"/>
              <a:gd name="connsiteY8" fmla="*/ 3372 h 294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0909" h="2943572">
                <a:moveTo>
                  <a:pt x="0" y="114208"/>
                </a:moveTo>
                <a:cubicBezTo>
                  <a:pt x="180879" y="41856"/>
                  <a:pt x="361758" y="-30495"/>
                  <a:pt x="683491" y="114208"/>
                </a:cubicBezTo>
                <a:cubicBezTo>
                  <a:pt x="1005224" y="258911"/>
                  <a:pt x="1596351" y="592959"/>
                  <a:pt x="1930400" y="982426"/>
                </a:cubicBezTo>
                <a:cubicBezTo>
                  <a:pt x="2264449" y="1371893"/>
                  <a:pt x="2339879" y="2140050"/>
                  <a:pt x="2687782" y="2451008"/>
                </a:cubicBezTo>
                <a:cubicBezTo>
                  <a:pt x="3035685" y="2761966"/>
                  <a:pt x="3586789" y="2785057"/>
                  <a:pt x="4017819" y="2848172"/>
                </a:cubicBezTo>
                <a:cubicBezTo>
                  <a:pt x="4448849" y="2911287"/>
                  <a:pt x="4909128" y="3035978"/>
                  <a:pt x="5273964" y="2829699"/>
                </a:cubicBezTo>
                <a:cubicBezTo>
                  <a:pt x="5638800" y="2623420"/>
                  <a:pt x="5957455" y="2039990"/>
                  <a:pt x="6206837" y="1610499"/>
                </a:cubicBezTo>
                <a:cubicBezTo>
                  <a:pt x="6456219" y="1181008"/>
                  <a:pt x="6496243" y="520608"/>
                  <a:pt x="6770255" y="252753"/>
                </a:cubicBezTo>
                <a:cubicBezTo>
                  <a:pt x="7044267" y="-15102"/>
                  <a:pt x="7447588" y="-5865"/>
                  <a:pt x="7850909" y="3372"/>
                </a:cubicBezTo>
              </a:path>
            </a:pathLst>
          </a:custGeom>
          <a:noFill/>
          <a:ln w="53975">
            <a:solidFill>
              <a:schemeClr val="accent4">
                <a:lumMod val="75000"/>
              </a:schemeClr>
            </a:solidFill>
            <a:prstDash val="lg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665" y="2335366"/>
            <a:ext cx="966769" cy="96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26" t="8431" r="15120" b="6235"/>
          <a:stretch/>
        </p:blipFill>
        <p:spPr bwMode="auto">
          <a:xfrm>
            <a:off x="2755434" y="1828800"/>
            <a:ext cx="908983" cy="98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980" t="9939" r="17192" b="8830"/>
          <a:stretch/>
        </p:blipFill>
        <p:spPr bwMode="auto">
          <a:xfrm flipH="1">
            <a:off x="4536298" y="2289507"/>
            <a:ext cx="629399" cy="61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03569">
            <a:off x="4064413" y="2895393"/>
            <a:ext cx="629031" cy="61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24431">
            <a:off x="3324796" y="3112451"/>
            <a:ext cx="629031" cy="61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91875">
            <a:off x="5184752" y="2751164"/>
            <a:ext cx="629031" cy="61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4D79656-B9CC-D419-0558-7EE8C24EB8FE}"/>
              </a:ext>
            </a:extLst>
          </p:cNvPr>
          <p:cNvSpPr txBox="1"/>
          <p:nvPr/>
        </p:nvSpPr>
        <p:spPr>
          <a:xfrm>
            <a:off x="4414340" y="6134203"/>
            <a:ext cx="4572000" cy="646331"/>
          </a:xfrm>
          <a:prstGeom prst="rect">
            <a:avLst/>
          </a:prstGeom>
          <a:solidFill>
            <a:schemeClr val="accent6"/>
          </a:solidFill>
        </p:spPr>
        <p:txBody>
          <a:bodyPr wrap="square">
            <a:spAutoFit/>
          </a:bodyPr>
          <a:lstStyle/>
          <a:p>
            <a:r>
              <a:rPr lang="en-GB" dirty="0"/>
              <a:t>Dependent on season, </a:t>
            </a:r>
            <a:r>
              <a:rPr lang="en-GB" dirty="0" err="1"/>
              <a:t>Slimbridge</a:t>
            </a:r>
            <a:r>
              <a:rPr lang="en-GB" dirty="0"/>
              <a:t> can be home to various species in number. </a:t>
            </a:r>
          </a:p>
        </p:txBody>
      </p:sp>
    </p:spTree>
    <p:extLst>
      <p:ext uri="{BB962C8B-B14F-4D97-AF65-F5344CB8AC3E}">
        <p14:creationId xmlns:p14="http://schemas.microsoft.com/office/powerpoint/2010/main" val="14467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1000"/>
                                        <p:tgtEl>
                                          <p:spTgt spid="3075"/>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4"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wipe(down)">
                                      <p:cBhvr>
                                        <p:cTn id="21" dur="500"/>
                                        <p:tgtEl>
                                          <p:spTgt spid="3076"/>
                                        </p:tgtEl>
                                      </p:cBhvr>
                                    </p:animEffect>
                                  </p:childTnLst>
                                </p:cTn>
                              </p:par>
                              <p:par>
                                <p:cTn id="22" presetID="22" presetClass="entr" presetSubtype="4" fill="hold" nodeType="with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wipe(down)">
                                      <p:cBhvr>
                                        <p:cTn id="24" dur="500"/>
                                        <p:tgtEl>
                                          <p:spTgt spid="307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4" fill="hold" nodeType="with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wipe(down)">
                                      <p:cBhvr>
                                        <p:cTn id="32" dur="500"/>
                                        <p:tgtEl>
                                          <p:spTgt spid="3081"/>
                                        </p:tgtEl>
                                      </p:cBhvr>
                                    </p:animEffect>
                                  </p:childTnLst>
                                </p:cTn>
                              </p:par>
                              <p:par>
                                <p:cTn id="33" presetID="22" presetClass="entr" presetSubtype="4" fill="hold" nodeType="withEffect">
                                  <p:stCondLst>
                                    <p:cond delay="0"/>
                                  </p:stCondLst>
                                  <p:childTnLst>
                                    <p:set>
                                      <p:cBhvr>
                                        <p:cTn id="34" dur="1" fill="hold">
                                          <p:stCondLst>
                                            <p:cond delay="0"/>
                                          </p:stCondLst>
                                        </p:cTn>
                                        <p:tgtEl>
                                          <p:spTgt spid="3080"/>
                                        </p:tgtEl>
                                        <p:attrNameLst>
                                          <p:attrName>style.visibility</p:attrName>
                                        </p:attrNameLst>
                                      </p:cBhvr>
                                      <p:to>
                                        <p:strVal val="visible"/>
                                      </p:to>
                                    </p:set>
                                    <p:animEffect transition="in" filter="wipe(down)">
                                      <p:cBhvr>
                                        <p:cTn id="35" dur="500"/>
                                        <p:tgtEl>
                                          <p:spTgt spid="3080"/>
                                        </p:tgtEl>
                                      </p:cBhvr>
                                    </p:animEffect>
                                  </p:childTnLst>
                                </p:cTn>
                              </p:par>
                              <p:par>
                                <p:cTn id="36" presetID="22" presetClass="entr" presetSubtype="4" fill="hold" nodeType="withEffect">
                                  <p:stCondLst>
                                    <p:cond delay="0"/>
                                  </p:stCondLst>
                                  <p:childTnLst>
                                    <p:set>
                                      <p:cBhvr>
                                        <p:cTn id="37" dur="1" fill="hold">
                                          <p:stCondLst>
                                            <p:cond delay="0"/>
                                          </p:stCondLst>
                                        </p:cTn>
                                        <p:tgtEl>
                                          <p:spTgt spid="3079"/>
                                        </p:tgtEl>
                                        <p:attrNameLst>
                                          <p:attrName>style.visibility</p:attrName>
                                        </p:attrNameLst>
                                      </p:cBhvr>
                                      <p:to>
                                        <p:strVal val="visible"/>
                                      </p:to>
                                    </p:set>
                                    <p:animEffect transition="in" filter="wipe(down)">
                                      <p:cBhvr>
                                        <p:cTn id="38" dur="500"/>
                                        <p:tgtEl>
                                          <p:spTgt spid="3079"/>
                                        </p:tgtEl>
                                      </p:cBhvr>
                                    </p:animEffect>
                                  </p:childTnLst>
                                </p:cTn>
                              </p:par>
                              <p:par>
                                <p:cTn id="39" presetID="22" presetClass="entr" presetSubtype="4" fill="hold" nodeType="withEffect">
                                  <p:stCondLst>
                                    <p:cond delay="0"/>
                                  </p:stCondLst>
                                  <p:childTnLst>
                                    <p:set>
                                      <p:cBhvr>
                                        <p:cTn id="40" dur="1" fill="hold">
                                          <p:stCondLst>
                                            <p:cond delay="0"/>
                                          </p:stCondLst>
                                        </p:cTn>
                                        <p:tgtEl>
                                          <p:spTgt spid="3082"/>
                                        </p:tgtEl>
                                        <p:attrNameLst>
                                          <p:attrName>style.visibility</p:attrName>
                                        </p:attrNameLst>
                                      </p:cBhvr>
                                      <p:to>
                                        <p:strVal val="visible"/>
                                      </p:to>
                                    </p:set>
                                    <p:animEffect transition="in" filter="wipe(down)">
                                      <p:cBhvr>
                                        <p:cTn id="41"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2600" y="709549"/>
            <a:ext cx="8178799" cy="543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Right Arrow 2"/>
          <p:cNvSpPr/>
          <p:nvPr/>
        </p:nvSpPr>
        <p:spPr>
          <a:xfrm>
            <a:off x="1584695" y="1817608"/>
            <a:ext cx="803275"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679">
            <a:off x="4853676" y="1018227"/>
            <a:ext cx="1020596" cy="232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rved Right Arrow 3"/>
          <p:cNvSpPr/>
          <p:nvPr/>
        </p:nvSpPr>
        <p:spPr>
          <a:xfrm flipV="1">
            <a:off x="3549650" y="3132058"/>
            <a:ext cx="1022350" cy="2409824"/>
          </a:xfrm>
          <a:prstGeom prst="curved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Right Arrow 7"/>
          <p:cNvSpPr/>
          <p:nvPr/>
        </p:nvSpPr>
        <p:spPr>
          <a:xfrm flipH="1" flipV="1">
            <a:off x="3173554" y="3177039"/>
            <a:ext cx="911132" cy="2364844"/>
          </a:xfrm>
          <a:prstGeom prst="curved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F04CD27B-1D24-88E0-F87C-DD480993257D}"/>
              </a:ext>
            </a:extLst>
          </p:cNvPr>
          <p:cNvSpPr txBox="1"/>
          <p:nvPr/>
        </p:nvSpPr>
        <p:spPr>
          <a:xfrm>
            <a:off x="395536" y="5898638"/>
            <a:ext cx="6984776" cy="738664"/>
          </a:xfrm>
          <a:prstGeom prst="rect">
            <a:avLst/>
          </a:prstGeom>
          <a:solidFill>
            <a:schemeClr val="accent6"/>
          </a:solidFill>
        </p:spPr>
        <p:txBody>
          <a:bodyPr wrap="square">
            <a:spAutoFit/>
          </a:bodyPr>
          <a:lstStyle/>
          <a:p>
            <a:r>
              <a:rPr lang="en-GB" sz="1400" b="0" i="0" dirty="0">
                <a:solidFill>
                  <a:srgbClr val="333333"/>
                </a:solidFill>
                <a:effectLst/>
                <a:latin typeface="Arial" panose="020B0604020202020204" pitchFamily="34" charset="0"/>
              </a:rPr>
              <a:t>The geographical area covered by a migratory bird over the course of its annual cycle, encompassing both breeding and non-breeding grounds as well as the connecting migration route, is known as a </a:t>
            </a:r>
            <a:r>
              <a:rPr lang="en-GB" sz="1400" b="1" i="0" dirty="0">
                <a:solidFill>
                  <a:srgbClr val="333333"/>
                </a:solidFill>
                <a:effectLst/>
                <a:latin typeface="Arial" panose="020B0604020202020204" pitchFamily="34" charset="0"/>
              </a:rPr>
              <a:t>flyway</a:t>
            </a:r>
            <a:r>
              <a:rPr lang="en-GB" sz="1400" b="0" i="0" dirty="0">
                <a:solidFill>
                  <a:srgbClr val="333333"/>
                </a:solidFill>
                <a:effectLst/>
                <a:latin typeface="Arial" panose="020B0604020202020204" pitchFamily="34" charset="0"/>
              </a:rPr>
              <a:t> (Kirby </a:t>
            </a:r>
            <a:r>
              <a:rPr lang="en-GB" sz="1400" b="0" i="1" dirty="0">
                <a:solidFill>
                  <a:srgbClr val="333333"/>
                </a:solidFill>
                <a:effectLst/>
                <a:latin typeface="Arial" panose="020B0604020202020204" pitchFamily="34" charset="0"/>
              </a:rPr>
              <a:t>et al</a:t>
            </a:r>
            <a:r>
              <a:rPr lang="en-GB" sz="1400" b="0" i="0" dirty="0">
                <a:solidFill>
                  <a:srgbClr val="333333"/>
                </a:solidFill>
                <a:effectLst/>
                <a:latin typeface="Arial" panose="020B0604020202020204" pitchFamily="34" charset="0"/>
              </a:rPr>
              <a:t>. 2008). </a:t>
            </a:r>
            <a:endParaRPr lang="en-GB" sz="1400" dirty="0"/>
          </a:p>
        </p:txBody>
      </p:sp>
    </p:spTree>
    <p:extLst>
      <p:ext uri="{BB962C8B-B14F-4D97-AF65-F5344CB8AC3E}">
        <p14:creationId xmlns:p14="http://schemas.microsoft.com/office/powerpoint/2010/main" val="758850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84805"/>
            <a:ext cx="7886700" cy="1505883"/>
          </a:xfrm>
        </p:spPr>
        <p:txBody>
          <a:bodyPr anchor="ctr">
            <a:normAutofit/>
          </a:bodyPr>
          <a:lstStyle/>
          <a:p>
            <a:r>
              <a:rPr lang="en-GB" sz="4500" dirty="0"/>
              <a:t>Swan Lake</a:t>
            </a:r>
          </a:p>
        </p:txBody>
      </p:sp>
      <p:pic>
        <p:nvPicPr>
          <p:cNvPr id="18434" name="Picture 2" descr="D:\My Pictures\Zoos 2011\WWT Slimbridge Feb 2011\P1160403.JPG"/>
          <p:cNvPicPr>
            <a:picLocks noChangeAspect="1" noChangeArrowheads="1"/>
          </p:cNvPicPr>
          <p:nvPr/>
        </p:nvPicPr>
        <p:blipFill>
          <a:blip r:embed="rId3" cstate="print"/>
          <a:stretch>
            <a:fillRect/>
          </a:stretch>
        </p:blipFill>
        <p:spPr bwMode="auto">
          <a:xfrm>
            <a:off x="701029" y="1845426"/>
            <a:ext cx="7739652" cy="4450303"/>
          </a:xfrm>
          <a:prstGeom prst="rect">
            <a:avLst/>
          </a:prstGeom>
          <a:noFill/>
        </p:spPr>
      </p:pic>
      <p:pic>
        <p:nvPicPr>
          <p:cNvPr id="4" name="Picture 3">
            <a:extLst>
              <a:ext uri="{FF2B5EF4-FFF2-40B4-BE49-F238E27FC236}">
                <a16:creationId xmlns:a16="http://schemas.microsoft.com/office/drawing/2014/main" id="{806BC22D-4D7C-5E7C-1723-26AB6C7376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089"/>
          <a:stretch/>
        </p:blipFill>
        <p:spPr>
          <a:xfrm>
            <a:off x="251519" y="5013176"/>
            <a:ext cx="3335109" cy="158417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2593</TotalTime>
  <Words>1407</Words>
  <Application>Microsoft Office PowerPoint</Application>
  <PresentationFormat>On-screen Show (4:3)</PresentationFormat>
  <Paragraphs>118</Paragraphs>
  <Slides>27</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faricy-new-web</vt:lpstr>
      <vt:lpstr>Office Theme</vt:lpstr>
      <vt:lpstr>Assessing animal health in the field: WWT Slimbridge Wetland Centre </vt:lpstr>
      <vt:lpstr>Stuff to do on the trip.</vt:lpstr>
      <vt:lpstr>PowerPoint Presentation</vt:lpstr>
      <vt:lpstr>PowerPoint Presentation</vt:lpstr>
      <vt:lpstr>PowerPoint Presentation</vt:lpstr>
      <vt:lpstr>WWT Slimbridge map</vt:lpstr>
      <vt:lpstr>Something to think about…</vt:lpstr>
      <vt:lpstr>PowerPoint Presentation</vt:lpstr>
      <vt:lpstr>Swan Lake</vt:lpstr>
      <vt:lpstr>Flamingo Lagoon</vt:lpstr>
      <vt:lpstr>Eider Ducks</vt:lpstr>
      <vt:lpstr>South American Pen</vt:lpstr>
      <vt:lpstr>Australian Pen</vt:lpstr>
      <vt:lpstr>North American Pen</vt:lpstr>
      <vt:lpstr>Tundra Pen </vt:lpstr>
      <vt:lpstr>PowerPoint Presentation</vt:lpstr>
      <vt:lpstr>Write this down!</vt:lpstr>
      <vt:lpstr>Write this down!</vt:lpstr>
      <vt:lpstr>Write this down!</vt:lpstr>
      <vt:lpstr>What about people?</vt:lpstr>
      <vt:lpstr>What will happen next?</vt:lpstr>
      <vt:lpstr>Next activity… bird survey. </vt:lpstr>
      <vt:lpstr>Write this down!</vt:lpstr>
      <vt:lpstr>For each group!</vt:lpstr>
      <vt:lpstr>Data from previous trip…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animal health in the field</dc:title>
  <dc:creator>Paul</dc:creator>
  <cp:lastModifiedBy>Reviewer</cp:lastModifiedBy>
  <cp:revision>73</cp:revision>
  <dcterms:created xsi:type="dcterms:W3CDTF">2011-02-21T16:29:55Z</dcterms:created>
  <dcterms:modified xsi:type="dcterms:W3CDTF">2025-01-22T09:01:22Z</dcterms:modified>
</cp:coreProperties>
</file>