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68" r:id="rId3"/>
    <p:sldId id="257" r:id="rId4"/>
    <p:sldId id="258" r:id="rId5"/>
    <p:sldId id="260" r:id="rId6"/>
    <p:sldId id="272" r:id="rId7"/>
    <p:sldId id="274" r:id="rId8"/>
    <p:sldId id="271" r:id="rId9"/>
    <p:sldId id="275" r:id="rId10"/>
    <p:sldId id="273" r:id="rId11"/>
    <p:sldId id="261" r:id="rId12"/>
    <p:sldId id="262" r:id="rId13"/>
    <p:sldId id="264" r:id="rId14"/>
    <p:sldId id="265" r:id="rId15"/>
    <p:sldId id="267" r:id="rId16"/>
    <p:sldId id="266"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76832" autoAdjust="0"/>
  </p:normalViewPr>
  <p:slideViewPr>
    <p:cSldViewPr snapToGrid="0">
      <p:cViewPr varScale="1">
        <p:scale>
          <a:sx n="89" d="100"/>
          <a:sy n="89"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217F-63FA-42F2-9D20-1AAF60D63FBC}"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B8970-53D3-4AD0-A7BF-08C4AADCC980}" type="slidenum">
              <a:rPr lang="en-GB" smtClean="0"/>
              <a:t>‹#›</a:t>
            </a:fld>
            <a:endParaRPr lang="en-GB"/>
          </a:p>
        </p:txBody>
      </p:sp>
    </p:spTree>
    <p:extLst>
      <p:ext uri="{BB962C8B-B14F-4D97-AF65-F5344CB8AC3E}">
        <p14:creationId xmlns:p14="http://schemas.microsoft.com/office/powerpoint/2010/main" val="7293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Disease control in managed animal collections.</a:t>
            </a:r>
          </a:p>
          <a:p>
            <a:r>
              <a:rPr lang="en-US" sz="1200" dirty="0"/>
              <a:t>Nearpod</a:t>
            </a:r>
            <a:endParaRPr lang="en-GB" dirty="0"/>
          </a:p>
        </p:txBody>
      </p:sp>
      <p:sp>
        <p:nvSpPr>
          <p:cNvPr id="4" name="Slide Number Placeholder 3"/>
          <p:cNvSpPr>
            <a:spLocks noGrp="1"/>
          </p:cNvSpPr>
          <p:nvPr>
            <p:ph type="sldNum" sz="quarter" idx="5"/>
          </p:nvPr>
        </p:nvSpPr>
        <p:spPr/>
        <p:txBody>
          <a:bodyPr/>
          <a:lstStyle/>
          <a:p>
            <a:fld id="{649B8970-53D3-4AD0-A7BF-08C4AADCC980}" type="slidenum">
              <a:rPr lang="en-GB" smtClean="0"/>
              <a:t>5</a:t>
            </a:fld>
            <a:endParaRPr lang="en-GB"/>
          </a:p>
        </p:txBody>
      </p:sp>
    </p:spTree>
    <p:extLst>
      <p:ext uri="{BB962C8B-B14F-4D97-AF65-F5344CB8AC3E}">
        <p14:creationId xmlns:p14="http://schemas.microsoft.com/office/powerpoint/2010/main" val="269347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Faecal analysis: nutrition, genetic</a:t>
            </a:r>
            <a:r>
              <a:rPr lang="en-GB" baseline="0" dirty="0"/>
              <a:t> analysis, parasitology, cortisol</a:t>
            </a:r>
          </a:p>
          <a:p>
            <a:endParaRPr lang="en-GB" baseline="0" dirty="0"/>
          </a:p>
          <a:p>
            <a:r>
              <a:rPr lang="en-GB" b="0" i="0" dirty="0">
                <a:solidFill>
                  <a:srgbClr val="212121"/>
                </a:solidFill>
                <a:effectLst/>
                <a:latin typeface="Cambria" panose="02040503050406030204" pitchFamily="18" charset="0"/>
              </a:rPr>
              <a:t>Infrared thermography is a non-invasive technique for assessing thermal states that measure the radiation emitted from the skin in distinct anatomical areas, known as thermal windows.</a:t>
            </a:r>
            <a:endParaRPr lang="en-GB" baseline="0" dirty="0"/>
          </a:p>
          <a:p>
            <a:r>
              <a:rPr lang="en-GB" baseline="0" dirty="0"/>
              <a:t>Thermal imaging: inflammation or restricted blood flow</a:t>
            </a:r>
          </a:p>
          <a:p>
            <a:r>
              <a:rPr lang="en-GB" dirty="0"/>
              <a:t>IRT allows the visualization of temperature distribution, and it can detect changes in peripheral blood flow from the resulting changes in heat loss and; therefore, have been a useful tool for assessing the presence of disease and stress in animals. . In this process, each colour expresses a specific temperature range;</a:t>
            </a:r>
            <a:r>
              <a:rPr lang="en-GB" b="0" i="0" dirty="0">
                <a:solidFill>
                  <a:srgbClr val="333333"/>
                </a:solidFill>
                <a:effectLst/>
                <a:latin typeface="Open Sans" panose="020B0606030504020204" pitchFamily="34" charset="0"/>
              </a:rPr>
              <a:t> usually, the coldest colour areas are in blue, and the hottest areas are in white, with reds/yellows being "middle temperatures".</a:t>
            </a:r>
            <a:endParaRPr lang="en-GB" dirty="0"/>
          </a:p>
          <a:p>
            <a:endParaRPr lang="en-GB" baseline="0" dirty="0"/>
          </a:p>
          <a:p>
            <a:endParaRPr lang="en-GB" baseline="0" dirty="0"/>
          </a:p>
          <a:p>
            <a:r>
              <a:rPr lang="en-GB" b="0" i="0" dirty="0">
                <a:solidFill>
                  <a:srgbClr val="212121"/>
                </a:solidFill>
                <a:effectLst/>
                <a:latin typeface="Cambria" panose="02040503050406030204" pitchFamily="18" charset="0"/>
              </a:rPr>
              <a:t>However, the wide diversity of species under human care has distinct anatomical, morphological, and physiological traits. For example, feathers are thermal insulators that maintain temperatures within normal ranges, but their presence limits the use of IRT, which requires zones with bare skin. Therefore, the eye region and legs are the preferred thermal windows in birds for evaluating superficial temperature changes. In the case of animals with sparse hair, such as elephants, rhinoceroses, and hippopotami, or those that do not have long hair, like giraffes, or equids like zebras, IRT can be used in the abdomen, thorax, or ears. In contrast, for carnivores or species with winter coats, the recommendation is to evaluate windows located in the joints, feet (on the caudal side), or facial region.</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In horses: IRT can pick up </a:t>
            </a:r>
            <a:r>
              <a:rPr lang="en-GB" b="0" i="0" dirty="0">
                <a:solidFill>
                  <a:srgbClr val="434344"/>
                </a:solidFill>
                <a:effectLst/>
                <a:latin typeface="Ubuntu" panose="020B0504030602030204" pitchFamily="34" charset="0"/>
              </a:rPr>
              <a:t>Arthritis, hoof abscesses, soft tissue damage, tendon damage, laminitis.</a:t>
            </a:r>
            <a:endParaRPr lang="en-GB" dirty="0"/>
          </a:p>
        </p:txBody>
      </p:sp>
      <p:sp>
        <p:nvSpPr>
          <p:cNvPr id="4" name="Slide Number Placeholder 3"/>
          <p:cNvSpPr>
            <a:spLocks noGrp="1"/>
          </p:cNvSpPr>
          <p:nvPr>
            <p:ph type="sldNum" sz="quarter" idx="10"/>
          </p:nvPr>
        </p:nvSpPr>
        <p:spPr/>
        <p:txBody>
          <a:bodyPr/>
          <a:lstStyle/>
          <a:p>
            <a:fld id="{649B8970-53D3-4AD0-A7BF-08C4AADCC980}" type="slidenum">
              <a:rPr lang="en-GB" smtClean="0"/>
              <a:t>15</a:t>
            </a:fld>
            <a:endParaRPr lang="en-GB"/>
          </a:p>
        </p:txBody>
      </p:sp>
    </p:spTree>
    <p:extLst>
      <p:ext uri="{BB962C8B-B14F-4D97-AF65-F5344CB8AC3E}">
        <p14:creationId xmlns:p14="http://schemas.microsoft.com/office/powerpoint/2010/main" val="361113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Disease control in managed animal collections</a:t>
            </a:r>
            <a:r>
              <a:rPr lang="en-GB" sz="1200" dirty="0"/>
              <a:t>: To control diseases, it is necessary to take preventive measures against the occurrence and spread of diseases in systematic and well-planned ways. </a:t>
            </a:r>
            <a:endParaRPr lang="en-US" sz="1200" dirty="0"/>
          </a:p>
        </p:txBody>
      </p:sp>
      <p:sp>
        <p:nvSpPr>
          <p:cNvPr id="4" name="Slide Number Placeholder 3"/>
          <p:cNvSpPr>
            <a:spLocks noGrp="1"/>
          </p:cNvSpPr>
          <p:nvPr>
            <p:ph type="sldNum" sz="quarter" idx="5"/>
          </p:nvPr>
        </p:nvSpPr>
        <p:spPr/>
        <p:txBody>
          <a:bodyPr/>
          <a:lstStyle/>
          <a:p>
            <a:fld id="{649B8970-53D3-4AD0-A7BF-08C4AADCC980}" type="slidenum">
              <a:rPr lang="en-GB" smtClean="0"/>
              <a:t>6</a:t>
            </a:fld>
            <a:endParaRPr lang="en-GB"/>
          </a:p>
        </p:txBody>
      </p:sp>
    </p:spTree>
    <p:extLst>
      <p:ext uri="{BB962C8B-B14F-4D97-AF65-F5344CB8AC3E}">
        <p14:creationId xmlns:p14="http://schemas.microsoft.com/office/powerpoint/2010/main" val="14176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Disease control in managed animal collections</a:t>
            </a:r>
            <a:r>
              <a:rPr lang="en-GB" sz="1200" dirty="0"/>
              <a:t>: To control diseases, it is necessary to take preventive measures against the occurrence and spread of diseases in systematic and well-planned ways. </a:t>
            </a:r>
            <a:endParaRPr lang="en-US" sz="1200" dirty="0"/>
          </a:p>
        </p:txBody>
      </p:sp>
      <p:sp>
        <p:nvSpPr>
          <p:cNvPr id="4" name="Slide Number Placeholder 3"/>
          <p:cNvSpPr>
            <a:spLocks noGrp="1"/>
          </p:cNvSpPr>
          <p:nvPr>
            <p:ph type="sldNum" sz="quarter" idx="5"/>
          </p:nvPr>
        </p:nvSpPr>
        <p:spPr/>
        <p:txBody>
          <a:bodyPr/>
          <a:lstStyle/>
          <a:p>
            <a:fld id="{649B8970-53D3-4AD0-A7BF-08C4AADCC980}" type="slidenum">
              <a:rPr lang="en-GB" smtClean="0"/>
              <a:t>7</a:t>
            </a:fld>
            <a:endParaRPr lang="en-GB"/>
          </a:p>
        </p:txBody>
      </p:sp>
    </p:spTree>
    <p:extLst>
      <p:ext uri="{BB962C8B-B14F-4D97-AF65-F5344CB8AC3E}">
        <p14:creationId xmlns:p14="http://schemas.microsoft.com/office/powerpoint/2010/main" val="50574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Disease control in wildlife: </a:t>
            </a:r>
            <a:r>
              <a:rPr lang="en-GB" sz="1200" dirty="0"/>
              <a:t>Surveillance and monitoring build on the steady collection, collation, and analysis of data related to animal health but differs at the aim and target population. </a:t>
            </a:r>
            <a:endParaRPr lang="en-GB" dirty="0"/>
          </a:p>
        </p:txBody>
      </p:sp>
      <p:sp>
        <p:nvSpPr>
          <p:cNvPr id="4" name="Slide Number Placeholder 3"/>
          <p:cNvSpPr>
            <a:spLocks noGrp="1"/>
          </p:cNvSpPr>
          <p:nvPr>
            <p:ph type="sldNum" sz="quarter" idx="5"/>
          </p:nvPr>
        </p:nvSpPr>
        <p:spPr/>
        <p:txBody>
          <a:bodyPr/>
          <a:lstStyle/>
          <a:p>
            <a:fld id="{649B8970-53D3-4AD0-A7BF-08C4AADCC980}" type="slidenum">
              <a:rPr lang="en-GB" smtClean="0"/>
              <a:t>8</a:t>
            </a:fld>
            <a:endParaRPr lang="en-GB"/>
          </a:p>
        </p:txBody>
      </p:sp>
    </p:spTree>
    <p:extLst>
      <p:ext uri="{BB962C8B-B14F-4D97-AF65-F5344CB8AC3E}">
        <p14:creationId xmlns:p14="http://schemas.microsoft.com/office/powerpoint/2010/main" val="20603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Disease control in wildlife: </a:t>
            </a:r>
            <a:r>
              <a:rPr lang="en-GB" sz="1200" dirty="0"/>
              <a:t>Surveillance and monitoring build on the steady collection, collation, and analysis of data related to animal health but differs at the aim and target population. </a:t>
            </a:r>
            <a:endParaRPr lang="en-GB" dirty="0"/>
          </a:p>
        </p:txBody>
      </p:sp>
      <p:sp>
        <p:nvSpPr>
          <p:cNvPr id="4" name="Slide Number Placeholder 3"/>
          <p:cNvSpPr>
            <a:spLocks noGrp="1"/>
          </p:cNvSpPr>
          <p:nvPr>
            <p:ph type="sldNum" sz="quarter" idx="5"/>
          </p:nvPr>
        </p:nvSpPr>
        <p:spPr/>
        <p:txBody>
          <a:bodyPr/>
          <a:lstStyle/>
          <a:p>
            <a:fld id="{649B8970-53D3-4AD0-A7BF-08C4AADCC980}" type="slidenum">
              <a:rPr lang="en-GB" smtClean="0"/>
              <a:t>9</a:t>
            </a:fld>
            <a:endParaRPr lang="en-GB"/>
          </a:p>
        </p:txBody>
      </p:sp>
    </p:spTree>
    <p:extLst>
      <p:ext uri="{BB962C8B-B14F-4D97-AF65-F5344CB8AC3E}">
        <p14:creationId xmlns:p14="http://schemas.microsoft.com/office/powerpoint/2010/main" val="9134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282828"/>
                </a:solidFill>
                <a:effectLst/>
                <a:latin typeface="MuseoSans"/>
              </a:rPr>
              <a:t>Preventation</a:t>
            </a:r>
            <a:r>
              <a:rPr lang="en-GB" b="0" i="0" dirty="0">
                <a:solidFill>
                  <a:srgbClr val="282828"/>
                </a:solidFill>
                <a:effectLst/>
                <a:latin typeface="MuseoSans"/>
              </a:rPr>
              <a:t> controls such as translocation, fencing, feed, and water management, farm biosecurity and hygienic hunting-offal disposal.</a:t>
            </a:r>
          </a:p>
          <a:p>
            <a:endParaRPr lang="en-GB" b="0" i="0" dirty="0">
              <a:solidFill>
                <a:srgbClr val="282828"/>
              </a:solidFill>
              <a:effectLst/>
              <a:latin typeface="MuseoSans"/>
            </a:endParaRPr>
          </a:p>
          <a:p>
            <a:r>
              <a:rPr lang="en-GB" b="0" i="0" dirty="0">
                <a:solidFill>
                  <a:srgbClr val="282828"/>
                </a:solidFill>
                <a:effectLst/>
                <a:latin typeface="MuseoSans"/>
              </a:rPr>
              <a:t>Barrier concept includes the use of large or small-scale fencing and any other barrier: physical, dogs, deterrents, barriers to vectors, etc. to prevent the transmission of diseases between animal populations</a:t>
            </a:r>
            <a:endParaRPr lang="en-GB" dirty="0"/>
          </a:p>
        </p:txBody>
      </p:sp>
      <p:sp>
        <p:nvSpPr>
          <p:cNvPr id="4" name="Slide Number Placeholder 3"/>
          <p:cNvSpPr>
            <a:spLocks noGrp="1"/>
          </p:cNvSpPr>
          <p:nvPr>
            <p:ph type="sldNum" sz="quarter" idx="5"/>
          </p:nvPr>
        </p:nvSpPr>
        <p:spPr/>
        <p:txBody>
          <a:bodyPr/>
          <a:lstStyle/>
          <a:p>
            <a:fld id="{649B8970-53D3-4AD0-A7BF-08C4AADCC980}" type="slidenum">
              <a:rPr lang="en-GB" smtClean="0"/>
              <a:t>10</a:t>
            </a:fld>
            <a:endParaRPr lang="en-GB"/>
          </a:p>
        </p:txBody>
      </p:sp>
    </p:spTree>
    <p:extLst>
      <p:ext uri="{BB962C8B-B14F-4D97-AF65-F5344CB8AC3E}">
        <p14:creationId xmlns:p14="http://schemas.microsoft.com/office/powerpoint/2010/main" val="295385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BlinkMacSystemFont"/>
              </a:rPr>
              <a:t>Three basic forms of management strategies exist for wildlife disease, as follows: prevention of introduction of disease, control of existing disease or eradication.</a:t>
            </a:r>
          </a:p>
          <a:p>
            <a:endParaRPr lang="en-GB" b="0" i="0" dirty="0">
              <a:solidFill>
                <a:srgbClr val="212121"/>
              </a:solidFill>
              <a:effectLst/>
              <a:latin typeface="BlinkMacSystemFont"/>
            </a:endParaRPr>
          </a:p>
          <a:p>
            <a:r>
              <a:rPr lang="en-GB" b="0" i="0" dirty="0">
                <a:solidFill>
                  <a:srgbClr val="212121"/>
                </a:solidFill>
                <a:effectLst/>
                <a:latin typeface="BlinkMacSystemFont"/>
              </a:rPr>
              <a:t> Management may be directed at the disease agent, host population, habitat or be focused on human activities. </a:t>
            </a:r>
          </a:p>
          <a:p>
            <a:endParaRPr lang="en-GB" b="0" i="0" dirty="0">
              <a:solidFill>
                <a:srgbClr val="212121"/>
              </a:solidFill>
              <a:effectLst/>
              <a:latin typeface="BlinkMacSystemFont"/>
            </a:endParaRPr>
          </a:p>
          <a:p>
            <a:r>
              <a:rPr lang="en-GB" b="0" i="0" dirty="0">
                <a:solidFill>
                  <a:srgbClr val="212121"/>
                </a:solidFill>
                <a:effectLst/>
                <a:latin typeface="BlinkMacSystemFont"/>
              </a:rPr>
              <a:t>Disease agents may be dealt with in the environment through disinfection or in the host through treatment. Disinfection and pesticides used to destroy agents or vectors are limited to local situations, may have serious environmental effects and may result in acquired resistance. Difficulty in delivering treatment limits chemotherapy to local situations. </a:t>
            </a:r>
          </a:p>
          <a:p>
            <a:endParaRPr lang="en-GB" b="0" i="0" dirty="0">
              <a:solidFill>
                <a:srgbClr val="212121"/>
              </a:solidFill>
              <a:effectLst/>
              <a:latin typeface="BlinkMacSystemFont"/>
            </a:endParaRPr>
          </a:p>
          <a:p>
            <a:r>
              <a:rPr lang="en-GB" b="0" i="0" dirty="0">
                <a:solidFill>
                  <a:srgbClr val="212121"/>
                </a:solidFill>
                <a:effectLst/>
                <a:latin typeface="BlinkMacSystemFont"/>
              </a:rPr>
              <a:t>Host populations may be managed by immunisation, by altering their distribution or density, or by extirpation. Immunisation is best suited for microparasitic exogenous infections with a low reproductive rate and in populations which have a low turnover. Mass immunisation with oral baits has been effective, but this strategy is limited to a few serious diseases. It is difficult to move wild animals and techniques to discourage animals from entering an area become ineffective rapidly. The setting up of fences is feasible only in local situations. </a:t>
            </a:r>
          </a:p>
          <a:p>
            <a:endParaRPr lang="en-GB" b="0" i="0" dirty="0">
              <a:solidFill>
                <a:srgbClr val="212121"/>
              </a:solidFill>
              <a:effectLst/>
              <a:latin typeface="BlinkMacSystemFont"/>
            </a:endParaRPr>
          </a:p>
          <a:p>
            <a:r>
              <a:rPr lang="en-GB" b="0" i="0" dirty="0">
                <a:solidFill>
                  <a:srgbClr val="212121"/>
                </a:solidFill>
                <a:effectLst/>
                <a:latin typeface="BlinkMacSystemFont"/>
              </a:rPr>
              <a:t>Selective culling is limited to situations in which affected individuals are readily identifiable. General population reduction has had little success in disease control but reducing populations surrounding a focus or creating a barrier to disease movement have been successful. Population reduction is a temporary measure. Eradication of a wildlife population has not been attempted for disease management. Habitat modification may be used to reduce exposure to disease agents, or to alter host distribution or density. Management of diseases of wild animals usually requires a change in human activities. The most important method is by restricting translocation of wild animals to prevent movement of disease.</a:t>
            </a:r>
            <a:endParaRPr lang="en-GB" dirty="0"/>
          </a:p>
        </p:txBody>
      </p:sp>
      <p:sp>
        <p:nvSpPr>
          <p:cNvPr id="4" name="Slide Number Placeholder 3"/>
          <p:cNvSpPr>
            <a:spLocks noGrp="1"/>
          </p:cNvSpPr>
          <p:nvPr>
            <p:ph type="sldNum" sz="quarter" idx="5"/>
          </p:nvPr>
        </p:nvSpPr>
        <p:spPr/>
        <p:txBody>
          <a:bodyPr/>
          <a:lstStyle/>
          <a:p>
            <a:fld id="{649B8970-53D3-4AD0-A7BF-08C4AADCC980}" type="slidenum">
              <a:rPr lang="en-GB" smtClean="0"/>
              <a:t>11</a:t>
            </a:fld>
            <a:endParaRPr lang="en-GB"/>
          </a:p>
        </p:txBody>
      </p:sp>
    </p:spTree>
    <p:extLst>
      <p:ext uri="{BB962C8B-B14F-4D97-AF65-F5344CB8AC3E}">
        <p14:creationId xmlns:p14="http://schemas.microsoft.com/office/powerpoint/2010/main" val="354196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B8970-53D3-4AD0-A7BF-08C4AADCC980}" type="slidenum">
              <a:rPr lang="en-GB" smtClean="0"/>
              <a:t>13</a:t>
            </a:fld>
            <a:endParaRPr lang="en-GB"/>
          </a:p>
        </p:txBody>
      </p:sp>
    </p:spTree>
    <p:extLst>
      <p:ext uri="{BB962C8B-B14F-4D97-AF65-F5344CB8AC3E}">
        <p14:creationId xmlns:p14="http://schemas.microsoft.com/office/powerpoint/2010/main" val="119956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Open Sans" panose="020B0606030504020204" pitchFamily="34" charset="0"/>
              </a:rPr>
              <a:t>Visual assessment: Perform</a:t>
            </a:r>
            <a:r>
              <a:rPr lang="en-GB" b="0" i="0" dirty="0">
                <a:solidFill>
                  <a:srgbClr val="000000"/>
                </a:solidFill>
                <a:effectLst/>
                <a:latin typeface="Open Sans" panose="020B0606030504020204" pitchFamily="34" charset="0"/>
              </a:rPr>
              <a:t> frequent daily observations of animals they are working with, typically twice a day. AM and PM. </a:t>
            </a:r>
            <a:r>
              <a:rPr lang="en-GB" b="1" i="0" dirty="0">
                <a:solidFill>
                  <a:srgbClr val="000000"/>
                </a:solidFill>
                <a:effectLst/>
                <a:latin typeface="Open Sans" panose="020B0606030504020204" pitchFamily="34" charset="0"/>
              </a:rPr>
              <a:t>Identify</a:t>
            </a:r>
            <a:r>
              <a:rPr lang="en-GB" b="0" i="0" dirty="0">
                <a:solidFill>
                  <a:srgbClr val="000000"/>
                </a:solidFill>
                <a:effectLst/>
                <a:latin typeface="Open Sans" panose="020B0606030504020204" pitchFamily="34" charset="0"/>
              </a:rPr>
              <a:t> visual signs of poor health (can be physical: e.g. feather loss, visible wounds or behavioural: e.g. lethargy, reduced feeding)</a:t>
            </a:r>
            <a:br>
              <a:rPr lang="en-GB" dirty="0"/>
            </a:br>
            <a:endParaRPr lang="en-GB" dirty="0"/>
          </a:p>
          <a:p>
            <a:r>
              <a:rPr lang="en-GB" b="1" i="0" dirty="0">
                <a:solidFill>
                  <a:srgbClr val="000000"/>
                </a:solidFill>
                <a:effectLst/>
                <a:latin typeface="Open Sans" panose="020B0606030504020204" pitchFamily="34" charset="0"/>
              </a:rPr>
              <a:t>Faecal analysis. Monitor</a:t>
            </a:r>
            <a:r>
              <a:rPr lang="en-GB" b="0" i="0" dirty="0">
                <a:solidFill>
                  <a:srgbClr val="000000"/>
                </a:solidFill>
                <a:effectLst/>
                <a:latin typeface="Open Sans" panose="020B0606030504020204" pitchFamily="34" charset="0"/>
              </a:rPr>
              <a:t> waste output and report any unusual changes (e.g. loose faeces)</a:t>
            </a:r>
            <a:endParaRPr lang="en-GB" dirty="0"/>
          </a:p>
          <a:p>
            <a:r>
              <a:rPr lang="en-GB" dirty="0"/>
              <a:t>Faecal analysis: nutrition, genetic</a:t>
            </a:r>
            <a:r>
              <a:rPr lang="en-GB" baseline="0" dirty="0"/>
              <a:t> analysis, parasitology, cortisol.</a:t>
            </a:r>
          </a:p>
          <a:p>
            <a:endParaRPr lang="en-GB" baseline="0" dirty="0"/>
          </a:p>
          <a:p>
            <a:r>
              <a:rPr lang="en-GB" baseline="0" dirty="0"/>
              <a:t>Blood analysis: </a:t>
            </a:r>
            <a:r>
              <a:rPr lang="en-GB" b="0" i="0" baseline="0" dirty="0">
                <a:solidFill>
                  <a:srgbClr val="4F4F4F"/>
                </a:solidFill>
                <a:effectLst/>
                <a:latin typeface="Open Sans" panose="020B0606030504020204" pitchFamily="34" charset="0"/>
              </a:rPr>
              <a:t>B</a:t>
            </a:r>
            <a:r>
              <a:rPr lang="en-GB" b="0" i="0" dirty="0">
                <a:solidFill>
                  <a:srgbClr val="4F4F4F"/>
                </a:solidFill>
                <a:effectLst/>
                <a:latin typeface="Open Sans" panose="020B0606030504020204" pitchFamily="34" charset="0"/>
              </a:rPr>
              <a:t>lood tests are part of a normal health checks to combine with an animal’s external physical examination to make an assessment of internal health.</a:t>
            </a:r>
            <a:endParaRPr lang="en-GB" b="0" i="0" baseline="0" dirty="0">
              <a:solidFill>
                <a:srgbClr val="4F4F4F"/>
              </a:solidFill>
              <a:effectLst/>
              <a:latin typeface="Open Sans" panose="020B0606030504020204" pitchFamily="34" charset="0"/>
            </a:endParaRPr>
          </a:p>
          <a:p>
            <a:endParaRPr lang="en-GB" baseline="0" dirty="0"/>
          </a:p>
          <a:p>
            <a:r>
              <a:rPr lang="en-GB" b="0" i="0" dirty="0">
                <a:solidFill>
                  <a:srgbClr val="212121"/>
                </a:solidFill>
                <a:effectLst/>
                <a:latin typeface="Cambria" panose="02040503050406030204" pitchFamily="18" charset="0"/>
              </a:rPr>
              <a:t>Infrared thermography is a non-invasive technique for assessing thermal states that measure the radiation emitted from the skin in distinct anatomical areas, known as thermal windows.</a:t>
            </a:r>
            <a:endParaRPr lang="en-GB" baseline="0" dirty="0"/>
          </a:p>
          <a:p>
            <a:r>
              <a:rPr lang="en-GB" baseline="0" dirty="0"/>
              <a:t>Thermal imaging: inflammation or restricted blood flow</a:t>
            </a:r>
            <a:endParaRPr lang="en-GB" dirty="0"/>
          </a:p>
        </p:txBody>
      </p:sp>
      <p:sp>
        <p:nvSpPr>
          <p:cNvPr id="4" name="Slide Number Placeholder 3"/>
          <p:cNvSpPr>
            <a:spLocks noGrp="1"/>
          </p:cNvSpPr>
          <p:nvPr>
            <p:ph type="sldNum" sz="quarter" idx="10"/>
          </p:nvPr>
        </p:nvSpPr>
        <p:spPr/>
        <p:txBody>
          <a:bodyPr/>
          <a:lstStyle/>
          <a:p>
            <a:fld id="{649B8970-53D3-4AD0-A7BF-08C4AADCC980}" type="slidenum">
              <a:rPr lang="en-GB" smtClean="0"/>
              <a:t>14</a:t>
            </a:fld>
            <a:endParaRPr lang="en-GB"/>
          </a:p>
        </p:txBody>
      </p:sp>
    </p:spTree>
    <p:extLst>
      <p:ext uri="{BB962C8B-B14F-4D97-AF65-F5344CB8AC3E}">
        <p14:creationId xmlns:p14="http://schemas.microsoft.com/office/powerpoint/2010/main" val="162296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392309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90D17C9-BFC1-440E-8E9C-2BA41CBAE32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629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91161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295207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226551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0D17C9-BFC1-440E-8E9C-2BA41CBAE32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419845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0D17C9-BFC1-440E-8E9C-2BA41CBAE325}" type="datetimeFigureOut">
              <a:rPr lang="en-GB" smtClean="0"/>
              <a:t>29/01/2025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855125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323544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18410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321750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0D17C9-BFC1-440E-8E9C-2BA41CBAE32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80154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90D17C9-BFC1-440E-8E9C-2BA41CBAE32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163473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90D17C9-BFC1-440E-8E9C-2BA41CBAE32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234560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0D17C9-BFC1-440E-8E9C-2BA41CBAE325}"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124260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D17C9-BFC1-440E-8E9C-2BA41CBAE325}"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42527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90D17C9-BFC1-440E-8E9C-2BA41CBAE32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329485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90D17C9-BFC1-440E-8E9C-2BA41CBAE32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7137-336F-48C6-B418-E25676D0AAF0}" type="slidenum">
              <a:rPr lang="en-GB" smtClean="0"/>
              <a:t>‹#›</a:t>
            </a:fld>
            <a:endParaRPr lang="en-GB"/>
          </a:p>
        </p:txBody>
      </p:sp>
    </p:spTree>
    <p:extLst>
      <p:ext uri="{BB962C8B-B14F-4D97-AF65-F5344CB8AC3E}">
        <p14:creationId xmlns:p14="http://schemas.microsoft.com/office/powerpoint/2010/main" val="139927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90D17C9-BFC1-440E-8E9C-2BA41CBAE325}" type="datetimeFigureOut">
              <a:rPr lang="en-GB" smtClean="0"/>
              <a:t>29/01/2025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3E7137-336F-48C6-B418-E25676D0AAF0}" type="slidenum">
              <a:rPr lang="en-GB" smtClean="0"/>
              <a:t>‹#›</a:t>
            </a:fld>
            <a:endParaRPr lang="en-GB"/>
          </a:p>
        </p:txBody>
      </p:sp>
    </p:spTree>
    <p:extLst>
      <p:ext uri="{BB962C8B-B14F-4D97-AF65-F5344CB8AC3E}">
        <p14:creationId xmlns:p14="http://schemas.microsoft.com/office/powerpoint/2010/main" val="377191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pic>
        <p:nvPicPr>
          <p:cNvPr id="13314" name="Picture 2" descr="http://www.sdnn.com/wp-content/uploads/2009/05/sdnn-san-diego-zoo-flamingo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0" r="21225"/>
          <a:stretch/>
        </p:blipFill>
        <p:spPr bwMode="auto">
          <a:xfrm>
            <a:off x="796131" y="908603"/>
            <a:ext cx="3764697" cy="462000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3321"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p:cNvSpPr>
            <a:spLocks noGrp="1"/>
          </p:cNvSpPr>
          <p:nvPr>
            <p:ph type="ctrTitle"/>
          </p:nvPr>
        </p:nvSpPr>
        <p:spPr>
          <a:xfrm>
            <a:off x="5695061" y="1241266"/>
            <a:ext cx="5428551" cy="3153753"/>
          </a:xfrm>
        </p:spPr>
        <p:txBody>
          <a:bodyPr>
            <a:normAutofit/>
          </a:bodyPr>
          <a:lstStyle/>
          <a:p>
            <a:pPr>
              <a:lnSpc>
                <a:spcPct val="90000"/>
              </a:lnSpc>
            </a:pPr>
            <a:r>
              <a:rPr lang="en-GB" dirty="0"/>
              <a:t>Disease control in </a:t>
            </a:r>
            <a:r>
              <a:rPr lang="en-GB"/>
              <a:t>captive collections</a:t>
            </a:r>
            <a:endParaRPr lang="en-GB" dirty="0"/>
          </a:p>
        </p:txBody>
      </p:sp>
      <p:sp>
        <p:nvSpPr>
          <p:cNvPr id="13323" name="Rectangle 13322">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005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3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1026" name="Picture 2" descr="http://www.wallpaperbase.com/wallpapers/animals/deer/deer_8.jpg"/>
          <p:cNvPicPr>
            <a:picLocks noGrp="1" noChangeAspect="1" noChangeArrowheads="1"/>
          </p:cNvPicPr>
          <p:nvPr>
            <p:ph type="pic" idx="1"/>
          </p:nvPr>
        </p:nvPicPr>
        <p:blipFill rotWithShape="1">
          <a:blip r:embed="rId4" cstate="print">
            <a:extLst>
              <a:ext uri="{28A0092B-C50C-407E-A947-70E740481C1C}">
                <a14:useLocalDpi xmlns:a14="http://schemas.microsoft.com/office/drawing/2010/main" val="0"/>
              </a:ext>
            </a:extLst>
          </a:blip>
          <a:srcRect l="30534" r="27908"/>
          <a:stretch/>
        </p:blipFill>
        <p:spPr bwMode="auto">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p:spPr>
      </p:pic>
      <p:sp>
        <p:nvSpPr>
          <p:cNvPr id="2" name="Title 1"/>
          <p:cNvSpPr>
            <a:spLocks noGrp="1"/>
          </p:cNvSpPr>
          <p:nvPr>
            <p:ph type="title"/>
          </p:nvPr>
        </p:nvSpPr>
        <p:spPr>
          <a:xfrm>
            <a:off x="5597719" y="1070802"/>
            <a:ext cx="5525894" cy="3324217"/>
          </a:xfrm>
        </p:spPr>
        <p:txBody>
          <a:bodyPr vert="horz" lIns="91440" tIns="45720" rIns="91440" bIns="45720" rtlCol="0" anchor="b">
            <a:noAutofit/>
          </a:bodyPr>
          <a:lstStyle/>
          <a:p>
            <a:pPr>
              <a:lnSpc>
                <a:spcPct val="90000"/>
              </a:lnSpc>
            </a:pPr>
            <a:r>
              <a:rPr lang="en-GB" sz="2400" dirty="0"/>
              <a:t>The primary means to control diseases shared by wildlife include preventive actions, arthropod vector control (if vector-borne disease), host population control through random or selective culling, habitat management or reproductive control and vaccination. </a:t>
            </a:r>
            <a:endParaRPr lang="en-US" sz="1050" dirty="0"/>
          </a:p>
        </p:txBody>
      </p:sp>
      <p:sp>
        <p:nvSpPr>
          <p:cNvPr id="1041" name="Rectangle 104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242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7" name="Group 1024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248" name="Rectangle 1024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24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251" name="Rectangle 1025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253"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255" name="Rectangle 10254">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What challenges are faced in the health management of static wild animal populations?</a:t>
            </a:r>
          </a:p>
        </p:txBody>
      </p:sp>
      <p:pic>
        <p:nvPicPr>
          <p:cNvPr id="10242" name="Picture 2" descr="http://www.flyingwhitedots.com/webimages/young-african-wildlife-safari-2-young-giraffe-w-michael-poliza-b.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109763" y="1259688"/>
            <a:ext cx="6470907" cy="433550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318102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9225" name="Freeform: Shape 92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922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Edinburgh Zoo, 2008</a:t>
            </a:r>
          </a:p>
        </p:txBody>
      </p:sp>
      <p:pic>
        <p:nvPicPr>
          <p:cNvPr id="9218" name="Picture 2" descr="http://www.deadlinenews.co.uk/wp-content/uploads/2009/12/new_zoo_enclosures_dppa_01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94607" y="1255879"/>
            <a:ext cx="6391533" cy="4346242"/>
          </a:xfrm>
          <a:prstGeom prst="rect">
            <a:avLst/>
          </a:prstGeom>
        </p:spPr>
      </p:pic>
      <p:sp>
        <p:nvSpPr>
          <p:cNvPr id="9229" name="Rectangle 922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231" name="Oval 92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233" name="Oval 923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idx="1"/>
          </p:nvPr>
        </p:nvSpPr>
        <p:spPr>
          <a:xfrm>
            <a:off x="1154955" y="2120900"/>
            <a:ext cx="3133726" cy="3898900"/>
          </a:xfrm>
        </p:spPr>
        <p:txBody>
          <a:bodyPr>
            <a:normAutofit lnSpcReduction="10000"/>
          </a:bodyPr>
          <a:lstStyle/>
          <a:p>
            <a:pPr>
              <a:buNone/>
            </a:pPr>
            <a:r>
              <a:rPr lang="en-US" sz="2400" dirty="0">
                <a:solidFill>
                  <a:srgbClr val="FFFFFF"/>
                </a:solidFill>
              </a:rPr>
              <a:t>How does the veterinary surgeon reconcile the conflicting needs of animals, the collection managers and the public in regards to health management?</a:t>
            </a:r>
          </a:p>
        </p:txBody>
      </p:sp>
      <p:sp>
        <p:nvSpPr>
          <p:cNvPr id="923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Tree>
    <p:extLst>
      <p:ext uri="{BB962C8B-B14F-4D97-AF65-F5344CB8AC3E}">
        <p14:creationId xmlns:p14="http://schemas.microsoft.com/office/powerpoint/2010/main" val="217449270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28" y="1317934"/>
            <a:ext cx="8761413" cy="706964"/>
          </a:xfrm>
        </p:spPr>
        <p:txBody>
          <a:bodyPr/>
          <a:lstStyle/>
          <a:p>
            <a:r>
              <a:rPr lang="en-GB" dirty="0"/>
              <a:t>Identifying individuals</a:t>
            </a:r>
          </a:p>
        </p:txBody>
      </p:sp>
      <p:sp>
        <p:nvSpPr>
          <p:cNvPr id="3" name="Content Placeholder 2"/>
          <p:cNvSpPr>
            <a:spLocks noGrp="1"/>
          </p:cNvSpPr>
          <p:nvPr>
            <p:ph idx="1"/>
          </p:nvPr>
        </p:nvSpPr>
        <p:spPr/>
        <p:txBody>
          <a:bodyPr/>
          <a:lstStyle/>
          <a:p>
            <a:r>
              <a:rPr lang="en-GB" dirty="0"/>
              <a:t>Markings</a:t>
            </a:r>
          </a:p>
          <a:p>
            <a:r>
              <a:rPr lang="en-GB" dirty="0"/>
              <a:t>Tagging/IDs</a:t>
            </a:r>
          </a:p>
          <a:p>
            <a:r>
              <a:rPr lang="en-GB" dirty="0"/>
              <a:t>Microchips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404" y="1863969"/>
            <a:ext cx="4312874" cy="24769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311" y="2991159"/>
            <a:ext cx="2619375"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12" y="4866684"/>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9404" y="4433886"/>
            <a:ext cx="2917371" cy="217587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438" y="4433886"/>
            <a:ext cx="3865451" cy="2175875"/>
          </a:xfrm>
          <a:prstGeom prst="rect">
            <a:avLst/>
          </a:prstGeom>
        </p:spPr>
      </p:pic>
      <p:sp>
        <p:nvSpPr>
          <p:cNvPr id="10" name="TextBox 9">
            <a:extLst>
              <a:ext uri="{FF2B5EF4-FFF2-40B4-BE49-F238E27FC236}">
                <a16:creationId xmlns:a16="http://schemas.microsoft.com/office/drawing/2014/main" id="{92D2776E-A0C2-5D15-08EC-9F4CDA119E78}"/>
              </a:ext>
            </a:extLst>
          </p:cNvPr>
          <p:cNvSpPr txBox="1"/>
          <p:nvPr/>
        </p:nvSpPr>
        <p:spPr>
          <a:xfrm>
            <a:off x="979998" y="739332"/>
            <a:ext cx="6094674" cy="369332"/>
          </a:xfrm>
          <a:prstGeom prst="rect">
            <a:avLst/>
          </a:prstGeom>
          <a:noFill/>
        </p:spPr>
        <p:txBody>
          <a:bodyPr wrap="square">
            <a:spAutoFit/>
          </a:bodyPr>
          <a:lstStyle/>
          <a:p>
            <a:r>
              <a:rPr lang="en-US" sz="1800" dirty="0">
                <a:solidFill>
                  <a:schemeClr val="bg1"/>
                </a:solidFill>
              </a:rPr>
              <a:t>Disease control in managed animal collections?</a:t>
            </a:r>
            <a:endParaRPr lang="en-GB" dirty="0">
              <a:solidFill>
                <a:schemeClr val="bg1"/>
              </a:solidFill>
            </a:endParaRPr>
          </a:p>
        </p:txBody>
      </p:sp>
    </p:spTree>
    <p:extLst>
      <p:ext uri="{BB962C8B-B14F-4D97-AF65-F5344CB8AC3E}">
        <p14:creationId xmlns:p14="http://schemas.microsoft.com/office/powerpoint/2010/main" val="25932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assess health? </a:t>
            </a:r>
          </a:p>
        </p:txBody>
      </p:sp>
      <p:sp>
        <p:nvSpPr>
          <p:cNvPr id="3" name="Content Placeholder 2"/>
          <p:cNvSpPr>
            <a:spLocks noGrp="1"/>
          </p:cNvSpPr>
          <p:nvPr>
            <p:ph idx="1"/>
          </p:nvPr>
        </p:nvSpPr>
        <p:spPr/>
        <p:txBody>
          <a:bodyPr>
            <a:normAutofit lnSpcReduction="10000"/>
          </a:bodyPr>
          <a:lstStyle/>
          <a:p>
            <a:r>
              <a:rPr lang="en-GB" dirty="0"/>
              <a:t>Visual assessment (how often?) </a:t>
            </a:r>
          </a:p>
          <a:p>
            <a:r>
              <a:rPr lang="en-GB" dirty="0"/>
              <a:t>Faecal analysis</a:t>
            </a:r>
          </a:p>
          <a:p>
            <a:pPr lvl="1"/>
            <a:r>
              <a:rPr lang="en-GB" dirty="0"/>
              <a:t>Who’s? </a:t>
            </a:r>
          </a:p>
          <a:p>
            <a:pPr lvl="1"/>
            <a:r>
              <a:rPr lang="en-GB" dirty="0"/>
              <a:t>What info? </a:t>
            </a:r>
          </a:p>
          <a:p>
            <a:r>
              <a:rPr lang="en-GB" dirty="0"/>
              <a:t>Blood analysis</a:t>
            </a:r>
          </a:p>
          <a:p>
            <a:pPr lvl="1"/>
            <a:r>
              <a:rPr lang="en-GB" dirty="0"/>
              <a:t>How? Why?</a:t>
            </a:r>
          </a:p>
          <a:p>
            <a:pPr lvl="1"/>
            <a:r>
              <a:rPr lang="en-GB" dirty="0"/>
              <a:t>Associated challenges?</a:t>
            </a:r>
          </a:p>
          <a:p>
            <a:r>
              <a:rPr lang="en-GB" dirty="0"/>
              <a:t>Thermal imaging </a:t>
            </a:r>
          </a:p>
          <a:p>
            <a:pPr marL="800100" lvl="1"/>
            <a:r>
              <a:rPr lang="en-GB" dirty="0"/>
              <a:t>In Birds (</a:t>
            </a:r>
            <a:r>
              <a:rPr lang="en-GB" dirty="0" err="1"/>
              <a:t>Jerem</a:t>
            </a:r>
            <a:r>
              <a:rPr lang="en-GB" dirty="0"/>
              <a:t> </a:t>
            </a:r>
            <a:r>
              <a:rPr lang="en-GB" i="1" dirty="0"/>
              <a:t>et al., </a:t>
            </a:r>
            <a:r>
              <a:rPr lang="en-GB" dirty="0"/>
              <a:t>2015)</a:t>
            </a:r>
          </a:p>
          <a:p>
            <a:endParaRPr lang="en-GB" dirty="0"/>
          </a:p>
          <a:p>
            <a:endParaRPr lang="en-GB" dirty="0"/>
          </a:p>
        </p:txBody>
      </p:sp>
      <p:pic>
        <p:nvPicPr>
          <p:cNvPr id="4" name="Picture 3"/>
          <p:cNvPicPr>
            <a:picLocks noChangeAspect="1"/>
          </p:cNvPicPr>
          <p:nvPr/>
        </p:nvPicPr>
        <p:blipFill>
          <a:blip r:embed="rId3"/>
          <a:stretch>
            <a:fillRect/>
          </a:stretch>
        </p:blipFill>
        <p:spPr>
          <a:xfrm>
            <a:off x="5340441" y="2000288"/>
            <a:ext cx="6401526" cy="4378402"/>
          </a:xfrm>
          <a:prstGeom prst="rect">
            <a:avLst/>
          </a:prstGeom>
        </p:spPr>
      </p:pic>
      <p:pic>
        <p:nvPicPr>
          <p:cNvPr id="5" name="Picture 4"/>
          <p:cNvPicPr>
            <a:picLocks noChangeAspect="1"/>
          </p:cNvPicPr>
          <p:nvPr/>
        </p:nvPicPr>
        <p:blipFill>
          <a:blip r:embed="rId4"/>
          <a:stretch>
            <a:fillRect/>
          </a:stretch>
        </p:blipFill>
        <p:spPr>
          <a:xfrm>
            <a:off x="6314675" y="2833173"/>
            <a:ext cx="4810220" cy="3603022"/>
          </a:xfrm>
          <a:prstGeom prst="rect">
            <a:avLst/>
          </a:prstGeom>
        </p:spPr>
      </p:pic>
      <p:pic>
        <p:nvPicPr>
          <p:cNvPr id="6" name="Picture 5"/>
          <p:cNvPicPr>
            <a:picLocks noChangeAspect="1"/>
          </p:cNvPicPr>
          <p:nvPr/>
        </p:nvPicPr>
        <p:blipFill>
          <a:blip r:embed="rId5"/>
          <a:stretch>
            <a:fillRect/>
          </a:stretch>
        </p:blipFill>
        <p:spPr>
          <a:xfrm>
            <a:off x="6031565" y="2363519"/>
            <a:ext cx="5554246" cy="3896262"/>
          </a:xfrm>
          <a:prstGeom prst="rect">
            <a:avLst/>
          </a:prstGeom>
        </p:spPr>
      </p:pic>
      <p:pic>
        <p:nvPicPr>
          <p:cNvPr id="8" name="Picture 7"/>
          <p:cNvPicPr>
            <a:picLocks noChangeAspect="1"/>
          </p:cNvPicPr>
          <p:nvPr/>
        </p:nvPicPr>
        <p:blipFill>
          <a:blip r:embed="rId6"/>
          <a:stretch>
            <a:fillRect/>
          </a:stretch>
        </p:blipFill>
        <p:spPr>
          <a:xfrm>
            <a:off x="5418714" y="2170049"/>
            <a:ext cx="6167097" cy="4103923"/>
          </a:xfrm>
          <a:prstGeom prst="rect">
            <a:avLst/>
          </a:prstGeom>
        </p:spPr>
      </p:pic>
      <p:pic>
        <p:nvPicPr>
          <p:cNvPr id="7" name="Picture 6"/>
          <p:cNvPicPr>
            <a:picLocks noChangeAspect="1"/>
          </p:cNvPicPr>
          <p:nvPr/>
        </p:nvPicPr>
        <p:blipFill>
          <a:blip r:embed="rId7"/>
          <a:stretch>
            <a:fillRect/>
          </a:stretch>
        </p:blipFill>
        <p:spPr>
          <a:xfrm>
            <a:off x="5552444" y="2259688"/>
            <a:ext cx="6189523" cy="4103923"/>
          </a:xfrm>
          <a:prstGeom prst="rect">
            <a:avLst/>
          </a:prstGeom>
        </p:spPr>
      </p:pic>
      <p:pic>
        <p:nvPicPr>
          <p:cNvPr id="9" name="Picture 8"/>
          <p:cNvPicPr>
            <a:picLocks noChangeAspect="1"/>
          </p:cNvPicPr>
          <p:nvPr/>
        </p:nvPicPr>
        <p:blipFill>
          <a:blip r:embed="rId8"/>
          <a:stretch>
            <a:fillRect/>
          </a:stretch>
        </p:blipFill>
        <p:spPr>
          <a:xfrm>
            <a:off x="5356738" y="2361601"/>
            <a:ext cx="6385229" cy="400201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9555" y="2210334"/>
            <a:ext cx="6212412" cy="4304544"/>
          </a:xfrm>
          <a:prstGeom prst="rect">
            <a:avLst/>
          </a:prstGeom>
        </p:spPr>
      </p:pic>
      <p:sp>
        <p:nvSpPr>
          <p:cNvPr id="12" name="TextBox 11">
            <a:extLst>
              <a:ext uri="{FF2B5EF4-FFF2-40B4-BE49-F238E27FC236}">
                <a16:creationId xmlns:a16="http://schemas.microsoft.com/office/drawing/2014/main" id="{896282ED-F2D9-8CE0-2D49-33D630E4FA82}"/>
              </a:ext>
            </a:extLst>
          </p:cNvPr>
          <p:cNvSpPr txBox="1"/>
          <p:nvPr/>
        </p:nvSpPr>
        <p:spPr>
          <a:xfrm>
            <a:off x="1059512" y="598219"/>
            <a:ext cx="6094674" cy="369332"/>
          </a:xfrm>
          <a:prstGeom prst="rect">
            <a:avLst/>
          </a:prstGeom>
          <a:noFill/>
        </p:spPr>
        <p:txBody>
          <a:bodyPr wrap="square">
            <a:spAutoFit/>
          </a:bodyPr>
          <a:lstStyle/>
          <a:p>
            <a:r>
              <a:rPr lang="en-US" sz="1800" dirty="0">
                <a:solidFill>
                  <a:schemeClr val="bg1"/>
                </a:solidFill>
              </a:rPr>
              <a:t>Disease control in managed animal collections</a:t>
            </a:r>
            <a:endParaRPr lang="en-GB" dirty="0">
              <a:solidFill>
                <a:schemeClr val="bg1"/>
              </a:solidFill>
            </a:endParaRPr>
          </a:p>
        </p:txBody>
      </p:sp>
    </p:spTree>
    <p:extLst>
      <p:ext uri="{BB962C8B-B14F-4D97-AF65-F5344CB8AC3E}">
        <p14:creationId xmlns:p14="http://schemas.microsoft.com/office/powerpoint/2010/main" val="306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assess health? </a:t>
            </a:r>
          </a:p>
        </p:txBody>
      </p:sp>
      <p:sp>
        <p:nvSpPr>
          <p:cNvPr id="3" name="Content Placeholder 2"/>
          <p:cNvSpPr>
            <a:spLocks noGrp="1"/>
          </p:cNvSpPr>
          <p:nvPr>
            <p:ph idx="1"/>
          </p:nvPr>
        </p:nvSpPr>
        <p:spPr>
          <a:xfrm>
            <a:off x="699545" y="2494693"/>
            <a:ext cx="10074472" cy="4279818"/>
          </a:xfrm>
        </p:spPr>
        <p:txBody>
          <a:bodyPr>
            <a:normAutofit fontScale="77500" lnSpcReduction="20000"/>
          </a:bodyPr>
          <a:lstStyle/>
          <a:p>
            <a:r>
              <a:rPr lang="en-GB" dirty="0"/>
              <a:t>Blood analysis</a:t>
            </a:r>
          </a:p>
          <a:p>
            <a:pPr lvl="1"/>
            <a:r>
              <a:rPr lang="en-GB" dirty="0"/>
              <a:t>DNA sexing </a:t>
            </a:r>
          </a:p>
          <a:p>
            <a:pPr lvl="2"/>
            <a:r>
              <a:rPr lang="en-GB" dirty="0"/>
              <a:t>Especially important for some bird species which are sexually monomorphic.</a:t>
            </a:r>
          </a:p>
          <a:p>
            <a:pPr lvl="1"/>
            <a:r>
              <a:rPr lang="en-GB" dirty="0"/>
              <a:t>Biochemistry panels</a:t>
            </a:r>
          </a:p>
          <a:p>
            <a:pPr lvl="2"/>
            <a:r>
              <a:rPr lang="en-GB" dirty="0"/>
              <a:t>Insight to metabolic functions; i.e. blood sugar levels, liver and kidney function, liver inflammation, pancreatic and gut inflammation, blood fats, and calcium levels.</a:t>
            </a:r>
          </a:p>
          <a:p>
            <a:pPr lvl="1"/>
            <a:r>
              <a:rPr lang="en-GB" dirty="0"/>
              <a:t>Haematology</a:t>
            </a:r>
          </a:p>
          <a:p>
            <a:pPr lvl="2"/>
            <a:r>
              <a:rPr lang="en-GB" dirty="0"/>
              <a:t>Haematology or complete blood count (CBC) study red blood cell count, protein level and white blood cell count.</a:t>
            </a:r>
          </a:p>
          <a:p>
            <a:pPr lvl="2"/>
            <a:r>
              <a:rPr lang="en-GB" dirty="0"/>
              <a:t>Anaemia (Low red blood cells)</a:t>
            </a:r>
          </a:p>
          <a:p>
            <a:pPr lvl="2"/>
            <a:r>
              <a:rPr lang="en-GB" dirty="0"/>
              <a:t>What about changes in WBC and appearance, what does this indicate?</a:t>
            </a:r>
          </a:p>
          <a:p>
            <a:pPr lvl="2"/>
            <a:r>
              <a:rPr lang="en-GB" dirty="0"/>
              <a:t>Blood cancer and parasites</a:t>
            </a:r>
          </a:p>
          <a:p>
            <a:r>
              <a:rPr lang="en-GB" dirty="0"/>
              <a:t>Thermal imaging/ Infrared thermography (IRT)</a:t>
            </a:r>
          </a:p>
          <a:p>
            <a:pPr marL="800100" lvl="1"/>
            <a:r>
              <a:rPr lang="en-GB" dirty="0"/>
              <a:t>How? </a:t>
            </a:r>
            <a:r>
              <a:rPr lang="en-GB" b="1" dirty="0"/>
              <a:t>Infrared thermography works by analysing the heat energy emitted or reflected from a body or surface.</a:t>
            </a:r>
          </a:p>
          <a:p>
            <a:pPr marL="800100" lvl="1"/>
            <a:r>
              <a:rPr lang="en-GB" dirty="0"/>
              <a:t>Species specific?</a:t>
            </a:r>
          </a:p>
          <a:p>
            <a:pPr marL="800100" lvl="1"/>
            <a:r>
              <a:rPr lang="en-GB" dirty="0"/>
              <a:t>In Birds (</a:t>
            </a:r>
            <a:r>
              <a:rPr lang="en-GB" dirty="0" err="1"/>
              <a:t>Jerem</a:t>
            </a:r>
            <a:r>
              <a:rPr lang="en-GB" dirty="0"/>
              <a:t> </a:t>
            </a:r>
            <a:r>
              <a:rPr lang="en-GB" i="1" dirty="0"/>
              <a:t>et al., </a:t>
            </a:r>
            <a:r>
              <a:rPr lang="en-GB" dirty="0"/>
              <a:t>2015)</a:t>
            </a:r>
          </a:p>
          <a:p>
            <a:pPr marL="800100" lvl="1"/>
            <a:r>
              <a:rPr lang="en-GB" dirty="0"/>
              <a:t>In Horses (</a:t>
            </a:r>
            <a:r>
              <a:rPr lang="en-GB" dirty="0" err="1"/>
              <a:t>Redaelli</a:t>
            </a:r>
            <a:r>
              <a:rPr lang="en-GB" dirty="0"/>
              <a:t> et al., 2019)</a:t>
            </a:r>
          </a:p>
          <a:p>
            <a:endParaRPr lang="en-GB" dirty="0"/>
          </a:p>
          <a:p>
            <a:endParaRPr lang="en-GB" dirty="0"/>
          </a:p>
        </p:txBody>
      </p:sp>
      <p:sp>
        <p:nvSpPr>
          <p:cNvPr id="14" name="TextBox 13">
            <a:extLst>
              <a:ext uri="{FF2B5EF4-FFF2-40B4-BE49-F238E27FC236}">
                <a16:creationId xmlns:a16="http://schemas.microsoft.com/office/drawing/2014/main" id="{016C81B7-DBDA-2369-2710-D3B7D4B505D8}"/>
              </a:ext>
            </a:extLst>
          </p:cNvPr>
          <p:cNvSpPr txBox="1"/>
          <p:nvPr/>
        </p:nvSpPr>
        <p:spPr>
          <a:xfrm>
            <a:off x="1083366" y="604336"/>
            <a:ext cx="6094674" cy="369332"/>
          </a:xfrm>
          <a:prstGeom prst="rect">
            <a:avLst/>
          </a:prstGeom>
          <a:noFill/>
        </p:spPr>
        <p:txBody>
          <a:bodyPr wrap="square">
            <a:spAutoFit/>
          </a:bodyPr>
          <a:lstStyle/>
          <a:p>
            <a:r>
              <a:rPr lang="en-US" sz="1800" dirty="0">
                <a:solidFill>
                  <a:schemeClr val="bg1"/>
                </a:solidFill>
              </a:rPr>
              <a:t>Disease control in managed animal collections</a:t>
            </a:r>
            <a:endParaRPr lang="en-GB" dirty="0">
              <a:solidFill>
                <a:schemeClr val="bg1"/>
              </a:solidFill>
            </a:endParaRPr>
          </a:p>
        </p:txBody>
      </p:sp>
      <p:pic>
        <p:nvPicPr>
          <p:cNvPr id="1026" name="Picture 2" descr="Thermal Image Scan of a Horse">
            <a:extLst>
              <a:ext uri="{FF2B5EF4-FFF2-40B4-BE49-F238E27FC236}">
                <a16:creationId xmlns:a16="http://schemas.microsoft.com/office/drawing/2014/main" id="{357A4231-06E7-B1BC-9E3B-D7C8BBEDE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516" y="1140859"/>
            <a:ext cx="3203879" cy="221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administer treatments? </a:t>
            </a:r>
          </a:p>
        </p:txBody>
      </p:sp>
      <p:sp>
        <p:nvSpPr>
          <p:cNvPr id="3" name="Content Placeholder 2"/>
          <p:cNvSpPr>
            <a:spLocks noGrp="1"/>
          </p:cNvSpPr>
          <p:nvPr>
            <p:ph idx="1"/>
          </p:nvPr>
        </p:nvSpPr>
        <p:spPr/>
        <p:txBody>
          <a:bodyPr/>
          <a:lstStyle/>
          <a:p>
            <a:r>
              <a:rPr lang="en-GB" dirty="0"/>
              <a:t>At what point do we intervene? </a:t>
            </a:r>
          </a:p>
          <a:p>
            <a:r>
              <a:rPr lang="en-GB" dirty="0"/>
              <a:t>Anaesthesia? </a:t>
            </a:r>
          </a:p>
          <a:p>
            <a:pPr lvl="1"/>
            <a:r>
              <a:rPr lang="en-GB" dirty="0"/>
              <a:t>Where?</a:t>
            </a:r>
          </a:p>
          <a:p>
            <a:pPr lvl="1"/>
            <a:r>
              <a:rPr lang="en-GB" dirty="0"/>
              <a:t>Time? </a:t>
            </a:r>
          </a:p>
          <a:p>
            <a:pPr lvl="1"/>
            <a:r>
              <a:rPr lang="en-GB" dirty="0"/>
              <a:t>How?</a:t>
            </a:r>
          </a:p>
          <a:p>
            <a:pPr lvl="1"/>
            <a:r>
              <a:rPr lang="en-GB" dirty="0"/>
              <a:t>Temperature? </a:t>
            </a:r>
          </a:p>
          <a:p>
            <a:pPr lvl="1"/>
            <a:r>
              <a:rPr lang="en-GB" dirty="0"/>
              <a:t>Asepsis? </a:t>
            </a:r>
          </a:p>
          <a:p>
            <a:pPr lvl="1"/>
            <a:r>
              <a:rPr lang="en-GB" dirty="0"/>
              <a:t>Priorities?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302" y="174809"/>
            <a:ext cx="2458116" cy="26993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591" y="4659771"/>
            <a:ext cx="3925409" cy="21982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8011" y="2895419"/>
            <a:ext cx="2628900" cy="1743075"/>
          </a:xfrm>
          <a:prstGeom prst="rect">
            <a:avLst/>
          </a:prstGeom>
        </p:spPr>
      </p:pic>
      <p:sp>
        <p:nvSpPr>
          <p:cNvPr id="8" name="TextBox 7">
            <a:extLst>
              <a:ext uri="{FF2B5EF4-FFF2-40B4-BE49-F238E27FC236}">
                <a16:creationId xmlns:a16="http://schemas.microsoft.com/office/drawing/2014/main" id="{BDA39BD0-EA19-4F35-C05E-23BA563FB6B6}"/>
              </a:ext>
            </a:extLst>
          </p:cNvPr>
          <p:cNvSpPr txBox="1"/>
          <p:nvPr/>
        </p:nvSpPr>
        <p:spPr>
          <a:xfrm>
            <a:off x="1019755" y="604336"/>
            <a:ext cx="6094674" cy="369332"/>
          </a:xfrm>
          <a:prstGeom prst="rect">
            <a:avLst/>
          </a:prstGeom>
          <a:noFill/>
        </p:spPr>
        <p:txBody>
          <a:bodyPr wrap="square">
            <a:spAutoFit/>
          </a:bodyPr>
          <a:lstStyle/>
          <a:p>
            <a:r>
              <a:rPr lang="en-US" sz="1800" dirty="0">
                <a:solidFill>
                  <a:schemeClr val="bg1"/>
                </a:solidFill>
              </a:rPr>
              <a:t>Disease control in managed animal collections</a:t>
            </a:r>
            <a:endParaRPr lang="en-GB" dirty="0">
              <a:solidFill>
                <a:schemeClr val="bg1"/>
              </a:solidFill>
            </a:endParaRPr>
          </a:p>
        </p:txBody>
      </p:sp>
    </p:spTree>
    <p:extLst>
      <p:ext uri="{BB962C8B-B14F-4D97-AF65-F5344CB8AC3E}">
        <p14:creationId xmlns:p14="http://schemas.microsoft.com/office/powerpoint/2010/main" val="9043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prevention or control… what is best? </a:t>
            </a:r>
          </a:p>
        </p:txBody>
      </p:sp>
      <p:sp>
        <p:nvSpPr>
          <p:cNvPr id="3" name="Content Placeholder 2"/>
          <p:cNvSpPr>
            <a:spLocks noGrp="1"/>
          </p:cNvSpPr>
          <p:nvPr>
            <p:ph idx="1"/>
          </p:nvPr>
        </p:nvSpPr>
        <p:spPr/>
        <p:txBody>
          <a:bodyPr/>
          <a:lstStyle/>
          <a:p>
            <a:r>
              <a:rPr lang="en-GB" dirty="0"/>
              <a:t>First, define these terms.</a:t>
            </a:r>
          </a:p>
          <a:p>
            <a:endParaRPr lang="en-GB" dirty="0"/>
          </a:p>
          <a:p>
            <a:r>
              <a:rPr lang="en-GB" dirty="0"/>
              <a:t>In pairs, pick one species commonly kept in zoological collections. </a:t>
            </a:r>
          </a:p>
          <a:p>
            <a:endParaRPr lang="en-GB" dirty="0"/>
          </a:p>
          <a:p>
            <a:r>
              <a:rPr lang="en-GB" dirty="0"/>
              <a:t>Research common disorders seen and any methods of treatment, prevention or control used. </a:t>
            </a:r>
          </a:p>
          <a:p>
            <a:endParaRPr lang="en-GB" dirty="0"/>
          </a:p>
          <a:p>
            <a:r>
              <a:rPr lang="en-GB" dirty="0"/>
              <a:t>Find a case study or journal article on your species which demonstrates either treatment, prevention or control techniques (or all three). </a:t>
            </a:r>
          </a:p>
          <a:p>
            <a:endParaRPr lang="en-GB" dirty="0"/>
          </a:p>
          <a:p>
            <a:pPr marL="0" indent="0">
              <a:buNone/>
            </a:pPr>
            <a:endParaRPr lang="en-GB" dirty="0"/>
          </a:p>
        </p:txBody>
      </p:sp>
    </p:spTree>
    <p:extLst>
      <p:ext uri="{BB962C8B-B14F-4D97-AF65-F5344CB8AC3E}">
        <p14:creationId xmlns:p14="http://schemas.microsoft.com/office/powerpoint/2010/main" val="102055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 covered today! </a:t>
            </a:r>
          </a:p>
        </p:txBody>
      </p:sp>
      <p:sp>
        <p:nvSpPr>
          <p:cNvPr id="3" name="Content Placeholder 2"/>
          <p:cNvSpPr>
            <a:spLocks noGrp="1"/>
          </p:cNvSpPr>
          <p:nvPr>
            <p:ph idx="1"/>
          </p:nvPr>
        </p:nvSpPr>
        <p:spPr>
          <a:xfrm>
            <a:off x="1090708" y="2468032"/>
            <a:ext cx="8825659" cy="3416300"/>
          </a:xfrm>
        </p:spPr>
        <p:txBody>
          <a:bodyPr>
            <a:normAutofit/>
          </a:bodyPr>
          <a:lstStyle/>
          <a:p>
            <a:endParaRPr lang="en-US" sz="2400" dirty="0">
              <a:latin typeface="+mj-lt"/>
            </a:endParaRPr>
          </a:p>
          <a:p>
            <a:pPr algn="just" rtl="0" fontAlgn="base">
              <a:buFont typeface="+mj-lt"/>
              <a:buAutoNum type="arabicPeriod"/>
            </a:pPr>
            <a:r>
              <a:rPr lang="en-GB" sz="2400" b="0" i="0" dirty="0">
                <a:solidFill>
                  <a:srgbClr val="000000"/>
                </a:solidFill>
                <a:effectLst/>
                <a:latin typeface="+mj-lt"/>
              </a:rPr>
              <a:t>Detail, describe and discuss the key features of pathogenesis of infectious and non-infectious disease in captive wild animals and wildlife. </a:t>
            </a:r>
          </a:p>
          <a:p>
            <a:pPr algn="just" rtl="0" fontAlgn="base">
              <a:buFont typeface="+mj-lt"/>
              <a:buAutoNum type="arabicPeriod" startAt="2"/>
            </a:pPr>
            <a:r>
              <a:rPr lang="en-GB" sz="2400" b="0" i="0" dirty="0">
                <a:solidFill>
                  <a:srgbClr val="000000"/>
                </a:solidFill>
                <a:effectLst/>
                <a:latin typeface="+mj-lt"/>
              </a:rPr>
              <a:t>Analyse current treatment, prevention and control protocols used for named diseases of captive wild animals and wildlife. </a:t>
            </a:r>
          </a:p>
        </p:txBody>
      </p:sp>
    </p:spTree>
    <p:extLst>
      <p:ext uri="{BB962C8B-B14F-4D97-AF65-F5344CB8AC3E}">
        <p14:creationId xmlns:p14="http://schemas.microsoft.com/office/powerpoint/2010/main" val="199656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pic>
        <p:nvPicPr>
          <p:cNvPr id="13314" name="Picture 2" descr="http://www.sdnn.com/wp-content/uploads/2009/05/sdnn-san-diego-zoo-flamingo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0" r="21225"/>
          <a:stretch/>
        </p:blipFill>
        <p:spPr bwMode="auto">
          <a:xfrm>
            <a:off x="796131" y="908603"/>
            <a:ext cx="3764697" cy="462000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3321"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p:cNvSpPr>
            <a:spLocks noGrp="1"/>
          </p:cNvSpPr>
          <p:nvPr>
            <p:ph type="ctrTitle"/>
          </p:nvPr>
        </p:nvSpPr>
        <p:spPr>
          <a:xfrm>
            <a:off x="5695061" y="1241266"/>
            <a:ext cx="5428551" cy="3153753"/>
          </a:xfrm>
        </p:spPr>
        <p:txBody>
          <a:bodyPr>
            <a:normAutofit/>
          </a:bodyPr>
          <a:lstStyle/>
          <a:p>
            <a:pPr>
              <a:lnSpc>
                <a:spcPct val="90000"/>
              </a:lnSpc>
            </a:pPr>
            <a:r>
              <a:rPr lang="en-GB" dirty="0"/>
              <a:t>Disease control in managed animal collections</a:t>
            </a:r>
            <a:endParaRPr lang="en-GB"/>
          </a:p>
        </p:txBody>
      </p:sp>
      <p:sp>
        <p:nvSpPr>
          <p:cNvPr id="13323" name="Rectangle 13322">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9011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lesson…</a:t>
            </a:r>
          </a:p>
        </p:txBody>
      </p:sp>
      <p:sp>
        <p:nvSpPr>
          <p:cNvPr id="3" name="Content Placeholder 2"/>
          <p:cNvSpPr>
            <a:spLocks noGrp="1"/>
          </p:cNvSpPr>
          <p:nvPr>
            <p:ph idx="1"/>
          </p:nvPr>
        </p:nvSpPr>
        <p:spPr/>
        <p:txBody>
          <a:bodyPr>
            <a:normAutofit/>
          </a:bodyPr>
          <a:lstStyle/>
          <a:p>
            <a:endParaRPr lang="en-US" sz="2400" dirty="0"/>
          </a:p>
          <a:p>
            <a:r>
              <a:rPr lang="en-US" sz="2400" dirty="0"/>
              <a:t>What challenges are faced in the health management of static wild animal populations? </a:t>
            </a:r>
          </a:p>
          <a:p>
            <a:r>
              <a:rPr lang="en-US" sz="2400" dirty="0"/>
              <a:t>How does the veterinary surgeon reconcile the conflicting needs of animals, the collection managers and the public in regards to health management? </a:t>
            </a:r>
            <a:endParaRPr lang="en-GB" sz="2400" dirty="0"/>
          </a:p>
        </p:txBody>
      </p:sp>
    </p:spTree>
    <p:extLst>
      <p:ext uri="{BB962C8B-B14F-4D97-AF65-F5344CB8AC3E}">
        <p14:creationId xmlns:p14="http://schemas.microsoft.com/office/powerpoint/2010/main" val="334513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3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1026" name="Picture 2" descr="http://www.wallpaperbase.com/wallpapers/animals/deer/deer_8.jpg"/>
          <p:cNvPicPr>
            <a:picLocks noGrp="1" noChangeAspect="1" noChangeArrowheads="1"/>
          </p:cNvPicPr>
          <p:nvPr>
            <p:ph type="pic" idx="1"/>
          </p:nvPr>
        </p:nvPicPr>
        <p:blipFill rotWithShape="1">
          <a:blip r:embed="rId4" cstate="print">
            <a:extLst>
              <a:ext uri="{28A0092B-C50C-407E-A947-70E740481C1C}">
                <a14:useLocalDpi xmlns:a14="http://schemas.microsoft.com/office/drawing/2010/main" val="0"/>
              </a:ext>
            </a:extLst>
          </a:blip>
          <a:srcRect l="30534" r="27908"/>
          <a:stretch/>
        </p:blipFill>
        <p:spPr bwMode="auto">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p:spPr>
      </p:pic>
      <p:sp>
        <p:nvSpPr>
          <p:cNvPr id="2" name="Title 1"/>
          <p:cNvSpPr>
            <a:spLocks noGrp="1"/>
          </p:cNvSpPr>
          <p:nvPr>
            <p:ph type="title"/>
          </p:nvPr>
        </p:nvSpPr>
        <p:spPr>
          <a:xfrm>
            <a:off x="5695061" y="1241266"/>
            <a:ext cx="5428551" cy="3153753"/>
          </a:xfrm>
        </p:spPr>
        <p:txBody>
          <a:bodyPr vert="horz" lIns="91440" tIns="45720" rIns="91440" bIns="45720" rtlCol="0" anchor="b">
            <a:normAutofit fontScale="90000"/>
          </a:bodyPr>
          <a:lstStyle/>
          <a:p>
            <a:pPr>
              <a:lnSpc>
                <a:spcPct val="90000"/>
              </a:lnSpc>
            </a:pPr>
            <a:br>
              <a:rPr lang="en-US" sz="3400" dirty="0"/>
            </a:br>
            <a:br>
              <a:rPr lang="en-US" sz="3400" dirty="0"/>
            </a:br>
            <a:r>
              <a:rPr lang="en-US" sz="3400" dirty="0"/>
              <a:t>What do we mean by </a:t>
            </a:r>
            <a:br>
              <a:rPr lang="en-US" sz="3400" dirty="0"/>
            </a:br>
            <a:r>
              <a:rPr lang="en-US" sz="3400" dirty="0"/>
              <a:t>‘disease control in managed animal collections/or wildlife?</a:t>
            </a:r>
            <a:br>
              <a:rPr lang="en-US" sz="3400" dirty="0"/>
            </a:br>
            <a:endParaRPr lang="en-US" sz="3400" dirty="0"/>
          </a:p>
        </p:txBody>
      </p:sp>
      <p:sp>
        <p:nvSpPr>
          <p:cNvPr id="1041" name="Rectangle 104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itle 1">
            <a:extLst>
              <a:ext uri="{FF2B5EF4-FFF2-40B4-BE49-F238E27FC236}">
                <a16:creationId xmlns:a16="http://schemas.microsoft.com/office/drawing/2014/main" id="{BC8A39BF-4E26-E4F1-A93E-8F511BFC82F2}"/>
              </a:ext>
            </a:extLst>
          </p:cNvPr>
          <p:cNvSpPr txBox="1">
            <a:spLocks/>
          </p:cNvSpPr>
          <p:nvPr/>
        </p:nvSpPr>
        <p:spPr bwMode="gray">
          <a:xfrm>
            <a:off x="5725610" y="3095349"/>
            <a:ext cx="5428551" cy="315375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br>
              <a:rPr lang="en-US" sz="3400" dirty="0"/>
            </a:br>
            <a:br>
              <a:rPr lang="en-US" sz="3400" dirty="0"/>
            </a:br>
            <a:r>
              <a:rPr lang="en-US" sz="3400" dirty="0"/>
              <a:t>Infectious or non infectious diseases?</a:t>
            </a:r>
            <a:br>
              <a:rPr lang="en-US" sz="3400" dirty="0"/>
            </a:br>
            <a:endParaRPr lang="en-US" sz="3400" dirty="0"/>
          </a:p>
        </p:txBody>
      </p:sp>
    </p:spTree>
    <p:extLst>
      <p:ext uri="{BB962C8B-B14F-4D97-AF65-F5344CB8AC3E}">
        <p14:creationId xmlns:p14="http://schemas.microsoft.com/office/powerpoint/2010/main" val="12689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3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1026" name="Picture 2" descr="http://www.wallpaperbase.com/wallpapers/animals/deer/deer_8.jpg"/>
          <p:cNvPicPr>
            <a:picLocks noGrp="1" noChangeAspect="1" noChangeArrowheads="1"/>
          </p:cNvPicPr>
          <p:nvPr>
            <p:ph type="pic" idx="1"/>
          </p:nvPr>
        </p:nvPicPr>
        <p:blipFill rotWithShape="1">
          <a:blip r:embed="rId4" cstate="print">
            <a:extLst>
              <a:ext uri="{28A0092B-C50C-407E-A947-70E740481C1C}">
                <a14:useLocalDpi xmlns:a14="http://schemas.microsoft.com/office/drawing/2010/main" val="0"/>
              </a:ext>
            </a:extLst>
          </a:blip>
          <a:srcRect l="30534" r="27908"/>
          <a:stretch/>
        </p:blipFill>
        <p:spPr bwMode="auto">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p:spPr>
      </p:pic>
      <p:sp>
        <p:nvSpPr>
          <p:cNvPr id="2" name="Title 1"/>
          <p:cNvSpPr>
            <a:spLocks noGrp="1"/>
          </p:cNvSpPr>
          <p:nvPr>
            <p:ph type="title"/>
          </p:nvPr>
        </p:nvSpPr>
        <p:spPr>
          <a:xfrm>
            <a:off x="5695061" y="1241266"/>
            <a:ext cx="5571937" cy="4459819"/>
          </a:xfrm>
        </p:spPr>
        <p:txBody>
          <a:bodyPr vert="horz" lIns="91440" tIns="45720" rIns="91440" bIns="45720" rtlCol="0" anchor="b">
            <a:noAutofit/>
          </a:bodyPr>
          <a:lstStyle/>
          <a:p>
            <a:pPr>
              <a:lnSpc>
                <a:spcPct val="90000"/>
              </a:lnSpc>
              <a:buClr>
                <a:schemeClr val="bg1"/>
              </a:buClr>
            </a:pPr>
            <a:r>
              <a:rPr lang="en-GB" sz="3200" dirty="0"/>
              <a:t>To control infectious diseases, it is necessary to take preventive measures against the occurrence and spread of diseases. </a:t>
            </a:r>
            <a:br>
              <a:rPr lang="en-GB" sz="1400" dirty="0"/>
            </a:br>
            <a:endParaRPr lang="en-US" sz="1400" dirty="0"/>
          </a:p>
        </p:txBody>
      </p:sp>
      <p:sp>
        <p:nvSpPr>
          <p:cNvPr id="1041" name="Rectangle 104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7F2CE15F-3FC5-251F-DBBE-A9A523AD9BA1}"/>
              </a:ext>
            </a:extLst>
          </p:cNvPr>
          <p:cNvSpPr txBox="1"/>
          <p:nvPr/>
        </p:nvSpPr>
        <p:spPr>
          <a:xfrm>
            <a:off x="5590751" y="1241266"/>
            <a:ext cx="6094674" cy="646331"/>
          </a:xfrm>
          <a:prstGeom prst="rect">
            <a:avLst/>
          </a:prstGeom>
          <a:noFill/>
        </p:spPr>
        <p:txBody>
          <a:bodyPr wrap="square">
            <a:spAutoFit/>
          </a:bodyPr>
          <a:lstStyle/>
          <a:p>
            <a:r>
              <a:rPr lang="en-US" sz="1800" dirty="0">
                <a:solidFill>
                  <a:schemeClr val="bg1"/>
                </a:solidFill>
              </a:rPr>
              <a:t>What do we mean by </a:t>
            </a:r>
            <a:br>
              <a:rPr lang="en-US" sz="1800" dirty="0">
                <a:solidFill>
                  <a:schemeClr val="bg1"/>
                </a:solidFill>
              </a:rPr>
            </a:br>
            <a:r>
              <a:rPr lang="en-US" sz="1800" dirty="0">
                <a:solidFill>
                  <a:schemeClr val="bg1"/>
                </a:solidFill>
              </a:rPr>
              <a:t>disease control in managed animal collections?</a:t>
            </a:r>
            <a:endParaRPr lang="en-GB" dirty="0">
              <a:solidFill>
                <a:schemeClr val="bg1"/>
              </a:solidFill>
            </a:endParaRPr>
          </a:p>
        </p:txBody>
      </p:sp>
    </p:spTree>
    <p:extLst>
      <p:ext uri="{BB962C8B-B14F-4D97-AF65-F5344CB8AC3E}">
        <p14:creationId xmlns:p14="http://schemas.microsoft.com/office/powerpoint/2010/main" val="4687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3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1026" name="Picture 2" descr="http://www.wallpaperbase.com/wallpapers/animals/deer/deer_8.jpg"/>
          <p:cNvPicPr>
            <a:picLocks noGrp="1" noChangeAspect="1" noChangeArrowheads="1"/>
          </p:cNvPicPr>
          <p:nvPr>
            <p:ph type="pic" idx="1"/>
          </p:nvPr>
        </p:nvPicPr>
        <p:blipFill rotWithShape="1">
          <a:blip r:embed="rId4" cstate="print">
            <a:extLst>
              <a:ext uri="{28A0092B-C50C-407E-A947-70E740481C1C}">
                <a14:useLocalDpi xmlns:a14="http://schemas.microsoft.com/office/drawing/2010/main" val="0"/>
              </a:ext>
            </a:extLst>
          </a:blip>
          <a:srcRect l="30534" r="27908"/>
          <a:stretch/>
        </p:blipFill>
        <p:spPr bwMode="auto">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p:spPr>
      </p:pic>
      <p:sp>
        <p:nvSpPr>
          <p:cNvPr id="1041" name="Rectangle 104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7F2CE15F-3FC5-251F-DBBE-A9A523AD9BA1}"/>
              </a:ext>
            </a:extLst>
          </p:cNvPr>
          <p:cNvSpPr txBox="1"/>
          <p:nvPr/>
        </p:nvSpPr>
        <p:spPr>
          <a:xfrm>
            <a:off x="5590751" y="2187471"/>
            <a:ext cx="6094674" cy="3323987"/>
          </a:xfrm>
          <a:prstGeom prst="rect">
            <a:avLst/>
          </a:prstGeom>
          <a:noFill/>
        </p:spPr>
        <p:txBody>
          <a:bodyPr wrap="square">
            <a:spAutoFit/>
          </a:bodyPr>
          <a:lstStyle/>
          <a:p>
            <a:pPr>
              <a:buClr>
                <a:schemeClr val="bg1"/>
              </a:buClr>
            </a:pPr>
            <a:r>
              <a:rPr lang="en-GB" sz="1800" dirty="0">
                <a:solidFill>
                  <a:schemeClr val="bg1"/>
                </a:solidFill>
              </a:rPr>
              <a:t>To prevent the occurrence of infectious diseases;</a:t>
            </a:r>
            <a:br>
              <a:rPr lang="en-GB" sz="1800" dirty="0"/>
            </a:br>
            <a:endParaRPr lang="en-GB" sz="1600" dirty="0">
              <a:solidFill>
                <a:schemeClr val="bg1"/>
              </a:solidFill>
            </a:endParaRPr>
          </a:p>
          <a:p>
            <a:pPr marL="285750" indent="-285750">
              <a:buClr>
                <a:schemeClr val="bg1"/>
              </a:buClr>
              <a:buFont typeface="Arial" panose="020B0604020202020204" pitchFamily="34" charset="0"/>
              <a:buChar char="•"/>
            </a:pPr>
            <a:r>
              <a:rPr lang="en-GB" sz="1600" dirty="0">
                <a:solidFill>
                  <a:schemeClr val="bg1"/>
                </a:solidFill>
              </a:rPr>
              <a:t>Improve immunity through daily health checks, maintenance and vaccination</a:t>
            </a:r>
          </a:p>
          <a:p>
            <a:pPr marL="285750" indent="-285750">
              <a:buClr>
                <a:schemeClr val="bg1"/>
              </a:buClr>
              <a:buFont typeface="Arial" panose="020B0604020202020204" pitchFamily="34" charset="0"/>
              <a:buChar char="•"/>
            </a:pPr>
            <a:r>
              <a:rPr lang="en-GB" sz="1600" dirty="0">
                <a:solidFill>
                  <a:schemeClr val="bg1"/>
                </a:solidFill>
              </a:rPr>
              <a:t>Break routes of infection through good hygiene and biosecurity, i.e. cleaning of captive environment and setting up the physical barriers against pathogens. </a:t>
            </a:r>
          </a:p>
          <a:p>
            <a:pPr marL="285750" indent="-285750">
              <a:buClr>
                <a:schemeClr val="bg1"/>
              </a:buClr>
              <a:buFont typeface="Arial" panose="020B0604020202020204" pitchFamily="34" charset="0"/>
              <a:buChar char="•"/>
            </a:pPr>
            <a:r>
              <a:rPr lang="en-GB" sz="1600" dirty="0">
                <a:solidFill>
                  <a:schemeClr val="bg1"/>
                </a:solidFill>
              </a:rPr>
              <a:t>To prevent the spread of diseases, early detection through quarantine, regular physical examination and necropsy.</a:t>
            </a:r>
          </a:p>
          <a:p>
            <a:pPr marL="285750" indent="-285750">
              <a:buClr>
                <a:schemeClr val="bg1"/>
              </a:buClr>
              <a:buFont typeface="Arial" panose="020B0604020202020204" pitchFamily="34" charset="0"/>
              <a:buChar char="•"/>
            </a:pPr>
            <a:r>
              <a:rPr lang="en-GB" sz="1600" dirty="0">
                <a:solidFill>
                  <a:schemeClr val="bg1"/>
                </a:solidFill>
              </a:rPr>
              <a:t>Containment of pathogens by placing movement restrictions, isolation, treatment.</a:t>
            </a:r>
          </a:p>
          <a:p>
            <a:pPr marL="285750" indent="-285750">
              <a:buClr>
                <a:schemeClr val="bg1"/>
              </a:buClr>
              <a:buFont typeface="Arial" panose="020B0604020202020204" pitchFamily="34" charset="0"/>
              <a:buChar char="•"/>
            </a:pPr>
            <a:r>
              <a:rPr lang="en-GB" sz="1600" dirty="0">
                <a:solidFill>
                  <a:schemeClr val="bg1"/>
                </a:solidFill>
              </a:rPr>
              <a:t>Culling of captive animals can be appropriate measures.</a:t>
            </a:r>
          </a:p>
        </p:txBody>
      </p:sp>
      <p:sp>
        <p:nvSpPr>
          <p:cNvPr id="6" name="TextBox 5">
            <a:extLst>
              <a:ext uri="{FF2B5EF4-FFF2-40B4-BE49-F238E27FC236}">
                <a16:creationId xmlns:a16="http://schemas.microsoft.com/office/drawing/2014/main" id="{08956F25-8571-3336-35D5-C34A957BC838}"/>
              </a:ext>
            </a:extLst>
          </p:cNvPr>
          <p:cNvSpPr txBox="1"/>
          <p:nvPr/>
        </p:nvSpPr>
        <p:spPr>
          <a:xfrm>
            <a:off x="5726807" y="1143000"/>
            <a:ext cx="6094674" cy="646331"/>
          </a:xfrm>
          <a:prstGeom prst="rect">
            <a:avLst/>
          </a:prstGeom>
          <a:noFill/>
        </p:spPr>
        <p:txBody>
          <a:bodyPr wrap="square">
            <a:spAutoFit/>
          </a:bodyPr>
          <a:lstStyle/>
          <a:p>
            <a:r>
              <a:rPr lang="en-US" sz="1800" dirty="0">
                <a:solidFill>
                  <a:schemeClr val="bg1"/>
                </a:solidFill>
              </a:rPr>
              <a:t>What do we mean by </a:t>
            </a:r>
            <a:br>
              <a:rPr lang="en-US" sz="1800" dirty="0">
                <a:solidFill>
                  <a:schemeClr val="bg1"/>
                </a:solidFill>
              </a:rPr>
            </a:br>
            <a:r>
              <a:rPr lang="en-US" sz="1800" dirty="0">
                <a:solidFill>
                  <a:schemeClr val="bg1"/>
                </a:solidFill>
              </a:rPr>
              <a:t>disease control in managed animal collections?</a:t>
            </a:r>
            <a:endParaRPr lang="en-GB" dirty="0">
              <a:solidFill>
                <a:schemeClr val="bg1"/>
              </a:solidFill>
            </a:endParaRPr>
          </a:p>
        </p:txBody>
      </p:sp>
    </p:spTree>
    <p:extLst>
      <p:ext uri="{BB962C8B-B14F-4D97-AF65-F5344CB8AC3E}">
        <p14:creationId xmlns:p14="http://schemas.microsoft.com/office/powerpoint/2010/main" val="30449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3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p:cNvSpPr>
            <a:spLocks noGrp="1"/>
          </p:cNvSpPr>
          <p:nvPr>
            <p:ph type="title"/>
          </p:nvPr>
        </p:nvSpPr>
        <p:spPr>
          <a:xfrm>
            <a:off x="5597718" y="1913640"/>
            <a:ext cx="5525894" cy="3324217"/>
          </a:xfrm>
        </p:spPr>
        <p:txBody>
          <a:bodyPr vert="horz" lIns="91440" tIns="45720" rIns="91440" bIns="45720" rtlCol="0" anchor="b">
            <a:noAutofit/>
          </a:bodyPr>
          <a:lstStyle/>
          <a:p>
            <a:pPr>
              <a:lnSpc>
                <a:spcPct val="90000"/>
              </a:lnSpc>
              <a:buClr>
                <a:schemeClr val="bg1"/>
              </a:buClr>
            </a:pPr>
            <a:r>
              <a:rPr lang="en-GB" dirty="0"/>
              <a:t>The key requisite for any disease control in wildlife is establishing a proper surveillance and monitoring scheme. </a:t>
            </a:r>
            <a:br>
              <a:rPr lang="en-GB" dirty="0"/>
            </a:br>
            <a:br>
              <a:rPr lang="en-GB" sz="2400" dirty="0"/>
            </a:br>
            <a:endParaRPr lang="en-US" sz="1400" dirty="0"/>
          </a:p>
        </p:txBody>
      </p:sp>
      <p:sp>
        <p:nvSpPr>
          <p:cNvPr id="1041" name="Rectangle 104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4CE06B6A-2379-97F1-5A55-76D499C01939}"/>
              </a:ext>
            </a:extLst>
          </p:cNvPr>
          <p:cNvSpPr txBox="1"/>
          <p:nvPr/>
        </p:nvSpPr>
        <p:spPr>
          <a:xfrm>
            <a:off x="5779625" y="722575"/>
            <a:ext cx="6094674" cy="646331"/>
          </a:xfrm>
          <a:prstGeom prst="rect">
            <a:avLst/>
          </a:prstGeom>
          <a:noFill/>
        </p:spPr>
        <p:txBody>
          <a:bodyPr wrap="square">
            <a:spAutoFit/>
          </a:bodyPr>
          <a:lstStyle/>
          <a:p>
            <a:r>
              <a:rPr lang="en-US" sz="1800" dirty="0">
                <a:solidFill>
                  <a:schemeClr val="bg1"/>
                </a:solidFill>
              </a:rPr>
              <a:t>What do we mean by </a:t>
            </a:r>
            <a:br>
              <a:rPr lang="en-US" sz="1800" dirty="0">
                <a:solidFill>
                  <a:schemeClr val="bg1"/>
                </a:solidFill>
              </a:rPr>
            </a:br>
            <a:r>
              <a:rPr lang="en-US" sz="1800" dirty="0">
                <a:solidFill>
                  <a:schemeClr val="bg1"/>
                </a:solidFill>
              </a:rPr>
              <a:t>disease control in </a:t>
            </a:r>
            <a:r>
              <a:rPr lang="en-US" dirty="0">
                <a:solidFill>
                  <a:schemeClr val="bg1"/>
                </a:solidFill>
              </a:rPr>
              <a:t>wildlife</a:t>
            </a:r>
            <a:r>
              <a:rPr lang="en-US" sz="1800" dirty="0">
                <a:solidFill>
                  <a:schemeClr val="bg1"/>
                </a:solidFill>
              </a:rPr>
              <a:t>?</a:t>
            </a:r>
            <a:endParaRPr lang="en-GB" dirty="0">
              <a:solidFill>
                <a:schemeClr val="bg1"/>
              </a:solidFill>
            </a:endParaRPr>
          </a:p>
        </p:txBody>
      </p:sp>
      <p:pic>
        <p:nvPicPr>
          <p:cNvPr id="3076" name="Picture 4" descr="Wildlife - Forestry and Land Scotland">
            <a:extLst>
              <a:ext uri="{FF2B5EF4-FFF2-40B4-BE49-F238E27FC236}">
                <a16:creationId xmlns:a16="http://schemas.microsoft.com/office/drawing/2014/main" id="{77D4F0FC-EFC6-5191-E5BE-A85641826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01" r="16738"/>
          <a:stretch/>
        </p:blipFill>
        <p:spPr bwMode="auto">
          <a:xfrm>
            <a:off x="582448" y="571500"/>
            <a:ext cx="4540194" cy="4105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dlife Worldwide holidays: Africa safaris, whale watching &amp; more">
            <a:extLst>
              <a:ext uri="{FF2B5EF4-FFF2-40B4-BE49-F238E27FC236}">
                <a16:creationId xmlns:a16="http://schemas.microsoft.com/office/drawing/2014/main" id="{54E84F1D-7E5A-11F7-23CA-24AFD84219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22" t="20327" r="31912" b="14032"/>
          <a:stretch/>
        </p:blipFill>
        <p:spPr bwMode="auto">
          <a:xfrm>
            <a:off x="2307109" y="3690610"/>
            <a:ext cx="2897435" cy="275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1045">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47" name="Rectangle 1046">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8" name="Oval 1047">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Oval 1048">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0" name="Oval 1049">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1" name="Oval 1050">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2" name="Oval 1051">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3"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54"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055"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57" name="Rectangle 1056">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9" name="Rectangle 105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061" name="Freeform: Shape 106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06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 name="TextBox 2">
            <a:extLst>
              <a:ext uri="{FF2B5EF4-FFF2-40B4-BE49-F238E27FC236}">
                <a16:creationId xmlns:a16="http://schemas.microsoft.com/office/drawing/2014/main" id="{4CE06B6A-2379-97F1-5A55-76D499C01939}"/>
              </a:ext>
            </a:extLst>
          </p:cNvPr>
          <p:cNvSpPr txBox="1"/>
          <p:nvPr/>
        </p:nvSpPr>
        <p:spPr>
          <a:xfrm>
            <a:off x="1154955" y="973668"/>
            <a:ext cx="2942210" cy="102023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a:latin typeface="+mj-lt"/>
                <a:ea typeface="+mj-ea"/>
                <a:cs typeface="+mj-cs"/>
              </a:rPr>
              <a:t>What do we mean by </a:t>
            </a:r>
            <a:br>
              <a:rPr lang="en-US" sz="2000">
                <a:latin typeface="+mj-lt"/>
                <a:ea typeface="+mj-ea"/>
                <a:cs typeface="+mj-cs"/>
              </a:rPr>
            </a:br>
            <a:r>
              <a:rPr lang="en-US" sz="2000">
                <a:latin typeface="+mj-lt"/>
                <a:ea typeface="+mj-ea"/>
                <a:cs typeface="+mj-cs"/>
              </a:rPr>
              <a:t>disease control in wildlife?</a:t>
            </a:r>
          </a:p>
        </p:txBody>
      </p:sp>
      <p:pic>
        <p:nvPicPr>
          <p:cNvPr id="12" name="Picture 4" descr="Wildlife - Forestry and Land Scotland">
            <a:extLst>
              <a:ext uri="{FF2B5EF4-FFF2-40B4-BE49-F238E27FC236}">
                <a16:creationId xmlns:a16="http://schemas.microsoft.com/office/drawing/2014/main" id="{153AEBCD-0D19-3BB2-3616-78F986CC81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49" r="13984"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1065" name="Rectangle 106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7" name="Oval 106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9" name="Oval 106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84E83830-C391-D5CC-82AD-9963E76A5507}"/>
              </a:ext>
            </a:extLst>
          </p:cNvPr>
          <p:cNvSpPr txBox="1"/>
          <p:nvPr/>
        </p:nvSpPr>
        <p:spPr>
          <a:xfrm>
            <a:off x="1154955" y="2120900"/>
            <a:ext cx="3133726" cy="3898900"/>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500"/>
              <a:t>Surveillance targets wildlife populations classified as healthy to demonstrate the absence of infection.</a:t>
            </a:r>
          </a:p>
          <a:p>
            <a:pPr>
              <a:lnSpc>
                <a:spcPct val="90000"/>
              </a:lnSpc>
              <a:spcBef>
                <a:spcPts val="1000"/>
              </a:spcBef>
              <a:buClr>
                <a:schemeClr val="accent1"/>
              </a:buClr>
              <a:buSzPct val="80000"/>
              <a:buFont typeface="Wingdings 3" charset="2"/>
              <a:buChar char=""/>
            </a:pPr>
            <a:endParaRPr lang="en-US" sz="1500"/>
          </a:p>
          <a:p>
            <a:pPr marL="285750" indent="-285750">
              <a:lnSpc>
                <a:spcPct val="90000"/>
              </a:lnSpc>
              <a:spcBef>
                <a:spcPts val="1000"/>
              </a:spcBef>
              <a:buClr>
                <a:schemeClr val="accent1"/>
              </a:buClr>
              <a:buSzPct val="80000"/>
              <a:buFont typeface="Wingdings 3" charset="2"/>
              <a:buChar char=""/>
            </a:pPr>
            <a:r>
              <a:rPr lang="en-US" sz="1500"/>
              <a:t>Monitoring focuses on known infected wildlife populations aiming to detect spatial and temporal trends.</a:t>
            </a:r>
            <a:br>
              <a:rPr lang="en-US" sz="1500"/>
            </a:br>
            <a:br>
              <a:rPr lang="en-US" sz="1500"/>
            </a:br>
            <a:br>
              <a:rPr lang="en-US" sz="1500"/>
            </a:br>
            <a:r>
              <a:rPr lang="en-US" sz="1500"/>
              <a:t>Disease control measures are only undertaken when disease is present!</a:t>
            </a:r>
          </a:p>
        </p:txBody>
      </p:sp>
      <p:sp>
        <p:nvSpPr>
          <p:cNvPr id="107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Tree>
    <p:extLst>
      <p:ext uri="{BB962C8B-B14F-4D97-AF65-F5344CB8AC3E}">
        <p14:creationId xmlns:p14="http://schemas.microsoft.com/office/powerpoint/2010/main" val="418877102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29935</TotalTime>
  <Words>1705</Words>
  <Application>Microsoft Office PowerPoint</Application>
  <PresentationFormat>Widescreen</PresentationFormat>
  <Paragraphs>128</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BlinkMacSystemFont</vt:lpstr>
      <vt:lpstr>Calibri</vt:lpstr>
      <vt:lpstr>Cambria</vt:lpstr>
      <vt:lpstr>Century Gothic</vt:lpstr>
      <vt:lpstr>MuseoSans</vt:lpstr>
      <vt:lpstr>Open Sans</vt:lpstr>
      <vt:lpstr>Ubuntu</vt:lpstr>
      <vt:lpstr>Wingdings 3</vt:lpstr>
      <vt:lpstr>Ion Boardroom</vt:lpstr>
      <vt:lpstr>Disease control in captive collections</vt:lpstr>
      <vt:lpstr>Learning outcomes covered today! </vt:lpstr>
      <vt:lpstr>Disease control in managed animal collections</vt:lpstr>
      <vt:lpstr>Today’s lesson…</vt:lpstr>
      <vt:lpstr>  What do we mean by  ‘disease control in managed animal collections/or wildlife? </vt:lpstr>
      <vt:lpstr>To control infectious diseases, it is necessary to take preventive measures against the occurrence and spread of diseases.  </vt:lpstr>
      <vt:lpstr>PowerPoint Presentation</vt:lpstr>
      <vt:lpstr>The key requisite for any disease control in wildlife is establishing a proper surveillance and monitoring scheme.   </vt:lpstr>
      <vt:lpstr>PowerPoint Presentation</vt:lpstr>
      <vt:lpstr>The primary means to control diseases shared by wildlife include preventive actions, arthropod vector control (if vector-borne disease), host population control through random or selective culling, habitat management or reproductive control and vaccination. </vt:lpstr>
      <vt:lpstr>What challenges are faced in the health management of static wild animal populations?</vt:lpstr>
      <vt:lpstr>Edinburgh Zoo, 2008</vt:lpstr>
      <vt:lpstr>Identifying individuals</vt:lpstr>
      <vt:lpstr>How can we assess health? </vt:lpstr>
      <vt:lpstr>How can we assess health? </vt:lpstr>
      <vt:lpstr>How do we administer treatments? </vt:lpstr>
      <vt:lpstr>Treatment, prevention or control… what is best? </vt:lpstr>
    </vt:vector>
  </TitlesOfParts>
  <Company>Sparsholt College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control in managed animal collections</dc:title>
  <dc:creator>Emma Anscombe-Skirrow</dc:creator>
  <cp:lastModifiedBy>Reviewer</cp:lastModifiedBy>
  <cp:revision>8</cp:revision>
  <dcterms:created xsi:type="dcterms:W3CDTF">2016-11-16T09:52:54Z</dcterms:created>
  <dcterms:modified xsi:type="dcterms:W3CDTF">2025-01-29T09:02:37Z</dcterms:modified>
</cp:coreProperties>
</file>