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8" r:id="rId4"/>
  </p:sldMasterIdLst>
  <p:sldIdLst>
    <p:sldId id="297" r:id="rId5"/>
    <p:sldId id="296" r:id="rId6"/>
    <p:sldId id="298" r:id="rId7"/>
    <p:sldId id="266" r:id="rId8"/>
    <p:sldId id="269" r:id="rId9"/>
    <p:sldId id="265" r:id="rId10"/>
    <p:sldId id="267" r:id="rId11"/>
    <p:sldId id="268" r:id="rId12"/>
    <p:sldId id="270" r:id="rId13"/>
    <p:sldId id="258" r:id="rId14"/>
    <p:sldId id="271" r:id="rId15"/>
    <p:sldId id="303" r:id="rId16"/>
    <p:sldId id="272" r:id="rId17"/>
    <p:sldId id="273" r:id="rId18"/>
    <p:sldId id="274" r:id="rId19"/>
    <p:sldId id="275" r:id="rId20"/>
    <p:sldId id="294" r:id="rId21"/>
    <p:sldId id="277" r:id="rId22"/>
    <p:sldId id="280" r:id="rId23"/>
    <p:sldId id="279" r:id="rId24"/>
    <p:sldId id="276" r:id="rId25"/>
    <p:sldId id="282" r:id="rId26"/>
    <p:sldId id="281" r:id="rId27"/>
    <p:sldId id="283" r:id="rId28"/>
    <p:sldId id="284" r:id="rId29"/>
    <p:sldId id="288" r:id="rId30"/>
    <p:sldId id="289" r:id="rId31"/>
    <p:sldId id="304" r:id="rId32"/>
    <p:sldId id="285" r:id="rId33"/>
    <p:sldId id="286" r:id="rId34"/>
    <p:sldId id="287" r:id="rId35"/>
    <p:sldId id="293" r:id="rId36"/>
    <p:sldId id="302" r:id="rId37"/>
    <p:sldId id="300" r:id="rId38"/>
    <p:sldId id="301" r:id="rId39"/>
    <p:sldId id="292" r:id="rId40"/>
  </p:sldIdLst>
  <p:sldSz cx="10688638" cy="7562850"/>
  <p:notesSz cx="6858000" cy="9144000"/>
  <p:defaultTextStyle>
    <a:defPPr>
      <a:defRPr lang="en-GB"/>
    </a:defPPr>
    <a:lvl1pPr algn="l" defTabSz="520700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520700" indent="-63500" algn="l" defTabSz="520700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1041400" indent="-127000" algn="l" defTabSz="520700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563688" indent="-192088" algn="l" defTabSz="520700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2084388" indent="-255588" algn="l" defTabSz="520700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1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1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1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1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>
          <p15:clr>
            <a:srgbClr val="A4A3A4"/>
          </p15:clr>
        </p15:guide>
        <p15:guide id="2" pos="336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uglas Richardson" initials="DR" lastIdx="1" clrIdx="0">
    <p:extLst>
      <p:ext uri="{19B8F6BF-5375-455C-9EA6-DF929625EA0E}">
        <p15:presenceInfo xmlns:p15="http://schemas.microsoft.com/office/powerpoint/2012/main" userId="3e36c2aa58e2e86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CC2"/>
    <a:srgbClr val="F3B000"/>
    <a:srgbClr val="A1AE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napToObjects="1">
      <p:cViewPr varScale="1">
        <p:scale>
          <a:sx n="104" d="100"/>
          <a:sy n="104" d="100"/>
        </p:scale>
        <p:origin x="1362" y="108"/>
      </p:cViewPr>
      <p:guideLst>
        <p:guide orient="horz" pos="2382"/>
        <p:guide pos="336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4.6641841288568568E-2"/>
          <c:y val="0.24101851851851855"/>
          <c:w val="0.38651137680646486"/>
          <c:h val="0.444547730144843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Contraceptive/Reproductive Status Overview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718-4FDF-A535-94B2630297DA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718-4FDF-A535-94B2630297DA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718-4FDF-A535-94B2630297DA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718-4FDF-A535-94B2630297DA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2718-4FDF-A535-94B2630297DA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2718-4FDF-A535-94B2630297DA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2718-4FDF-A535-94B2630297DA}"/>
              </c:ext>
            </c:extLst>
          </c:dPt>
          <c:cat>
            <c:strRef>
              <c:f>Sheet1!$A$2:$A$8</c:f>
              <c:strCache>
                <c:ptCount val="7"/>
                <c:pt idx="0">
                  <c:v>No contraception recorded/other: females under 15 y/o &amp; males all ages (102)</c:v>
                </c:pt>
                <c:pt idx="1">
                  <c:v>Surgically castrated: male (5)</c:v>
                </c:pt>
                <c:pt idx="2">
                  <c:v>Surgically castrated: female (1)</c:v>
                </c:pt>
                <c:pt idx="3">
                  <c:v>Hormonally contracepted in 2019: male (2)</c:v>
                </c:pt>
                <c:pt idx="4">
                  <c:v>Hormonally contracepted in 2019: female (1)</c:v>
                </c:pt>
                <c:pt idx="5">
                  <c:v>Hormonally contracepted before 2019: m &amp; f (7)
(contraception potentially out of date)</c:v>
                </c:pt>
                <c:pt idx="6">
                  <c:v>Females over 15 y/o with no recorded contraception (9)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102</c:v>
                </c:pt>
                <c:pt idx="1">
                  <c:v>5</c:v>
                </c:pt>
                <c:pt idx="2">
                  <c:v>1</c:v>
                </c:pt>
                <c:pt idx="3">
                  <c:v>2</c:v>
                </c:pt>
                <c:pt idx="4">
                  <c:v>1</c:v>
                </c:pt>
                <c:pt idx="5">
                  <c:v>7</c:v>
                </c:pt>
                <c:pt idx="6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2718-4FDF-A535-94B2630297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1556689136055985"/>
          <c:y val="9.6200956582672803E-2"/>
          <c:w val="0.55933292355027808"/>
          <c:h val="0.900346439229058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688" y="2349500"/>
            <a:ext cx="9085262" cy="162083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3375" y="4286250"/>
            <a:ext cx="7481888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57FA09-F0D8-4D58-8BAB-F43F6F1FCC40}" type="datetimeFigureOut">
              <a:rPr lang="en-GB" altLang="en-US"/>
              <a:pPr>
                <a:defRPr/>
              </a:pPr>
              <a:t>16/10/2020</a:t>
            </a:fld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7DAC55-A750-48A0-B9AE-58712D5191E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24171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C9EDB-5DBF-43E7-BC6C-30C4A378C8A5}" type="datetimeFigureOut">
              <a:rPr lang="en-GB" altLang="en-US"/>
              <a:pPr>
                <a:defRPr/>
              </a:pPr>
              <a:t>16/10/2020</a:t>
            </a:fld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8D4C59-5021-4076-8DB0-49CDB08AA9F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50262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50175" y="303213"/>
            <a:ext cx="2403475" cy="6453187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988" y="303213"/>
            <a:ext cx="7062787" cy="645318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A5094-165C-4E8A-96D0-B91C546F1DB2}" type="datetimeFigureOut">
              <a:rPr lang="en-GB" altLang="en-US"/>
              <a:pPr>
                <a:defRPr/>
              </a:pPr>
              <a:t>16/10/2020</a:t>
            </a:fld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DA3DE4-CD76-45E9-9612-24ADF6F0F73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7217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328089-F335-4A11-B9AD-E9298A069C29}" type="datetimeFigureOut">
              <a:rPr lang="en-GB" altLang="en-US"/>
              <a:pPr>
                <a:defRPr/>
              </a:pPr>
              <a:t>16/10/2020</a:t>
            </a:fld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563F96-C3B7-432E-B324-9F1AD476CE7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08455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550" y="4859338"/>
            <a:ext cx="9085263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4550" y="3205163"/>
            <a:ext cx="9085263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A4E0AD-490E-4D1B-9F4B-66ECC793DF0C}" type="datetimeFigureOut">
              <a:rPr lang="en-GB" altLang="en-US"/>
              <a:pPr>
                <a:defRPr/>
              </a:pPr>
              <a:t>16/10/2020</a:t>
            </a:fld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555264-E7A2-4767-B4B5-20A872A6523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00473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988" y="1765300"/>
            <a:ext cx="4732337" cy="4991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9725" y="1765300"/>
            <a:ext cx="4733925" cy="4991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88E00B-4AC3-45F9-B89F-A9D4F6F64549}" type="datetimeFigureOut">
              <a:rPr lang="en-GB" altLang="en-US"/>
              <a:pPr>
                <a:defRPr/>
              </a:pPr>
              <a:t>16/10/2020</a:t>
            </a:fld>
            <a:endParaRPr lang="en-GB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769D89-D85F-49B4-9716-BEFED99612D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94661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988" y="1692275"/>
            <a:ext cx="4722812" cy="7064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4988" y="2398713"/>
            <a:ext cx="4722812" cy="43576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29250" y="1692275"/>
            <a:ext cx="4724400" cy="7064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29250" y="2398713"/>
            <a:ext cx="4724400" cy="43576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B53370-15EE-4254-9DED-A52F75DC475E}" type="datetimeFigureOut">
              <a:rPr lang="en-GB" altLang="en-US"/>
              <a:pPr>
                <a:defRPr/>
              </a:pPr>
              <a:t>16/10/2020</a:t>
            </a:fld>
            <a:endParaRPr lang="en-GB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F71099-39CB-49E8-A951-102E51F5BF3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78185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2C571D-FFFC-4387-B422-3622CA272DFA}" type="datetimeFigureOut">
              <a:rPr lang="en-GB" altLang="en-US"/>
              <a:pPr>
                <a:defRPr/>
              </a:pPr>
              <a:t>16/10/2020</a:t>
            </a:fld>
            <a:endParaRPr lang="en-GB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68B6DB-44C2-4864-934B-B66E9D9D40F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81377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67673-8FC9-4B6A-A9BB-8D3B03514CC3}" type="datetimeFigureOut">
              <a:rPr lang="en-GB" altLang="en-US"/>
              <a:pPr>
                <a:defRPr/>
              </a:pPr>
              <a:t>16/10/2020</a:t>
            </a:fld>
            <a:endParaRPr lang="en-GB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3BCA12-A241-4203-B7AC-DDAA33BAAC6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69591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88" y="301625"/>
            <a:ext cx="3516312" cy="12811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8300" y="301625"/>
            <a:ext cx="5975350" cy="64547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4988" y="1582738"/>
            <a:ext cx="3516312" cy="51736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452E1-0C8E-42D7-A031-C92F70E8FE08}" type="datetimeFigureOut">
              <a:rPr lang="en-GB" altLang="en-US"/>
              <a:pPr>
                <a:defRPr/>
              </a:pPr>
              <a:t>16/10/2020</a:t>
            </a:fld>
            <a:endParaRPr lang="en-GB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41B5C4-40E6-4A82-AEB0-9D06441033D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2721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500" y="5294313"/>
            <a:ext cx="6413500" cy="6238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95500" y="676275"/>
            <a:ext cx="6413500" cy="45370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95500" y="5918200"/>
            <a:ext cx="6413500" cy="889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8EEF3A-DC94-4CA6-A7A7-22187200DB9E}" type="datetimeFigureOut">
              <a:rPr lang="en-GB" altLang="en-US"/>
              <a:pPr>
                <a:defRPr/>
              </a:pPr>
              <a:t>16/10/2020</a:t>
            </a:fld>
            <a:endParaRPr lang="en-GB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EF7DBE-78B1-4717-A248-F2F977821D7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24451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534988" y="303213"/>
            <a:ext cx="9618662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34988" y="1765300"/>
            <a:ext cx="9618662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988" y="7010400"/>
            <a:ext cx="2493962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0CFB50D-F55D-48EC-84C3-5B9AD0B93E12}" type="datetimeFigureOut">
              <a:rPr lang="en-GB" altLang="en-US"/>
              <a:pPr>
                <a:defRPr/>
              </a:pPr>
              <a:t>16/10/2020</a:t>
            </a:fld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1250" y="7010400"/>
            <a:ext cx="3386138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59688" y="7010400"/>
            <a:ext cx="2493962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6EE74E04-05A4-4757-9389-EB7AB8BC4F77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CDA2D0-BC32-455E-8BD8-650A046B5A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949"/>
          <a:stretch/>
        </p:blipFill>
        <p:spPr>
          <a:xfrm>
            <a:off x="304800" y="923636"/>
            <a:ext cx="10119102" cy="6078429"/>
          </a:xfrm>
          <a:prstGeom prst="rect">
            <a:avLst/>
          </a:prstGeom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918C532A-0FF2-4593-8102-F9420ACE26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637" y="139411"/>
            <a:ext cx="10688638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sz="4500" dirty="0">
                <a:solidFill>
                  <a:srgbClr val="00ACC2"/>
                </a:solidFill>
                <a:latin typeface="Calibri Light" panose="020F0302020204030204" pitchFamily="34" charset="0"/>
              </a:rPr>
              <a:t>Some “Ethical” Issues in Zoos</a:t>
            </a:r>
            <a:endParaRPr lang="en-GB" altLang="en-US" sz="2000" dirty="0">
              <a:solidFill>
                <a:srgbClr val="00ACC2"/>
              </a:solidFill>
              <a:latin typeface="Calibri Light" panose="020F0302020204030204" pitchFamily="34" charset="0"/>
            </a:endParaRP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C59923C6-6F25-482D-A2A8-A8BB353116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2129" y="1019347"/>
            <a:ext cx="5732259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sz="3000" dirty="0">
                <a:solidFill>
                  <a:schemeClr val="bg1"/>
                </a:solidFill>
                <a:latin typeface="Calibri Light" panose="020F0302020204030204" pitchFamily="34" charset="0"/>
              </a:rPr>
              <a:t>Douglas Richardson</a:t>
            </a:r>
          </a:p>
          <a:p>
            <a:pPr algn="ctr" eaLnBrk="1" hangingPunct="1"/>
            <a:r>
              <a:rPr lang="en-GB" altLang="en-US" sz="3000" dirty="0">
                <a:solidFill>
                  <a:schemeClr val="bg1"/>
                </a:solidFill>
                <a:latin typeface="Calibri Light" panose="020F0302020204030204" pitchFamily="34" charset="0"/>
              </a:rPr>
              <a:t>ZOOLOGICAL CONSULTANT</a:t>
            </a:r>
            <a:endParaRPr lang="en-GB" altLang="en-US" sz="3000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395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90E819-FA5C-4B2C-B030-82EF44B04E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61" t="18462" r="32612" b="15952"/>
          <a:stretch/>
        </p:blipFill>
        <p:spPr>
          <a:xfrm>
            <a:off x="0" y="110836"/>
            <a:ext cx="6844147" cy="69891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3D10E1-B750-4583-BCD6-CFAEC67573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121" t="16601" r="30351" b="27634"/>
          <a:stretch/>
        </p:blipFill>
        <p:spPr>
          <a:xfrm>
            <a:off x="4414981" y="2707119"/>
            <a:ext cx="6273657" cy="485573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258E0748-CD6E-427C-B103-A4A03EB962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53765386"/>
              </p:ext>
            </p:extLst>
          </p:nvPr>
        </p:nvGraphicFramePr>
        <p:xfrm>
          <a:off x="1385844" y="1450109"/>
          <a:ext cx="8164556" cy="52128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3006357-4BE5-4695-B65D-000D9A42F194}"/>
              </a:ext>
            </a:extLst>
          </p:cNvPr>
          <p:cNvSpPr txBox="1"/>
          <p:nvPr/>
        </p:nvSpPr>
        <p:spPr>
          <a:xfrm>
            <a:off x="831273" y="332509"/>
            <a:ext cx="907934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White and Generic Tigers’ Reproductive Status in EAZA Zoos, 2019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B20402-5A9E-4FCE-8659-DAF83322AE6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564" y="915670"/>
            <a:ext cx="5731510" cy="573151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478293-E166-4438-A428-939166DD458B}"/>
              </a:ext>
            </a:extLst>
          </p:cNvPr>
          <p:cNvSpPr txBox="1"/>
          <p:nvPr/>
        </p:nvSpPr>
        <p:spPr>
          <a:xfrm>
            <a:off x="831273" y="332509"/>
            <a:ext cx="907934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White and Generic Tigers’ Age Structure in EAZA Zoos, February 2020</a:t>
            </a:r>
          </a:p>
        </p:txBody>
      </p:sp>
    </p:spTree>
    <p:extLst>
      <p:ext uri="{BB962C8B-B14F-4D97-AF65-F5344CB8AC3E}">
        <p14:creationId xmlns:p14="http://schemas.microsoft.com/office/powerpoint/2010/main" val="38378273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765300"/>
            <a:ext cx="9618663" cy="4991100"/>
          </a:xfrm>
        </p:spPr>
        <p:txBody>
          <a:bodyPr/>
          <a:lstStyle/>
          <a:p>
            <a:pPr>
              <a:defRPr/>
            </a:pPr>
            <a:r>
              <a:rPr lang="en-GB" dirty="0"/>
              <a:t>Amur tiger: 320 in 130 zoos</a:t>
            </a:r>
          </a:p>
          <a:p>
            <a:pPr>
              <a:defRPr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GB" dirty="0"/>
          </a:p>
        </p:txBody>
      </p:sp>
      <p:pic>
        <p:nvPicPr>
          <p:cNvPr id="3686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413" y="1765300"/>
            <a:ext cx="30480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C2DC2E-7DF5-4E7A-A0EA-5408BE1CFEE1}"/>
              </a:ext>
            </a:extLst>
          </p:cNvPr>
          <p:cNvSpPr txBox="1"/>
          <p:nvPr/>
        </p:nvSpPr>
        <p:spPr>
          <a:xfrm>
            <a:off x="0" y="0"/>
            <a:ext cx="8285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ZIMS European Data, 16 October 2020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Content Placeholder 2"/>
          <p:cNvSpPr>
            <a:spLocks noGrp="1"/>
          </p:cNvSpPr>
          <p:nvPr>
            <p:ph idx="4294967295"/>
          </p:nvPr>
        </p:nvSpPr>
        <p:spPr bwMode="auto">
          <a:xfrm>
            <a:off x="0" y="1765300"/>
            <a:ext cx="9618663" cy="4991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dirty="0"/>
              <a:t>Amur tiger: 320 in 130 zoos</a:t>
            </a:r>
          </a:p>
          <a:p>
            <a:endParaRPr lang="en-GB" altLang="en-US" dirty="0"/>
          </a:p>
          <a:p>
            <a:endParaRPr lang="en-GB" altLang="en-US" dirty="0"/>
          </a:p>
          <a:p>
            <a:r>
              <a:rPr lang="en-GB" altLang="en-US" dirty="0"/>
              <a:t>Sumatran tiger: 118 in 54 zoos</a:t>
            </a:r>
          </a:p>
        </p:txBody>
      </p:sp>
      <p:pic>
        <p:nvPicPr>
          <p:cNvPr id="3789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350" y="2327275"/>
            <a:ext cx="3697288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E55846-9E8E-4A7A-B14F-49AF7B0657BB}"/>
              </a:ext>
            </a:extLst>
          </p:cNvPr>
          <p:cNvSpPr txBox="1"/>
          <p:nvPr/>
        </p:nvSpPr>
        <p:spPr>
          <a:xfrm>
            <a:off x="-1" y="0"/>
            <a:ext cx="82018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ZIMS European Data, 16 October 2020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Content Placeholder 2"/>
          <p:cNvSpPr>
            <a:spLocks noGrp="1"/>
          </p:cNvSpPr>
          <p:nvPr>
            <p:ph idx="4294967295"/>
          </p:nvPr>
        </p:nvSpPr>
        <p:spPr bwMode="auto">
          <a:xfrm>
            <a:off x="0" y="1765300"/>
            <a:ext cx="9618663" cy="4991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dirty="0"/>
              <a:t>Amur tiger: 320 in 130 zoos</a:t>
            </a:r>
          </a:p>
          <a:p>
            <a:endParaRPr lang="en-GB" altLang="en-US" dirty="0"/>
          </a:p>
          <a:p>
            <a:endParaRPr lang="en-GB" altLang="en-US" dirty="0"/>
          </a:p>
          <a:p>
            <a:r>
              <a:rPr lang="en-GB" altLang="en-US" dirty="0"/>
              <a:t>Sumatran tiger: 118 in 54 zoos</a:t>
            </a:r>
          </a:p>
          <a:p>
            <a:endParaRPr lang="en-GB" altLang="en-US" dirty="0"/>
          </a:p>
          <a:p>
            <a:endParaRPr lang="en-GB" altLang="en-US" dirty="0"/>
          </a:p>
          <a:p>
            <a:r>
              <a:rPr lang="en-GB" altLang="en-US" dirty="0"/>
              <a:t>Generic/white tigers: 246 in 89 zoos</a:t>
            </a:r>
          </a:p>
        </p:txBody>
      </p:sp>
      <p:pic>
        <p:nvPicPr>
          <p:cNvPr id="3891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0" y="900257"/>
            <a:ext cx="4021138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5913D1-E833-4F05-AE31-488E5DA29F91}"/>
              </a:ext>
            </a:extLst>
          </p:cNvPr>
          <p:cNvSpPr txBox="1"/>
          <p:nvPr/>
        </p:nvSpPr>
        <p:spPr>
          <a:xfrm>
            <a:off x="-1" y="0"/>
            <a:ext cx="8248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ZIMS European Data, 16 October 2020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8975"/>
            <a:ext cx="8628063" cy="64722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7DD80A-79B2-4DE2-84C3-47A24D807A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1311275"/>
            <a:ext cx="6165850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5B058FBC-34DA-4102-AB20-0F4C6D7D2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288" y="341313"/>
            <a:ext cx="10688637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sz="4500" dirty="0">
                <a:solidFill>
                  <a:srgbClr val="00ACC2"/>
                </a:solidFill>
                <a:latin typeface="Calibri Light" panose="020F0302020204030204" pitchFamily="34" charset="0"/>
              </a:rPr>
              <a:t>Euthanasia &amp; Culling</a:t>
            </a:r>
            <a:endParaRPr lang="en-GB" altLang="en-US" sz="2000" dirty="0">
              <a:solidFill>
                <a:srgbClr val="00ACC2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1677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6" t="11700" r="27322" b="6844"/>
          <a:stretch>
            <a:fillRect/>
          </a:stretch>
        </p:blipFill>
        <p:spPr bwMode="auto">
          <a:xfrm>
            <a:off x="0" y="93663"/>
            <a:ext cx="6991350" cy="7373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303213"/>
            <a:ext cx="9618663" cy="1260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GB" altLang="en-US"/>
              <a:t>10 million per year in the UK</a:t>
            </a:r>
          </a:p>
        </p:txBody>
      </p:sp>
      <p:pic>
        <p:nvPicPr>
          <p:cNvPr id="4403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30450"/>
            <a:ext cx="7975600" cy="4610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71A685-58DB-4990-844D-C37650F2C6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813" y="2957513"/>
            <a:ext cx="6591300" cy="418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99275D3C-654F-447C-9B39-D50054E3F5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288" y="1736725"/>
            <a:ext cx="10688637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sz="4500" dirty="0">
                <a:solidFill>
                  <a:srgbClr val="00ACC2"/>
                </a:solidFill>
                <a:latin typeface="Calibri Light" panose="020F0302020204030204" pitchFamily="34" charset="0"/>
              </a:rPr>
              <a:t>White Tigers &amp; Other Mutants</a:t>
            </a:r>
            <a:endParaRPr lang="en-GB" altLang="en-US" sz="2000" dirty="0">
              <a:solidFill>
                <a:srgbClr val="00ACC2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3457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5724525"/>
            <a:ext cx="9618663" cy="1260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dirty="0"/>
              <a:t>Feeding zoo animals to zoo animals?</a:t>
            </a:r>
            <a:endParaRPr lang="en-US" altLang="en-US" dirty="0"/>
          </a:p>
        </p:txBody>
      </p:sp>
      <p:pic>
        <p:nvPicPr>
          <p:cNvPr id="4710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163"/>
            <a:ext cx="7705725" cy="5137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00963" cy="5668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150" y="3295650"/>
            <a:ext cx="7583488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163"/>
            <a:ext cx="7705725" cy="5137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488" y="19050"/>
            <a:ext cx="4660900" cy="754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303213"/>
            <a:ext cx="9618663" cy="1260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Marius: myth vs fact</a:t>
            </a:r>
          </a:p>
        </p:txBody>
      </p:sp>
      <p:pic>
        <p:nvPicPr>
          <p:cNvPr id="4915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9900"/>
            <a:ext cx="7251700" cy="46497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5"/>
            <a:ext cx="6691313" cy="73421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4688"/>
            <a:ext cx="8996363" cy="59991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6" t="8842" r="15456" b="10938"/>
          <a:stretch>
            <a:fillRect/>
          </a:stretch>
        </p:blipFill>
        <p:spPr bwMode="auto">
          <a:xfrm>
            <a:off x="1039813" y="303213"/>
            <a:ext cx="7324725" cy="696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4" t="7776" r="22102" b="8807"/>
          <a:stretch>
            <a:fillRect/>
          </a:stretch>
        </p:blipFill>
        <p:spPr bwMode="auto">
          <a:xfrm>
            <a:off x="644525" y="77788"/>
            <a:ext cx="6473825" cy="749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963A2C-E5EC-43EB-A287-39BA0D714CF8}"/>
              </a:ext>
            </a:extLst>
          </p:cNvPr>
          <p:cNvSpPr txBox="1"/>
          <p:nvPr/>
        </p:nvSpPr>
        <p:spPr>
          <a:xfrm>
            <a:off x="618836" y="332509"/>
            <a:ext cx="9624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Enrichment                    vs                    Enrichment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B8D5F5-16A2-466A-A6AE-1ADB73567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0202" y="3417455"/>
            <a:ext cx="5218436" cy="3584320"/>
          </a:xfrm>
          <a:prstGeom prst="rect">
            <a:avLst/>
          </a:prstGeom>
        </p:spPr>
      </p:pic>
      <p:pic>
        <p:nvPicPr>
          <p:cNvPr id="5" name="Picture 4" descr="bear barrel">
            <a:extLst>
              <a:ext uri="{FF2B5EF4-FFF2-40B4-BE49-F238E27FC236}">
                <a16:creationId xmlns:a16="http://schemas.microsoft.com/office/drawing/2014/main" id="{3D747068-BE40-4BA1-A3B1-A6C35F05576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36" y="1662545"/>
            <a:ext cx="4858228" cy="38508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78946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5494338"/>
            <a:ext cx="9618663" cy="1260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dirty="0"/>
              <a:t>Geriatric animals</a:t>
            </a:r>
            <a:endParaRPr lang="en-US" altLang="en-US" dirty="0"/>
          </a:p>
        </p:txBody>
      </p:sp>
      <p:pic>
        <p:nvPicPr>
          <p:cNvPr id="5427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213"/>
            <a:ext cx="7920038" cy="4457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E4C023-991D-4EDC-AFE6-E84AD60BD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27" y="129309"/>
            <a:ext cx="4474228" cy="32217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E32F52-B9F8-47FB-9E03-D587B09BA6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9914" y="3493800"/>
            <a:ext cx="4800600" cy="381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F5A5B7-FE90-4096-B706-6F2957CD9F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1238" y="259050"/>
            <a:ext cx="5867400" cy="2962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9D7A4C-92B0-4D73-834A-CAC46747AF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124" y="3606767"/>
            <a:ext cx="4451304" cy="333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9183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9350"/>
            <a:ext cx="4108450" cy="5865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9350"/>
            <a:ext cx="4108450" cy="5865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275" y="1212850"/>
            <a:ext cx="4168775" cy="580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303213"/>
            <a:ext cx="9618663" cy="1260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GB" altLang="en-US" dirty="0"/>
              <a:t>Conservation Welfare: species vs individuals?</a:t>
            </a:r>
          </a:p>
        </p:txBody>
      </p:sp>
      <p:pic>
        <p:nvPicPr>
          <p:cNvPr id="57346" name="Picture 4" descr="BisonCrowd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7"/>
          <a:stretch/>
        </p:blipFill>
        <p:spPr bwMode="auto">
          <a:xfrm>
            <a:off x="216333" y="1671782"/>
            <a:ext cx="5299075" cy="3184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8617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303213"/>
            <a:ext cx="9618663" cy="1260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GB" altLang="en-US" dirty="0"/>
              <a:t>Conservation Welfare: species vs individuals?</a:t>
            </a:r>
          </a:p>
        </p:txBody>
      </p:sp>
      <p:pic>
        <p:nvPicPr>
          <p:cNvPr id="5" name="Content Placeholder 2"/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t="7380" r="13527" b="55976"/>
          <a:stretch/>
        </p:blipFill>
        <p:spPr>
          <a:xfrm>
            <a:off x="0" y="4052888"/>
            <a:ext cx="10471150" cy="2495550"/>
          </a:xfrm>
          <a:prstGeom prst="rect">
            <a:avLst/>
          </a:prstGeom>
        </p:spPr>
      </p:pic>
      <p:pic>
        <p:nvPicPr>
          <p:cNvPr id="57346" name="Picture 4" descr="BisonCrowd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7"/>
          <a:stretch/>
        </p:blipFill>
        <p:spPr bwMode="auto">
          <a:xfrm>
            <a:off x="216333" y="1671782"/>
            <a:ext cx="5299075" cy="3184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83661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135EBC-E84E-493F-8420-D03304DB4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2976" y="76497"/>
            <a:ext cx="5054042" cy="386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9875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135EBC-E84E-493F-8420-D03304DB4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2976" y="76497"/>
            <a:ext cx="5054042" cy="38698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A16573-3B9B-44C2-9BEA-2542FF959F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47" y="69705"/>
            <a:ext cx="4876800" cy="38766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7F276C-0A6E-4ADF-B368-B511326405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2647" y="4023157"/>
            <a:ext cx="4603244" cy="344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3489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303213"/>
            <a:ext cx="9618663" cy="1260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Thanks for your attention</a:t>
            </a:r>
          </a:p>
        </p:txBody>
      </p:sp>
      <p:pic>
        <p:nvPicPr>
          <p:cNvPr id="5939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350" y="1836738"/>
            <a:ext cx="4205288" cy="57261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36738"/>
            <a:ext cx="6061075" cy="572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2238"/>
            <a:ext cx="8483600" cy="56975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0738"/>
            <a:ext cx="9618663" cy="4340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36" y="1765300"/>
            <a:ext cx="8285163" cy="4991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650"/>
            <a:ext cx="7773988" cy="5829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650"/>
            <a:ext cx="7773988" cy="5829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963" y="1746250"/>
            <a:ext cx="6924675" cy="581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56A26B-D362-46E7-93AF-85272A9388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91" t="6309" r="34240" b="3822"/>
          <a:stretch/>
        </p:blipFill>
        <p:spPr>
          <a:xfrm>
            <a:off x="812800" y="240146"/>
            <a:ext cx="5255491" cy="540327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P_HighlandWildlifePark [Read-Only] [Compatibility Mode]" id="{E079C992-E94A-4054-B73C-2D127C7CA8C8}" vid="{81168320-28EA-4738-84BF-72BD3A098B23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2B68FE132CED4191C8B5D325BD1B28" ma:contentTypeVersion="4" ma:contentTypeDescription="Create a new document." ma:contentTypeScope="" ma:versionID="3c8171d7924c144133311ede6f1d0f20">
  <xsd:schema xmlns:xsd="http://www.w3.org/2001/XMLSchema" xmlns:xs="http://www.w3.org/2001/XMLSchema" xmlns:p="http://schemas.microsoft.com/office/2006/metadata/properties" xmlns:ns2="75652440-4c6d-4b46-a04a-dd06b2472a61" xmlns:ns3="394bcce3-4743-4709-bcb2-6b41f5b79779" targetNamespace="http://schemas.microsoft.com/office/2006/metadata/properties" ma:root="true" ma:fieldsID="5ca6c6a1af5b5ecfbdb8a8ee81782987" ns2:_="" ns3:_="">
    <xsd:import namespace="75652440-4c6d-4b46-a04a-dd06b2472a61"/>
    <xsd:import namespace="394bcce3-4743-4709-bcb2-6b41f5b79779"/>
    <xsd:element name="properties">
      <xsd:complexType>
        <xsd:sequence>
          <xsd:element name="documentManagement">
            <xsd:complexType>
              <xsd:all>
                <xsd:element ref="ns2:Internal_x0020__x002f__x0020_External"/>
                <xsd:element ref="ns2:Identities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652440-4c6d-4b46-a04a-dd06b2472a61" elementFormDefault="qualified">
    <xsd:import namespace="http://schemas.microsoft.com/office/2006/documentManagement/types"/>
    <xsd:import namespace="http://schemas.microsoft.com/office/infopath/2007/PartnerControls"/>
    <xsd:element name="Internal_x0020__x002f__x0020_External" ma:index="8" ma:displayName="Internal / External" ma:default="Internal Branding" ma:format="RadioButtons" ma:internalName="Internal_x0020__x002f__x0020_External">
      <xsd:simpleType>
        <xsd:restriction base="dms:Choice">
          <xsd:enumeration value="Internal Branding"/>
          <xsd:enumeration value="External Branding"/>
        </xsd:restriction>
      </xsd:simpleType>
    </xsd:element>
    <xsd:element name="Identities" ma:index="9" ma:displayName="Identities" ma:default="ALL (Internal Only)" ma:format="Dropdown" ma:internalName="Identities">
      <xsd:simpleType>
        <xsd:restriction base="dms:Choice">
          <xsd:enumeration value="ALL (Internal Only)"/>
          <xsd:enumeration value="RZSS"/>
          <xsd:enumeration value="Edinburgh Zoo"/>
          <xsd:enumeration value="Highland Wildlife Park"/>
          <xsd:enumeration value="Logos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4bcce3-4743-4709-bcb2-6b41f5b7977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Group Nam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LongProperties xmlns="http://schemas.microsoft.com/office/2006/metadata/longProperties"/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dentities xmlns="75652440-4c6d-4b46-a04a-dd06b2472a61">ALL (Internal Only)</Identities>
    <Internal_x0020__x002f__x0020_External xmlns="75652440-4c6d-4b46-a04a-dd06b2472a61">External Branding</Internal_x0020__x002f__x0020_External>
  </documentManagement>
</p:properties>
</file>

<file path=customXml/itemProps1.xml><?xml version="1.0" encoding="utf-8"?>
<ds:datastoreItem xmlns:ds="http://schemas.openxmlformats.org/officeDocument/2006/customXml" ds:itemID="{E5646004-8665-4A02-8CB5-DF78E3BADC5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5652440-4c6d-4b46-a04a-dd06b2472a61"/>
    <ds:schemaRef ds:uri="394bcce3-4743-4709-bcb2-6b41f5b7977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B93804C-08AB-486D-9CEF-AA093F1ACDED}">
  <ds:schemaRefs>
    <ds:schemaRef ds:uri="http://schemas.microsoft.com/office/2006/metadata/longProperties"/>
  </ds:schemaRefs>
</ds:datastoreItem>
</file>

<file path=customXml/itemProps3.xml><?xml version="1.0" encoding="utf-8"?>
<ds:datastoreItem xmlns:ds="http://schemas.openxmlformats.org/officeDocument/2006/customXml" ds:itemID="{A540905E-5150-4307-8CB3-47D5A12D7C97}">
  <ds:schemaRefs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purl.org/dc/terms/"/>
    <ds:schemaRef ds:uri="http://schemas.microsoft.com/office/2006/metadata/properties"/>
    <ds:schemaRef ds:uri="http://www.w3.org/XML/1998/namespace"/>
    <ds:schemaRef ds:uri="http://schemas.openxmlformats.org/package/2006/metadata/core-properties"/>
    <ds:schemaRef ds:uri="394bcce3-4743-4709-bcb2-6b41f5b79779"/>
    <ds:schemaRef ds:uri="75652440-4c6d-4b46-a04a-dd06b2472a61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PP_HighlandWildlifePark template</Template>
  <TotalTime>648</TotalTime>
  <Words>156</Words>
  <Application>Microsoft Office PowerPoint</Application>
  <PresentationFormat>Custom</PresentationFormat>
  <Paragraphs>31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10 million per year in the UK</vt:lpstr>
      <vt:lpstr>Feeding zoo animals to zoo animals?</vt:lpstr>
      <vt:lpstr>PowerPoint Presentation</vt:lpstr>
      <vt:lpstr>PowerPoint Presentation</vt:lpstr>
      <vt:lpstr>Marius: myth vs fact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Geriatric animals</vt:lpstr>
      <vt:lpstr>PowerPoint Presentation</vt:lpstr>
      <vt:lpstr>PowerPoint Presentation</vt:lpstr>
      <vt:lpstr>Conservation Welfare: species vs individuals?</vt:lpstr>
      <vt:lpstr>Conservation Welfare: species vs individuals?</vt:lpstr>
      <vt:lpstr>PowerPoint Presentation</vt:lpstr>
      <vt:lpstr>PowerPoint Presentation</vt:lpstr>
      <vt:lpstr>Thanks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Douglas Richardson</dc:creator>
  <cp:lastModifiedBy>Douglas Richardson</cp:lastModifiedBy>
  <cp:revision>41</cp:revision>
  <dcterms:created xsi:type="dcterms:W3CDTF">2015-09-25T10:56:25Z</dcterms:created>
  <dcterms:modified xsi:type="dcterms:W3CDTF">2020-10-16T15:10:47Z</dcterms:modified>
</cp:coreProperties>
</file>